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mp4" ContentType="video/mp4"/>
  <Default Extension="vml" ContentType="application/vnd.openxmlformats-officedocument.vmlDrawing"/>
  <Default Extension="rels" ContentType="application/vnd.openxmlformats-package.relationships+xml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  <p:sldMasterId id="2147483714" r:id="rId2"/>
  </p:sldMasterIdLst>
  <p:notesMasterIdLst>
    <p:notesMasterId r:id="rId27"/>
  </p:notesMasterIdLst>
  <p:sldIdLst>
    <p:sldId id="281" r:id="rId3"/>
    <p:sldId id="306" r:id="rId4"/>
    <p:sldId id="300" r:id="rId5"/>
    <p:sldId id="279" r:id="rId6"/>
    <p:sldId id="274" r:id="rId7"/>
    <p:sldId id="278" r:id="rId8"/>
    <p:sldId id="268" r:id="rId9"/>
    <p:sldId id="283" r:id="rId10"/>
    <p:sldId id="264" r:id="rId11"/>
    <p:sldId id="266" r:id="rId12"/>
    <p:sldId id="267" r:id="rId13"/>
    <p:sldId id="287" r:id="rId14"/>
    <p:sldId id="286" r:id="rId15"/>
    <p:sldId id="256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4" r:id="rId24"/>
    <p:sldId id="301" r:id="rId25"/>
    <p:sldId id="30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043"/>
    <a:srgbClr val="FF8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3137"/>
    <p:restoredTop sz="92784"/>
  </p:normalViewPr>
  <p:slideViewPr>
    <p:cSldViewPr snapToGrid="0" snapToObjects="1">
      <p:cViewPr>
        <p:scale>
          <a:sx n="120" d="100"/>
          <a:sy n="120" d="100"/>
        </p:scale>
        <p:origin x="480" y="-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9EF52-60B2-E44A-8A69-A6675E903F29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ED6CD8-5181-A14C-A371-8B7AE3206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Human body</a:t>
            </a:r>
            <a:r>
              <a:rPr lang="en-US" dirty="0" smtClean="0"/>
              <a:t>:</a:t>
            </a:r>
            <a:r>
              <a:rPr lang="en-GB" dirty="0" smtClean="0"/>
              <a:t> 4 orders higher power -&gt;</a:t>
            </a:r>
            <a:r>
              <a:rPr lang="en-GB" baseline="0" dirty="0" smtClean="0"/>
              <a:t> eat 3 times; Sun does not eat</a:t>
            </a:r>
            <a:r>
              <a:rPr lang="en-GB" dirty="0" smtClean="0"/>
              <a:t> for billiards of years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D6CD8-5181-A14C-A371-8B7AE32060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3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For bricks: m=4000g; S = 100 cm2. m/S = 40; </a:t>
            </a:r>
            <a:r>
              <a:rPr lang="en-GB" dirty="0" err="1" smtClean="0"/>
              <a:t>m_p</a:t>
            </a:r>
            <a:r>
              <a:rPr lang="en-GB" dirty="0" smtClean="0"/>
              <a:t>/</a:t>
            </a:r>
            <a:r>
              <a:rPr lang="en-GB" dirty="0" err="1" smtClean="0"/>
              <a:t>sigma_T</a:t>
            </a:r>
            <a:r>
              <a:rPr lang="en-GB" dirty="0" smtClean="0"/>
              <a:t> = 2.5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D6CD8-5181-A14C-A371-8B7AE32060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91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3029A63-61AE-DE4F-97D6-71AD4D7A7F3A}" type="slidenum">
              <a:rPr lang="en-US"/>
              <a:pPr eaLnBrk="1" hangingPunct="1"/>
              <a:t>20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485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915856-4EAD-1646-B80E-52F9808DB4FC}" type="slidenum">
              <a:rPr lang="en-US"/>
              <a:pPr/>
              <a:t>21</a:t>
            </a:fld>
            <a:endParaRPr lang="en-US"/>
          </a:p>
        </p:txBody>
      </p:sp>
      <p:sp>
        <p:nvSpPr>
          <p:cNvPr id="4608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1225" y="744538"/>
            <a:ext cx="4959350" cy="37195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875" y="4711700"/>
            <a:ext cx="4972050" cy="44624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71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3249247-8788-9E43-9893-C9D8061E7617}" type="slidenum">
              <a:rPr lang="en-US" sz="1200">
                <a:solidFill>
                  <a:prstClr val="black"/>
                </a:solidFill>
              </a:rPr>
              <a:pPr eaLnBrk="1" hangingPunct="1"/>
              <a:t>3</a:t>
            </a:fld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3011" name="Text Box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2" name="Text Box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1148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210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34865D-9EC0-9D4D-96B5-DEF407273407}" type="slidenum">
              <a:rPr lang="en-US"/>
              <a:pPr/>
              <a:t>4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0300" y="674688"/>
            <a:ext cx="4597400" cy="3448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4522" y="4347148"/>
            <a:ext cx="5068957" cy="412229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28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079E0D6E-1B6D-B440-B584-3B69AA89B3D6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4486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Text Box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497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8E7F6A-B04B-C241-94FC-81D847EBF572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015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E05621-C616-2D49-91E9-A5967D1AD53B}" type="slidenum">
              <a:rPr lang="en-US"/>
              <a:pPr/>
              <a:t>10</a:t>
            </a:fld>
            <a:endParaRPr lang="en-US"/>
          </a:p>
        </p:txBody>
      </p:sp>
      <p:sp>
        <p:nvSpPr>
          <p:cNvPr id="15974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974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9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E05621-C616-2D49-91E9-A5967D1AD53B}" type="slidenum">
              <a:rPr lang="en-US"/>
              <a:pPr/>
              <a:t>11</a:t>
            </a:fld>
            <a:endParaRPr lang="en-US"/>
          </a:p>
        </p:txBody>
      </p:sp>
      <p:sp>
        <p:nvSpPr>
          <p:cNvPr id="15974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974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25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E05621-C616-2D49-91E9-A5967D1AD53B}" type="slidenum">
              <a:rPr lang="en-US"/>
              <a:pPr/>
              <a:t>12</a:t>
            </a:fld>
            <a:endParaRPr lang="en-US"/>
          </a:p>
        </p:txBody>
      </p:sp>
      <p:sp>
        <p:nvSpPr>
          <p:cNvPr id="15974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974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18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fr-CH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501F5-497E-B845-B3C0-6CC4C00A35D3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26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D4BDD0-6193-7A41-ADFB-6FC16DFE5A65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087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2EA95D-CB58-7E44-AD8C-092CA85A4373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16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938590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74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965850F-4BCA-154D-9CF6-46776BE3A97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9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838200"/>
          </a:xfrm>
        </p:spPr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371600"/>
            <a:ext cx="3810000" cy="4648200"/>
          </a:xfrm>
        </p:spPr>
        <p:txBody>
          <a:bodyPr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800600" y="1371600"/>
            <a:ext cx="3810000" cy="4648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71CE042-3444-6347-A1A5-D8EAF421B9D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506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838200"/>
          </a:xfrm>
        </p:spPr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371600"/>
            <a:ext cx="3810000" cy="4648200"/>
          </a:xfrm>
        </p:spPr>
        <p:txBody>
          <a:bodyPr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800600" y="1371600"/>
            <a:ext cx="3810000" cy="4648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20926F8F-F739-4340-847C-A1A9A38FC89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01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90"/>
            <a:ext cx="4038600" cy="2187575"/>
          </a:xfrm>
        </p:spPr>
        <p:txBody>
          <a:bodyPr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90"/>
            <a:ext cx="4038600" cy="2187575"/>
          </a:xfrm>
        </p:spPr>
        <p:txBody>
          <a:bodyPr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C9BB5E-F74D-A04E-BA5C-583AE6226D1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918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64BD-4CE7-FF41-943C-527B74F2879A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431D5-CF70-9D4D-80DD-361DBBB93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25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64BD-4CE7-FF41-943C-527B74F2879A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431D5-CF70-9D4D-80DD-361DBBB93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898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64BD-4CE7-FF41-943C-527B74F2879A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431D5-CF70-9D4D-80DD-361DBBB93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966D9C-B2F4-B741-9C25-6F0D7CEEC3CC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282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64BD-4CE7-FF41-943C-527B74F2879A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431D5-CF70-9D4D-80DD-361DBBB93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721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64BD-4CE7-FF41-943C-527B74F2879A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431D5-CF70-9D4D-80DD-361DBBB93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76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64BD-4CE7-FF41-943C-527B74F2879A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431D5-CF70-9D4D-80DD-361DBBB93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399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64BD-4CE7-FF41-943C-527B74F2879A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431D5-CF70-9D4D-80DD-361DBBB93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5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64BD-4CE7-FF41-943C-527B74F2879A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431D5-CF70-9D4D-80DD-361DBBB93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3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64BD-4CE7-FF41-943C-527B74F2879A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431D5-CF70-9D4D-80DD-361DBBB93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30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64BD-4CE7-FF41-943C-527B74F2879A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431D5-CF70-9D4D-80DD-361DBBB93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11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64BD-4CE7-FF41-943C-527B74F2879A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431D5-CF70-9D4D-80DD-361DBBB93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80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96ADC7-511B-0947-BC1A-E0133088D439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758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477DB-761F-D045-AEF2-B43B6F2AA7BB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71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2E0F4-446E-7942-B63E-3F6E98C7DEAD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55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BA886E-169B-D341-A986-3C11A2DAEB9F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96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96B621-01DD-454D-8830-84FA597A5658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592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9F4EB-8A29-1C45-8D39-B14BB337E965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19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9DAFD-0BF9-AF43-8AEE-17C06EF1C467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668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243F1C-5408-294C-A7F6-51C9CDCD5ABA}" type="slidenum">
              <a:rPr lang="en-GB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44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ＭＳ Ｐゴシック" charset="-128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ＭＳ Ｐゴシック" charset="-128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charset="-128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charset="-128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charset="-128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charset="-128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A64BD-4CE7-FF41-943C-527B74F2879A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431D5-CF70-9D4D-80DD-361DBBB93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3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Relationship Id="rId3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emf"/><Relationship Id="rId6" Type="http://schemas.openxmlformats.org/officeDocument/2006/relationships/image" Target="../media/image3.tiff"/><Relationship Id="rId7" Type="http://schemas.openxmlformats.org/officeDocument/2006/relationships/image" Target="../media/image4.tif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.bin"/><Relationship Id="rId12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6.emf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0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tif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2"/>
          <p:cNvGrpSpPr>
            <a:grpSpLocks/>
          </p:cNvGrpSpPr>
          <p:nvPr/>
        </p:nvGrpSpPr>
        <p:grpSpPr bwMode="auto">
          <a:xfrm>
            <a:off x="0" y="653501"/>
            <a:ext cx="8746435" cy="5508762"/>
            <a:chOff x="498" y="1243"/>
            <a:chExt cx="4763" cy="2381"/>
          </a:xfrm>
        </p:grpSpPr>
        <p:pic>
          <p:nvPicPr>
            <p:cNvPr id="1536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" y="1243"/>
              <a:ext cx="4764" cy="2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5367" name="Text Box 4"/>
            <p:cNvSpPr txBox="1">
              <a:spLocks noChangeArrowheads="1"/>
            </p:cNvSpPr>
            <p:nvPr/>
          </p:nvSpPr>
          <p:spPr bwMode="auto">
            <a:xfrm>
              <a:off x="498" y="1243"/>
              <a:ext cx="4764" cy="2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ru-RU" sz="1350"/>
            </a:p>
          </p:txBody>
        </p:sp>
      </p:grpSp>
      <p:sp>
        <p:nvSpPr>
          <p:cNvPr id="15363" name="Title 1"/>
          <p:cNvSpPr>
            <a:spLocks noGrp="1"/>
          </p:cNvSpPr>
          <p:nvPr>
            <p:ph type="ctrTitle"/>
          </p:nvPr>
        </p:nvSpPr>
        <p:spPr>
          <a:xfrm>
            <a:off x="874643" y="653501"/>
            <a:ext cx="7779027" cy="1159673"/>
          </a:xfrm>
        </p:spPr>
        <p:txBody>
          <a:bodyPr/>
          <a:lstStyle/>
          <a:p>
            <a:pPr eaLnBrk="1" hangingPunct="1"/>
            <a:r>
              <a:rPr lang="en-GB" sz="4000" dirty="0" smtClean="0">
                <a:solidFill>
                  <a:schemeClr val="bg1"/>
                </a:solidFill>
                <a:latin typeface="Calibri" charset="0"/>
              </a:rPr>
              <a:t>Accretion power in astrophysics</a:t>
            </a:r>
            <a:endParaRPr lang="ru-RU" sz="40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15364" name="TextBox 1"/>
          <p:cNvSpPr txBox="1">
            <a:spLocks noChangeArrowheads="1"/>
          </p:cNvSpPr>
          <p:nvPr/>
        </p:nvSpPr>
        <p:spPr bwMode="auto">
          <a:xfrm>
            <a:off x="2876552" y="5091950"/>
            <a:ext cx="6164874" cy="499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311" tIns="34157" rIns="68311" bIns="3415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bg1"/>
                </a:solidFill>
              </a:rPr>
              <a:t>Alexandra </a:t>
            </a:r>
            <a:r>
              <a:rPr lang="en-US" sz="2800" dirty="0" err="1">
                <a:solidFill>
                  <a:schemeClr val="bg1"/>
                </a:solidFill>
              </a:rPr>
              <a:t>Veledina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(U Turku/</a:t>
            </a:r>
            <a:r>
              <a:rPr lang="en-US" sz="2800" dirty="0" err="1" smtClean="0">
                <a:solidFill>
                  <a:schemeClr val="bg1"/>
                </a:solidFill>
              </a:rPr>
              <a:t>Nordita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29491" y="6065635"/>
            <a:ext cx="514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</a:rPr>
              <a:t>Tuorla</a:t>
            </a:r>
            <a:r>
              <a:rPr lang="en-US" sz="2000" dirty="0" smtClean="0">
                <a:solidFill>
                  <a:schemeClr val="bg1"/>
                </a:solidFill>
              </a:rPr>
              <a:t>, 13 October 2017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76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646802"/>
            <a:ext cx="4221263" cy="34023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44213" y="853953"/>
            <a:ext cx="1494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We see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26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eletona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96" y="1617222"/>
            <a:ext cx="3810000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20143" y="708179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X-ray vision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86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eletona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96" y="1617222"/>
            <a:ext cx="3810000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20143" y="708179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X-ray vision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32453" y="5689934"/>
            <a:ext cx="7341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But optical vision is also important</a:t>
            </a:r>
            <a:r>
              <a:rPr lang="is-IS" sz="3600" dirty="0" smtClean="0">
                <a:solidFill>
                  <a:srgbClr val="FFFFFF"/>
                </a:solidFill>
              </a:rPr>
              <a:t>…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1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eletona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8" y="1816005"/>
            <a:ext cx="3810000" cy="381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141" t="-1733" r="11136" b="1733"/>
          <a:stretch/>
        </p:blipFill>
        <p:spPr>
          <a:xfrm>
            <a:off x="4637843" y="2263701"/>
            <a:ext cx="3930565" cy="291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X-Ray Binary with 5-Solar Mass Black Ho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656" y="786682"/>
            <a:ext cx="8800617" cy="52803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1" y="6255026"/>
            <a:ext cx="272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Credit: </a:t>
            </a:r>
            <a:r>
              <a:rPr lang="en-GB" dirty="0" err="1" smtClean="0">
                <a:solidFill>
                  <a:schemeClr val="bg1"/>
                </a:solidFill>
              </a:rPr>
              <a:t>BinSim</a:t>
            </a:r>
            <a:r>
              <a:rPr lang="en-GB" dirty="0" smtClean="0">
                <a:solidFill>
                  <a:schemeClr val="bg1"/>
                </a:solidFill>
              </a:rPr>
              <a:t> by R. Hynes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03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/>
                </a:solidFill>
              </a:rPr>
              <a:t>Accretion as a source of energy</a:t>
            </a:r>
            <a:endParaRPr lang="ru-RU" altLang="x-none" sz="3600" dirty="0">
              <a:solidFill>
                <a:schemeClr val="bg1"/>
              </a:solidFill>
            </a:endParaRPr>
          </a:p>
        </p:txBody>
      </p:sp>
      <p:sp>
        <p:nvSpPr>
          <p:cNvPr id="2051" name="Content Placeholder 6"/>
          <p:cNvSpPr>
            <a:spLocks noGrp="1"/>
          </p:cNvSpPr>
          <p:nvPr>
            <p:ph idx="1"/>
          </p:nvPr>
        </p:nvSpPr>
        <p:spPr>
          <a:xfrm>
            <a:off x="685800" y="2013284"/>
            <a:ext cx="8255000" cy="4114800"/>
          </a:xfrm>
        </p:spPr>
        <p:txBody>
          <a:bodyPr/>
          <a:lstStyle/>
          <a:p>
            <a:endParaRPr lang="en-US" altLang="x-none" sz="2800" dirty="0">
              <a:solidFill>
                <a:schemeClr val="bg1"/>
              </a:solidFill>
            </a:endParaRPr>
          </a:p>
          <a:p>
            <a:endParaRPr lang="en-US" altLang="x-none" sz="2800" dirty="0">
              <a:solidFill>
                <a:schemeClr val="bg1"/>
              </a:solidFill>
            </a:endParaRPr>
          </a:p>
          <a:p>
            <a:endParaRPr lang="en-US" altLang="x-none" sz="2800" dirty="0">
              <a:solidFill>
                <a:schemeClr val="bg1"/>
              </a:solidFill>
            </a:endParaRPr>
          </a:p>
          <a:p>
            <a:endParaRPr lang="en-US" altLang="x-none" sz="2800" dirty="0">
              <a:solidFill>
                <a:schemeClr val="bg1"/>
              </a:solidFill>
            </a:endParaRPr>
          </a:p>
          <a:p>
            <a:r>
              <a:rPr lang="en-US" altLang="x-none" sz="2800" dirty="0">
                <a:solidFill>
                  <a:schemeClr val="bg1"/>
                </a:solidFill>
              </a:rPr>
              <a:t>For NS:  ~10</a:t>
            </a:r>
            <a:r>
              <a:rPr lang="en-US" altLang="x-none" sz="2800" baseline="30000" dirty="0">
                <a:solidFill>
                  <a:schemeClr val="bg1"/>
                </a:solidFill>
              </a:rPr>
              <a:t>20</a:t>
            </a:r>
            <a:r>
              <a:rPr lang="en-US" altLang="x-none" sz="2800" dirty="0">
                <a:solidFill>
                  <a:schemeClr val="bg1"/>
                </a:solidFill>
              </a:rPr>
              <a:t> erg/g</a:t>
            </a:r>
          </a:p>
          <a:p>
            <a:r>
              <a:rPr lang="en-US" altLang="x-none" sz="2800" dirty="0">
                <a:solidFill>
                  <a:schemeClr val="bg1"/>
                </a:solidFill>
              </a:rPr>
              <a:t>For WD: </a:t>
            </a:r>
            <a:r>
              <a:rPr lang="en-US" altLang="x-none" sz="2800" dirty="0" err="1">
                <a:solidFill>
                  <a:schemeClr val="bg1"/>
                </a:solidFill>
              </a:rPr>
              <a:t>E</a:t>
            </a:r>
            <a:r>
              <a:rPr lang="en-US" altLang="x-none" sz="2800" baseline="-25000" dirty="0" err="1">
                <a:solidFill>
                  <a:schemeClr val="bg1"/>
                </a:solidFill>
              </a:rPr>
              <a:t>nuc</a:t>
            </a:r>
            <a:r>
              <a:rPr lang="en-US" altLang="x-none" sz="2800" dirty="0">
                <a:solidFill>
                  <a:schemeClr val="bg1"/>
                </a:solidFill>
              </a:rPr>
              <a:t>/</a:t>
            </a:r>
            <a:r>
              <a:rPr lang="en-US" altLang="x-none" sz="2800" dirty="0" err="1">
                <a:solidFill>
                  <a:schemeClr val="bg1"/>
                </a:solidFill>
              </a:rPr>
              <a:t>E</a:t>
            </a:r>
            <a:r>
              <a:rPr lang="en-US" altLang="x-none" sz="2800" baseline="-25000" dirty="0" err="1">
                <a:solidFill>
                  <a:schemeClr val="bg1"/>
                </a:solidFill>
              </a:rPr>
              <a:t>acc</a:t>
            </a:r>
            <a:r>
              <a:rPr lang="en-US" altLang="x-none" sz="2800" dirty="0">
                <a:solidFill>
                  <a:schemeClr val="bg1"/>
                </a:solidFill>
              </a:rPr>
              <a:t>  ~ </a:t>
            </a:r>
            <a:r>
              <a:rPr lang="en-US" altLang="x-none" sz="2800" dirty="0" smtClean="0">
                <a:solidFill>
                  <a:schemeClr val="bg1"/>
                </a:solidFill>
              </a:rPr>
              <a:t>25-30</a:t>
            </a:r>
            <a:endParaRPr lang="en-US" altLang="x-none" sz="2800" dirty="0">
              <a:solidFill>
                <a:schemeClr val="bg1"/>
              </a:solidFill>
            </a:endParaRPr>
          </a:p>
          <a:p>
            <a:pPr lvl="1"/>
            <a:r>
              <a:rPr lang="en-US" altLang="x-none" sz="2400" dirty="0" smtClean="0">
                <a:solidFill>
                  <a:schemeClr val="bg1"/>
                </a:solidFill>
              </a:rPr>
              <a:t>But: different timescales (steady accretion vs. run away nuclear</a:t>
            </a:r>
            <a:r>
              <a:rPr lang="en-US" altLang="x-none" sz="2400" dirty="0" smtClean="0">
                <a:solidFill>
                  <a:schemeClr val="bg1"/>
                </a:solidFill>
              </a:rPr>
              <a:t>)</a:t>
            </a:r>
            <a:endParaRPr lang="en-US" altLang="x-none" sz="2400" dirty="0" smtClean="0">
              <a:solidFill>
                <a:schemeClr val="bg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91725"/>
            <a:ext cx="38195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3031954"/>
            <a:ext cx="398145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776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685800" y="207065"/>
            <a:ext cx="7772400" cy="1143000"/>
          </a:xfrm>
        </p:spPr>
        <p:txBody>
          <a:bodyPr/>
          <a:lstStyle/>
          <a:p>
            <a:r>
              <a:rPr lang="en-US" altLang="x-none" sz="3600" dirty="0">
                <a:solidFill>
                  <a:schemeClr val="bg1"/>
                </a:solidFill>
              </a:rPr>
              <a:t>The Eddington limit</a:t>
            </a:r>
            <a:endParaRPr lang="ru-RU" altLang="x-none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79443"/>
            <a:ext cx="7772400" cy="491655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Accreting H</a:t>
            </a:r>
            <a:r>
              <a:rPr lang="en-US" baseline="30000" dirty="0" smtClean="0">
                <a:solidFill>
                  <a:schemeClr val="bg1"/>
                </a:solidFill>
              </a:rPr>
              <a:t>+</a:t>
            </a:r>
            <a:r>
              <a:rPr lang="en-US" dirty="0" smtClean="0">
                <a:solidFill>
                  <a:schemeClr val="bg1"/>
                </a:solidFill>
              </a:rPr>
              <a:t>, electron Thomson scattering, steady spherically symmetric accretion flow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baseline="30000" dirty="0"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baseline="30000" dirty="0" smtClean="0"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baseline="30000" dirty="0"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baseline="30000" dirty="0" smtClean="0"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baseline="30000" dirty="0"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i="1" dirty="0" smtClean="0"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i="1" dirty="0"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i="1" dirty="0" smtClean="0">
                <a:solidFill>
                  <a:schemeClr val="bg1"/>
                </a:solidFill>
              </a:rPr>
              <a:t>f </a:t>
            </a:r>
            <a:r>
              <a:rPr lang="en-US" dirty="0" err="1" smtClean="0">
                <a:solidFill>
                  <a:schemeClr val="bg1"/>
                </a:solidFill>
              </a:rPr>
              <a:t>L</a:t>
            </a:r>
            <a:r>
              <a:rPr lang="en-US" baseline="-25000" dirty="0" err="1" smtClean="0">
                <a:solidFill>
                  <a:schemeClr val="bg1"/>
                </a:solidFill>
              </a:rPr>
              <a:t>Edd</a:t>
            </a:r>
            <a:r>
              <a:rPr lang="en-US" dirty="0" smtClean="0">
                <a:solidFill>
                  <a:schemeClr val="bg1"/>
                </a:solidFill>
              </a:rPr>
              <a:t> if the accretion occurs only over fraction </a:t>
            </a:r>
            <a:r>
              <a:rPr lang="en-US" i="1" dirty="0" smtClean="0">
                <a:solidFill>
                  <a:schemeClr val="bg1"/>
                </a:solidFill>
              </a:rPr>
              <a:t>f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But: supernovae, complete ionization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Standard candles: </a:t>
            </a:r>
            <a:r>
              <a:rPr lang="en-US" dirty="0" err="1" smtClean="0">
                <a:solidFill>
                  <a:schemeClr val="bg1"/>
                </a:solidFill>
              </a:rPr>
              <a:t>L~L</a:t>
            </a:r>
            <a:r>
              <a:rPr lang="en-US" baseline="-25000" dirty="0" err="1" smtClean="0">
                <a:solidFill>
                  <a:schemeClr val="bg1"/>
                </a:solidFill>
              </a:rPr>
              <a:t>Edd</a:t>
            </a:r>
            <a:endParaRPr lang="en-US" baseline="-25000" dirty="0" smtClean="0">
              <a:solidFill>
                <a:schemeClr val="bg1"/>
              </a:solidFill>
            </a:endParaRP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06487"/>
            <a:ext cx="280987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7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3351143"/>
            <a:ext cx="492601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346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685800" y="18461"/>
            <a:ext cx="7772400" cy="1143000"/>
          </a:xfrm>
        </p:spPr>
        <p:txBody>
          <a:bodyPr/>
          <a:lstStyle/>
          <a:p>
            <a:r>
              <a:rPr lang="en-US" altLang="x-none" dirty="0">
                <a:solidFill>
                  <a:schemeClr val="bg1"/>
                </a:solidFill>
              </a:rPr>
              <a:t>The Eddington limit</a:t>
            </a:r>
            <a:endParaRPr lang="ru-RU" altLang="x-none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80661"/>
            <a:ext cx="7772400" cy="5115339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All the kinetic energy is given to radiation at stellar surface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In the case of a BH (no solid surface)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Efficiency is approx. the same for BH and NS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AGN: 10</a:t>
            </a:r>
            <a:r>
              <a:rPr lang="en-US" baseline="30000" dirty="0" smtClean="0">
                <a:solidFill>
                  <a:schemeClr val="bg1"/>
                </a:solidFill>
              </a:rPr>
              <a:t>47</a:t>
            </a:r>
            <a:r>
              <a:rPr lang="en-US" dirty="0" smtClean="0">
                <a:solidFill>
                  <a:schemeClr val="bg1"/>
                </a:solidFill>
              </a:rPr>
              <a:t> erg/s, efficiency~0.1 =&gt; 10</a:t>
            </a:r>
            <a:r>
              <a:rPr lang="en-US" baseline="30000" dirty="0" smtClean="0">
                <a:solidFill>
                  <a:schemeClr val="bg1"/>
                </a:solidFill>
              </a:rPr>
              <a:t>9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</a:t>
            </a:r>
            <a:r>
              <a:rPr lang="en-US" baseline="-25000" dirty="0" err="1" smtClean="0">
                <a:solidFill>
                  <a:schemeClr val="bg1"/>
                </a:solidFill>
              </a:rPr>
              <a:t>Sun</a:t>
            </a:r>
            <a:endParaRPr lang="ru-RU" baseline="-25000" dirty="0">
              <a:solidFill>
                <a:schemeClr val="bg1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174" y="3767387"/>
            <a:ext cx="1974850" cy="38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1489574"/>
            <a:ext cx="375285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174" y="3424238"/>
            <a:ext cx="36576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158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93738" y="5383"/>
            <a:ext cx="7772400" cy="1143000"/>
          </a:xfrm>
        </p:spPr>
        <p:txBody>
          <a:bodyPr/>
          <a:lstStyle/>
          <a:p>
            <a:r>
              <a:rPr lang="en-US" altLang="x-none" dirty="0">
                <a:solidFill>
                  <a:schemeClr val="bg1"/>
                </a:solidFill>
              </a:rPr>
              <a:t>The emitted spectrum</a:t>
            </a:r>
            <a:endParaRPr lang="ru-RU" altLang="x-none" dirty="0">
              <a:solidFill>
                <a:schemeClr val="bg1"/>
              </a:solidFill>
            </a:endParaRP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927652"/>
            <a:ext cx="8229600" cy="5777947"/>
          </a:xfrm>
        </p:spPr>
        <p:txBody>
          <a:bodyPr/>
          <a:lstStyle/>
          <a:p>
            <a:r>
              <a:rPr lang="en-US" altLang="x-none" dirty="0">
                <a:solidFill>
                  <a:schemeClr val="bg1"/>
                </a:solidFill>
              </a:rPr>
              <a:t>Lower boundary: blackbody radiation</a:t>
            </a:r>
          </a:p>
          <a:p>
            <a:endParaRPr lang="en-US" altLang="x-none" dirty="0">
              <a:solidFill>
                <a:schemeClr val="bg1"/>
              </a:solidFill>
            </a:endParaRPr>
          </a:p>
          <a:p>
            <a:endParaRPr lang="en-US" altLang="x-none" dirty="0" smtClean="0">
              <a:solidFill>
                <a:schemeClr val="bg1"/>
              </a:solidFill>
            </a:endParaRPr>
          </a:p>
          <a:p>
            <a:r>
              <a:rPr lang="en-US" altLang="x-none" dirty="0" smtClean="0">
                <a:solidFill>
                  <a:schemeClr val="bg1"/>
                </a:solidFill>
              </a:rPr>
              <a:t>Upper </a:t>
            </a:r>
            <a:r>
              <a:rPr lang="en-US" altLang="x-none" dirty="0">
                <a:solidFill>
                  <a:schemeClr val="bg1"/>
                </a:solidFill>
              </a:rPr>
              <a:t>boundary: gravitation potential energy is turned entirely to thermal energy</a:t>
            </a:r>
          </a:p>
          <a:p>
            <a:endParaRPr lang="en-US" altLang="x-none" dirty="0">
              <a:solidFill>
                <a:schemeClr val="bg1"/>
              </a:solidFill>
            </a:endParaRPr>
          </a:p>
          <a:p>
            <a:endParaRPr lang="en-US" altLang="x-none" dirty="0">
              <a:solidFill>
                <a:schemeClr val="bg1"/>
              </a:solidFill>
            </a:endParaRPr>
          </a:p>
          <a:p>
            <a:endParaRPr lang="en-US" altLang="x-none" dirty="0" smtClean="0">
              <a:solidFill>
                <a:schemeClr val="bg1"/>
              </a:solidFill>
            </a:endParaRPr>
          </a:p>
          <a:p>
            <a:r>
              <a:rPr lang="en-US" altLang="x-none" dirty="0" err="1" smtClean="0">
                <a:solidFill>
                  <a:schemeClr val="bg1"/>
                </a:solidFill>
              </a:rPr>
              <a:t>Opt.thick</a:t>
            </a:r>
            <a:r>
              <a:rPr lang="en-US" altLang="x-none" dirty="0">
                <a:solidFill>
                  <a:schemeClr val="bg1"/>
                </a:solidFill>
              </a:rPr>
              <a:t>:                         </a:t>
            </a:r>
            <a:r>
              <a:rPr lang="en-US" altLang="x-none" dirty="0" smtClean="0">
                <a:solidFill>
                  <a:schemeClr val="bg1"/>
                </a:solidFill>
              </a:rPr>
              <a:t>   </a:t>
            </a:r>
            <a:r>
              <a:rPr lang="en-US" altLang="x-none" dirty="0" err="1" smtClean="0">
                <a:solidFill>
                  <a:schemeClr val="bg1"/>
                </a:solidFill>
              </a:rPr>
              <a:t>Opt.thin</a:t>
            </a:r>
            <a:r>
              <a:rPr lang="en-US" altLang="x-none" dirty="0">
                <a:solidFill>
                  <a:schemeClr val="bg1"/>
                </a:solidFill>
              </a:rPr>
              <a:t>:</a:t>
            </a:r>
          </a:p>
          <a:p>
            <a:endParaRPr lang="en-US" altLang="x-none" dirty="0" smtClean="0">
              <a:solidFill>
                <a:schemeClr val="bg1"/>
              </a:solidFill>
            </a:endParaRPr>
          </a:p>
          <a:p>
            <a:r>
              <a:rPr lang="en-US" altLang="x-none" dirty="0" smtClean="0">
                <a:solidFill>
                  <a:schemeClr val="bg1"/>
                </a:solidFill>
              </a:rPr>
              <a:t>NS,BH</a:t>
            </a:r>
            <a:r>
              <a:rPr lang="en-US" altLang="x-none" dirty="0">
                <a:solidFill>
                  <a:schemeClr val="bg1"/>
                </a:solidFill>
              </a:rPr>
              <a:t>: </a:t>
            </a:r>
          </a:p>
          <a:p>
            <a:r>
              <a:rPr lang="en-US" altLang="x-none" dirty="0">
                <a:solidFill>
                  <a:schemeClr val="bg1"/>
                </a:solidFill>
              </a:rPr>
              <a:t>WD: </a:t>
            </a:r>
            <a:endParaRPr lang="ru-RU" altLang="x-none" dirty="0">
              <a:solidFill>
                <a:schemeClr val="bg1"/>
              </a:solidFill>
            </a:endParaRPr>
          </a:p>
        </p:txBody>
      </p:sp>
      <p:pic>
        <p:nvPicPr>
          <p:cNvPr id="512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103" y="4426983"/>
            <a:ext cx="12954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12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426" y="4415802"/>
            <a:ext cx="1691833" cy="400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12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103" y="5321573"/>
            <a:ext cx="3073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12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444" y="5771526"/>
            <a:ext cx="2751138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12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148" y="1490454"/>
            <a:ext cx="42576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129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07" y="3204126"/>
            <a:ext cx="18827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130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" y="3188804"/>
            <a:ext cx="42767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131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513" y="3779594"/>
            <a:ext cx="3285711" cy="46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462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hem 2.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043" y="-2115865"/>
            <a:ext cx="8357755" cy="10815917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48400" y="2514600"/>
            <a:ext cx="2971800" cy="20875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P: 3h – 33d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660066"/>
                </a:solidFill>
              </a:rPr>
              <a:t>~25 confirmed BHs</a:t>
            </a:r>
          </a:p>
          <a:p>
            <a:pPr marL="0" indent="0">
              <a:buNone/>
            </a:pPr>
            <a:r>
              <a:rPr lang="en-US" sz="2400" dirty="0" smtClean="0"/>
              <a:t>M</a:t>
            </a:r>
            <a:r>
              <a:rPr lang="en-US" sz="2400" baseline="-25000" dirty="0" smtClean="0"/>
              <a:t>BH</a:t>
            </a:r>
            <a:r>
              <a:rPr lang="en-US" sz="2400" dirty="0" smtClean="0"/>
              <a:t>: 3M</a:t>
            </a:r>
            <a:r>
              <a:rPr lang="en-US" sz="2400" baseline="-25000" dirty="0" smtClean="0"/>
              <a:t>Sun </a:t>
            </a:r>
            <a:r>
              <a:rPr lang="en-US" sz="2400" dirty="0" smtClean="0"/>
              <a:t>– 15M</a:t>
            </a:r>
            <a:r>
              <a:rPr lang="en-US" sz="2400" baseline="-25000" dirty="0" smtClean="0"/>
              <a:t>Sun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741487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J. </a:t>
            </a:r>
            <a:r>
              <a:rPr lang="en-US" dirty="0" err="1" smtClean="0"/>
              <a:t>Orosz</a:t>
            </a:r>
            <a:endParaRPr lang="en-US" dirty="0" smtClean="0"/>
          </a:p>
          <a:p>
            <a:r>
              <a:rPr lang="en-US" dirty="0"/>
              <a:t>(http://</a:t>
            </a:r>
            <a:r>
              <a:rPr lang="en-US" dirty="0" err="1"/>
              <a:t>mintaka.sdsu.edu</a:t>
            </a:r>
            <a:r>
              <a:rPr lang="en-US" dirty="0"/>
              <a:t>/faculty/</a:t>
            </a:r>
            <a:r>
              <a:rPr lang="en-US" dirty="0" err="1"/>
              <a:t>orosz</a:t>
            </a:r>
            <a:r>
              <a:rPr lang="en-US" dirty="0"/>
              <a:t>/web/)</a:t>
            </a:r>
          </a:p>
        </p:txBody>
      </p:sp>
    </p:spTree>
    <p:extLst>
      <p:ext uri="{BB962C8B-B14F-4D97-AF65-F5344CB8AC3E}">
        <p14:creationId xmlns:p14="http://schemas.microsoft.com/office/powerpoint/2010/main" val="149008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 smtClean="0">
                <a:solidFill>
                  <a:schemeClr val="bg1"/>
                </a:solidFill>
              </a:rPr>
              <a:t>Source of Sun energy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2509841" y="-309566"/>
            <a:ext cx="4238622" cy="8801100"/>
          </a:xfrm>
        </p:spPr>
        <p:txBody>
          <a:bodyPr/>
          <a:lstStyle/>
          <a:p>
            <a:r>
              <a:rPr lang="en-GB" sz="3200" dirty="0" smtClean="0">
                <a:solidFill>
                  <a:schemeClr val="bg1"/>
                </a:solidFill>
              </a:rPr>
              <a:t>2 erg/s/g  (rotting leaves)</a:t>
            </a:r>
          </a:p>
          <a:p>
            <a:r>
              <a:rPr lang="en-GB" sz="3200" dirty="0" smtClean="0">
                <a:solidFill>
                  <a:schemeClr val="bg1"/>
                </a:solidFill>
              </a:rPr>
              <a:t>Problem: very long life time (40-s of XIX)</a:t>
            </a:r>
          </a:p>
          <a:p>
            <a:pPr lvl="1"/>
            <a:r>
              <a:rPr lang="en-GB" sz="2800" dirty="0" smtClean="0">
                <a:solidFill>
                  <a:schemeClr val="bg1"/>
                </a:solidFill>
              </a:rPr>
              <a:t>Accretion of meteorites (R. Meyer)</a:t>
            </a:r>
          </a:p>
          <a:p>
            <a:pPr lvl="1"/>
            <a:r>
              <a:rPr lang="en-GB" sz="2800" dirty="0" smtClean="0">
                <a:solidFill>
                  <a:schemeClr val="bg1"/>
                </a:solidFill>
              </a:rPr>
              <a:t>Slow contraction, ~10</a:t>
            </a:r>
            <a:r>
              <a:rPr lang="en-GB" sz="2800" baseline="30000" dirty="0" smtClean="0">
                <a:solidFill>
                  <a:schemeClr val="bg1"/>
                </a:solidFill>
              </a:rPr>
              <a:t>7</a:t>
            </a:r>
            <a:r>
              <a:rPr lang="en-GB" sz="2800" dirty="0" smtClean="0">
                <a:solidFill>
                  <a:schemeClr val="bg1"/>
                </a:solidFill>
              </a:rPr>
              <a:t> y (H</a:t>
            </a:r>
            <a:r>
              <a:rPr lang="en-GB" sz="2800" dirty="0">
                <a:solidFill>
                  <a:schemeClr val="bg1"/>
                </a:solidFill>
              </a:rPr>
              <a:t>. </a:t>
            </a:r>
            <a:r>
              <a:rPr lang="en-GB" sz="2800" dirty="0" smtClean="0">
                <a:solidFill>
                  <a:schemeClr val="bg1"/>
                </a:solidFill>
              </a:rPr>
              <a:t>Helmholtz, Lord Kelvin)</a:t>
            </a:r>
          </a:p>
          <a:p>
            <a:pPr lvl="1"/>
            <a:r>
              <a:rPr lang="en-GB" sz="2800" dirty="0" smtClean="0">
                <a:solidFill>
                  <a:schemeClr val="bg1"/>
                </a:solidFill>
              </a:rPr>
              <a:t>Thermonuclear reactions (A. Eddington)</a:t>
            </a:r>
          </a:p>
          <a:p>
            <a:pPr lvl="1"/>
            <a:endParaRPr lang="en-GB" sz="2800" dirty="0" smtClean="0">
              <a:solidFill>
                <a:schemeClr val="bg1"/>
              </a:solidFill>
            </a:endParaRPr>
          </a:p>
          <a:p>
            <a:pPr lvl="1"/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9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792162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Calibri" charset="0"/>
              </a:rPr>
              <a:t>X-ray </a:t>
            </a:r>
            <a:r>
              <a:rPr lang="en-US" dirty="0" smtClean="0">
                <a:solidFill>
                  <a:srgbClr val="FF0000"/>
                </a:solidFill>
                <a:latin typeface="Calibri" charset="0"/>
              </a:rPr>
              <a:t>spectra</a:t>
            </a:r>
            <a:endParaRPr lang="en-US" sz="4000" dirty="0">
              <a:solidFill>
                <a:srgbClr val="FF0000"/>
              </a:solidFill>
              <a:latin typeface="Calibri" charset="0"/>
            </a:endParaRPr>
          </a:p>
        </p:txBody>
      </p:sp>
      <p:grpSp>
        <p:nvGrpSpPr>
          <p:cNvPr id="18439" name="Group 18"/>
          <p:cNvGrpSpPr>
            <a:grpSpLocks noChangeAspect="1"/>
          </p:cNvGrpSpPr>
          <p:nvPr/>
        </p:nvGrpSpPr>
        <p:grpSpPr bwMode="auto">
          <a:xfrm>
            <a:off x="1981200" y="1371600"/>
            <a:ext cx="4845769" cy="4773790"/>
            <a:chOff x="828" y="528"/>
            <a:chExt cx="4104" cy="3264"/>
          </a:xfrm>
        </p:grpSpPr>
        <p:sp>
          <p:nvSpPr>
            <p:cNvPr id="18444" name="AutoShape 19"/>
            <p:cNvSpPr>
              <a:spLocks noChangeAspect="1" noChangeArrowheads="1" noTextEdit="1"/>
            </p:cNvSpPr>
            <p:nvPr/>
          </p:nvSpPr>
          <p:spPr bwMode="auto">
            <a:xfrm>
              <a:off x="828" y="528"/>
              <a:ext cx="4104" cy="3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445" name="Group 20"/>
            <p:cNvGrpSpPr>
              <a:grpSpLocks/>
            </p:cNvGrpSpPr>
            <p:nvPr/>
          </p:nvGrpSpPr>
          <p:grpSpPr bwMode="auto">
            <a:xfrm>
              <a:off x="828" y="528"/>
              <a:ext cx="4104" cy="3264"/>
              <a:chOff x="828" y="528"/>
              <a:chExt cx="4104" cy="3264"/>
            </a:xfrm>
          </p:grpSpPr>
          <p:sp>
            <p:nvSpPr>
              <p:cNvPr id="21178" name="Rectangle 21"/>
              <p:cNvSpPr>
                <a:spLocks noChangeArrowheads="1"/>
              </p:cNvSpPr>
              <p:nvPr/>
            </p:nvSpPr>
            <p:spPr bwMode="auto">
              <a:xfrm>
                <a:off x="828" y="528"/>
                <a:ext cx="4104" cy="3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79" name="Freeform 22"/>
              <p:cNvSpPr>
                <a:spLocks/>
              </p:cNvSpPr>
              <p:nvPr/>
            </p:nvSpPr>
            <p:spPr bwMode="auto">
              <a:xfrm>
                <a:off x="1410" y="540"/>
                <a:ext cx="3500" cy="2872"/>
              </a:xfrm>
              <a:custGeom>
                <a:avLst/>
                <a:gdLst>
                  <a:gd name="T0" fmla="*/ 0 w 3500"/>
                  <a:gd name="T1" fmla="*/ 2872 h 2872"/>
                  <a:gd name="T2" fmla="*/ 3500 w 3500"/>
                  <a:gd name="T3" fmla="*/ 2872 h 2872"/>
                  <a:gd name="T4" fmla="*/ 3500 w 3500"/>
                  <a:gd name="T5" fmla="*/ 0 h 2872"/>
                  <a:gd name="T6" fmla="*/ 0 w 3500"/>
                  <a:gd name="T7" fmla="*/ 0 h 2872"/>
                  <a:gd name="T8" fmla="*/ 0 w 3500"/>
                  <a:gd name="T9" fmla="*/ 2872 h 2872"/>
                  <a:gd name="T10" fmla="*/ 3500 w 3500"/>
                  <a:gd name="T11" fmla="*/ 2872 h 28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500" h="2872">
                    <a:moveTo>
                      <a:pt x="0" y="2872"/>
                    </a:moveTo>
                    <a:lnTo>
                      <a:pt x="3500" y="2872"/>
                    </a:lnTo>
                    <a:lnTo>
                      <a:pt x="3500" y="0"/>
                    </a:lnTo>
                    <a:lnTo>
                      <a:pt x="0" y="0"/>
                    </a:lnTo>
                    <a:lnTo>
                      <a:pt x="0" y="2872"/>
                    </a:lnTo>
                    <a:lnTo>
                      <a:pt x="3500" y="2872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80" name="Line 23"/>
              <p:cNvSpPr>
                <a:spLocks noChangeShapeType="1"/>
              </p:cNvSpPr>
              <p:nvPr/>
            </p:nvSpPr>
            <p:spPr bwMode="auto">
              <a:xfrm>
                <a:off x="1410" y="3412"/>
                <a:ext cx="3500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81" name="Line 24"/>
              <p:cNvSpPr>
                <a:spLocks noChangeShapeType="1"/>
              </p:cNvSpPr>
              <p:nvPr/>
            </p:nvSpPr>
            <p:spPr bwMode="auto">
              <a:xfrm flipV="1">
                <a:off x="1410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82" name="Line 25"/>
              <p:cNvSpPr>
                <a:spLocks noChangeShapeType="1"/>
              </p:cNvSpPr>
              <p:nvPr/>
            </p:nvSpPr>
            <p:spPr bwMode="auto">
              <a:xfrm flipV="1">
                <a:off x="1506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83" name="Line 26"/>
              <p:cNvSpPr>
                <a:spLocks noChangeShapeType="1"/>
              </p:cNvSpPr>
              <p:nvPr/>
            </p:nvSpPr>
            <p:spPr bwMode="auto">
              <a:xfrm flipV="1">
                <a:off x="1576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84" name="Line 27"/>
              <p:cNvSpPr>
                <a:spLocks noChangeShapeType="1"/>
              </p:cNvSpPr>
              <p:nvPr/>
            </p:nvSpPr>
            <p:spPr bwMode="auto">
              <a:xfrm flipV="1">
                <a:off x="1628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85" name="Line 28"/>
              <p:cNvSpPr>
                <a:spLocks noChangeShapeType="1"/>
              </p:cNvSpPr>
              <p:nvPr/>
            </p:nvSpPr>
            <p:spPr bwMode="auto">
              <a:xfrm flipV="1">
                <a:off x="1672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86" name="Line 29"/>
              <p:cNvSpPr>
                <a:spLocks noChangeShapeType="1"/>
              </p:cNvSpPr>
              <p:nvPr/>
            </p:nvSpPr>
            <p:spPr bwMode="auto">
              <a:xfrm flipV="1">
                <a:off x="1708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87" name="Line 30"/>
              <p:cNvSpPr>
                <a:spLocks noChangeShapeType="1"/>
              </p:cNvSpPr>
              <p:nvPr/>
            </p:nvSpPr>
            <p:spPr bwMode="auto">
              <a:xfrm flipV="1">
                <a:off x="1740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88" name="Line 31"/>
              <p:cNvSpPr>
                <a:spLocks noChangeShapeType="1"/>
              </p:cNvSpPr>
              <p:nvPr/>
            </p:nvSpPr>
            <p:spPr bwMode="auto">
              <a:xfrm flipV="1">
                <a:off x="1768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89" name="Line 32"/>
              <p:cNvSpPr>
                <a:spLocks noChangeShapeType="1"/>
              </p:cNvSpPr>
              <p:nvPr/>
            </p:nvSpPr>
            <p:spPr bwMode="auto">
              <a:xfrm flipV="1">
                <a:off x="1792" y="3326"/>
                <a:ext cx="1" cy="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90" name="Freeform 33"/>
              <p:cNvSpPr>
                <a:spLocks/>
              </p:cNvSpPr>
              <p:nvPr/>
            </p:nvSpPr>
            <p:spPr bwMode="auto">
              <a:xfrm>
                <a:off x="1778" y="3484"/>
                <a:ext cx="18" cy="84"/>
              </a:xfrm>
              <a:custGeom>
                <a:avLst/>
                <a:gdLst>
                  <a:gd name="T0" fmla="*/ 0 w 18"/>
                  <a:gd name="T1" fmla="*/ 18 h 84"/>
                  <a:gd name="T2" fmla="*/ 6 w 18"/>
                  <a:gd name="T3" fmla="*/ 14 h 84"/>
                  <a:gd name="T4" fmla="*/ 18 w 18"/>
                  <a:gd name="T5" fmla="*/ 0 h 84"/>
                  <a:gd name="T6" fmla="*/ 18 w 18"/>
                  <a:gd name="T7" fmla="*/ 84 h 8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8" h="84">
                    <a:moveTo>
                      <a:pt x="0" y="18"/>
                    </a:moveTo>
                    <a:lnTo>
                      <a:pt x="6" y="14"/>
                    </a:lnTo>
                    <a:lnTo>
                      <a:pt x="18" y="0"/>
                    </a:lnTo>
                    <a:lnTo>
                      <a:pt x="18" y="8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91" name="Line 34"/>
              <p:cNvSpPr>
                <a:spLocks noChangeShapeType="1"/>
              </p:cNvSpPr>
              <p:nvPr/>
            </p:nvSpPr>
            <p:spPr bwMode="auto">
              <a:xfrm>
                <a:off x="1792" y="3488"/>
                <a:ext cx="1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92" name="Line 35"/>
              <p:cNvSpPr>
                <a:spLocks noChangeShapeType="1"/>
              </p:cNvSpPr>
              <p:nvPr/>
            </p:nvSpPr>
            <p:spPr bwMode="auto">
              <a:xfrm>
                <a:off x="1778" y="3568"/>
                <a:ext cx="36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93" name="Line 36"/>
              <p:cNvSpPr>
                <a:spLocks noChangeShapeType="1"/>
              </p:cNvSpPr>
              <p:nvPr/>
            </p:nvSpPr>
            <p:spPr bwMode="auto">
              <a:xfrm flipV="1">
                <a:off x="1958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94" name="Line 37"/>
              <p:cNvSpPr>
                <a:spLocks noChangeShapeType="1"/>
              </p:cNvSpPr>
              <p:nvPr/>
            </p:nvSpPr>
            <p:spPr bwMode="auto">
              <a:xfrm flipV="1">
                <a:off x="2054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95" name="Line 38"/>
              <p:cNvSpPr>
                <a:spLocks noChangeShapeType="1"/>
              </p:cNvSpPr>
              <p:nvPr/>
            </p:nvSpPr>
            <p:spPr bwMode="auto">
              <a:xfrm flipV="1">
                <a:off x="2122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96" name="Line 39"/>
              <p:cNvSpPr>
                <a:spLocks noChangeShapeType="1"/>
              </p:cNvSpPr>
              <p:nvPr/>
            </p:nvSpPr>
            <p:spPr bwMode="auto">
              <a:xfrm flipV="1">
                <a:off x="2174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97" name="Line 40"/>
              <p:cNvSpPr>
                <a:spLocks noChangeShapeType="1"/>
              </p:cNvSpPr>
              <p:nvPr/>
            </p:nvSpPr>
            <p:spPr bwMode="auto">
              <a:xfrm flipV="1">
                <a:off x="2218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98" name="Line 41"/>
              <p:cNvSpPr>
                <a:spLocks noChangeShapeType="1"/>
              </p:cNvSpPr>
              <p:nvPr/>
            </p:nvSpPr>
            <p:spPr bwMode="auto">
              <a:xfrm flipV="1">
                <a:off x="2256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99" name="Line 42"/>
              <p:cNvSpPr>
                <a:spLocks noChangeShapeType="1"/>
              </p:cNvSpPr>
              <p:nvPr/>
            </p:nvSpPr>
            <p:spPr bwMode="auto">
              <a:xfrm flipV="1">
                <a:off x="2286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00" name="Line 43"/>
              <p:cNvSpPr>
                <a:spLocks noChangeShapeType="1"/>
              </p:cNvSpPr>
              <p:nvPr/>
            </p:nvSpPr>
            <p:spPr bwMode="auto">
              <a:xfrm flipV="1">
                <a:off x="2314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01" name="Line 44"/>
              <p:cNvSpPr>
                <a:spLocks noChangeShapeType="1"/>
              </p:cNvSpPr>
              <p:nvPr/>
            </p:nvSpPr>
            <p:spPr bwMode="auto">
              <a:xfrm flipV="1">
                <a:off x="2340" y="3326"/>
                <a:ext cx="1" cy="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02" name="Freeform 45"/>
              <p:cNvSpPr>
                <a:spLocks/>
              </p:cNvSpPr>
              <p:nvPr/>
            </p:nvSpPr>
            <p:spPr bwMode="auto">
              <a:xfrm>
                <a:off x="2284" y="3484"/>
                <a:ext cx="20" cy="84"/>
              </a:xfrm>
              <a:custGeom>
                <a:avLst/>
                <a:gdLst>
                  <a:gd name="T0" fmla="*/ 0 w 20"/>
                  <a:gd name="T1" fmla="*/ 18 h 84"/>
                  <a:gd name="T2" fmla="*/ 8 w 20"/>
                  <a:gd name="T3" fmla="*/ 14 h 84"/>
                  <a:gd name="T4" fmla="*/ 20 w 20"/>
                  <a:gd name="T5" fmla="*/ 0 h 84"/>
                  <a:gd name="T6" fmla="*/ 20 w 20"/>
                  <a:gd name="T7" fmla="*/ 84 h 8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" h="84">
                    <a:moveTo>
                      <a:pt x="0" y="18"/>
                    </a:moveTo>
                    <a:lnTo>
                      <a:pt x="8" y="14"/>
                    </a:lnTo>
                    <a:lnTo>
                      <a:pt x="20" y="0"/>
                    </a:lnTo>
                    <a:lnTo>
                      <a:pt x="20" y="8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03" name="Line 46"/>
              <p:cNvSpPr>
                <a:spLocks noChangeShapeType="1"/>
              </p:cNvSpPr>
              <p:nvPr/>
            </p:nvSpPr>
            <p:spPr bwMode="auto">
              <a:xfrm>
                <a:off x="2300" y="3488"/>
                <a:ext cx="1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04" name="Line 47"/>
              <p:cNvSpPr>
                <a:spLocks noChangeShapeType="1"/>
              </p:cNvSpPr>
              <p:nvPr/>
            </p:nvSpPr>
            <p:spPr bwMode="auto">
              <a:xfrm>
                <a:off x="2284" y="3568"/>
                <a:ext cx="36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05" name="Freeform 48"/>
              <p:cNvSpPr>
                <a:spLocks/>
              </p:cNvSpPr>
              <p:nvPr/>
            </p:nvSpPr>
            <p:spPr bwMode="auto">
              <a:xfrm>
                <a:off x="2352" y="3484"/>
                <a:ext cx="54" cy="84"/>
              </a:xfrm>
              <a:custGeom>
                <a:avLst/>
                <a:gdLst>
                  <a:gd name="T0" fmla="*/ 24 w 54"/>
                  <a:gd name="T1" fmla="*/ 0 h 84"/>
                  <a:gd name="T2" fmla="*/ 10 w 54"/>
                  <a:gd name="T3" fmla="*/ 4 h 84"/>
                  <a:gd name="T4" fmla="*/ 4 w 54"/>
                  <a:gd name="T5" fmla="*/ 18 h 84"/>
                  <a:gd name="T6" fmla="*/ 0 w 54"/>
                  <a:gd name="T7" fmla="*/ 36 h 84"/>
                  <a:gd name="T8" fmla="*/ 0 w 54"/>
                  <a:gd name="T9" fmla="*/ 48 h 84"/>
                  <a:gd name="T10" fmla="*/ 4 w 54"/>
                  <a:gd name="T11" fmla="*/ 70 h 84"/>
                  <a:gd name="T12" fmla="*/ 10 w 54"/>
                  <a:gd name="T13" fmla="*/ 80 h 84"/>
                  <a:gd name="T14" fmla="*/ 24 w 54"/>
                  <a:gd name="T15" fmla="*/ 84 h 84"/>
                  <a:gd name="T16" fmla="*/ 32 w 54"/>
                  <a:gd name="T17" fmla="*/ 84 h 84"/>
                  <a:gd name="T18" fmla="*/ 44 w 54"/>
                  <a:gd name="T19" fmla="*/ 80 h 84"/>
                  <a:gd name="T20" fmla="*/ 52 w 54"/>
                  <a:gd name="T21" fmla="*/ 70 h 84"/>
                  <a:gd name="T22" fmla="*/ 54 w 54"/>
                  <a:gd name="T23" fmla="*/ 48 h 84"/>
                  <a:gd name="T24" fmla="*/ 54 w 54"/>
                  <a:gd name="T25" fmla="*/ 36 h 84"/>
                  <a:gd name="T26" fmla="*/ 52 w 54"/>
                  <a:gd name="T27" fmla="*/ 18 h 84"/>
                  <a:gd name="T28" fmla="*/ 44 w 54"/>
                  <a:gd name="T29" fmla="*/ 4 h 84"/>
                  <a:gd name="T30" fmla="*/ 32 w 54"/>
                  <a:gd name="T31" fmla="*/ 0 h 84"/>
                  <a:gd name="T32" fmla="*/ 24 w 54"/>
                  <a:gd name="T33" fmla="*/ 0 h 84"/>
                  <a:gd name="T34" fmla="*/ 16 w 54"/>
                  <a:gd name="T35" fmla="*/ 4 h 84"/>
                  <a:gd name="T36" fmla="*/ 10 w 54"/>
                  <a:gd name="T37" fmla="*/ 8 h 84"/>
                  <a:gd name="T38" fmla="*/ 6 w 54"/>
                  <a:gd name="T39" fmla="*/ 18 h 84"/>
                  <a:gd name="T40" fmla="*/ 4 w 54"/>
                  <a:gd name="T41" fmla="*/ 36 h 84"/>
                  <a:gd name="T42" fmla="*/ 4 w 54"/>
                  <a:gd name="T43" fmla="*/ 48 h 84"/>
                  <a:gd name="T44" fmla="*/ 6 w 54"/>
                  <a:gd name="T45" fmla="*/ 70 h 84"/>
                  <a:gd name="T46" fmla="*/ 10 w 54"/>
                  <a:gd name="T47" fmla="*/ 76 h 84"/>
                  <a:gd name="T48" fmla="*/ 16 w 54"/>
                  <a:gd name="T49" fmla="*/ 80 h 84"/>
                  <a:gd name="T50" fmla="*/ 24 w 54"/>
                  <a:gd name="T51" fmla="*/ 84 h 8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4" h="84">
                    <a:moveTo>
                      <a:pt x="24" y="0"/>
                    </a:moveTo>
                    <a:lnTo>
                      <a:pt x="10" y="4"/>
                    </a:lnTo>
                    <a:lnTo>
                      <a:pt x="4" y="18"/>
                    </a:lnTo>
                    <a:lnTo>
                      <a:pt x="0" y="36"/>
                    </a:lnTo>
                    <a:lnTo>
                      <a:pt x="0" y="48"/>
                    </a:lnTo>
                    <a:lnTo>
                      <a:pt x="4" y="70"/>
                    </a:lnTo>
                    <a:lnTo>
                      <a:pt x="10" y="80"/>
                    </a:lnTo>
                    <a:lnTo>
                      <a:pt x="24" y="84"/>
                    </a:lnTo>
                    <a:lnTo>
                      <a:pt x="32" y="84"/>
                    </a:lnTo>
                    <a:lnTo>
                      <a:pt x="44" y="80"/>
                    </a:lnTo>
                    <a:lnTo>
                      <a:pt x="52" y="70"/>
                    </a:lnTo>
                    <a:lnTo>
                      <a:pt x="54" y="48"/>
                    </a:lnTo>
                    <a:lnTo>
                      <a:pt x="54" y="36"/>
                    </a:lnTo>
                    <a:lnTo>
                      <a:pt x="52" y="18"/>
                    </a:lnTo>
                    <a:lnTo>
                      <a:pt x="44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6" y="4"/>
                    </a:lnTo>
                    <a:lnTo>
                      <a:pt x="10" y="8"/>
                    </a:lnTo>
                    <a:lnTo>
                      <a:pt x="6" y="18"/>
                    </a:lnTo>
                    <a:lnTo>
                      <a:pt x="4" y="36"/>
                    </a:lnTo>
                    <a:lnTo>
                      <a:pt x="4" y="48"/>
                    </a:lnTo>
                    <a:lnTo>
                      <a:pt x="6" y="70"/>
                    </a:lnTo>
                    <a:lnTo>
                      <a:pt x="10" y="76"/>
                    </a:lnTo>
                    <a:lnTo>
                      <a:pt x="16" y="80"/>
                    </a:lnTo>
                    <a:lnTo>
                      <a:pt x="24" y="8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06" name="Freeform 49"/>
              <p:cNvSpPr>
                <a:spLocks/>
              </p:cNvSpPr>
              <p:nvPr/>
            </p:nvSpPr>
            <p:spPr bwMode="auto">
              <a:xfrm>
                <a:off x="2384" y="3484"/>
                <a:ext cx="20" cy="84"/>
              </a:xfrm>
              <a:custGeom>
                <a:avLst/>
                <a:gdLst>
                  <a:gd name="T0" fmla="*/ 0 w 20"/>
                  <a:gd name="T1" fmla="*/ 84 h 84"/>
                  <a:gd name="T2" fmla="*/ 8 w 20"/>
                  <a:gd name="T3" fmla="*/ 80 h 84"/>
                  <a:gd name="T4" fmla="*/ 12 w 20"/>
                  <a:gd name="T5" fmla="*/ 76 h 84"/>
                  <a:gd name="T6" fmla="*/ 16 w 20"/>
                  <a:gd name="T7" fmla="*/ 70 h 84"/>
                  <a:gd name="T8" fmla="*/ 20 w 20"/>
                  <a:gd name="T9" fmla="*/ 48 h 84"/>
                  <a:gd name="T10" fmla="*/ 20 w 20"/>
                  <a:gd name="T11" fmla="*/ 36 h 84"/>
                  <a:gd name="T12" fmla="*/ 16 w 20"/>
                  <a:gd name="T13" fmla="*/ 18 h 84"/>
                  <a:gd name="T14" fmla="*/ 12 w 20"/>
                  <a:gd name="T15" fmla="*/ 8 h 84"/>
                  <a:gd name="T16" fmla="*/ 8 w 20"/>
                  <a:gd name="T17" fmla="*/ 4 h 84"/>
                  <a:gd name="T18" fmla="*/ 0 w 20"/>
                  <a:gd name="T19" fmla="*/ 0 h 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" h="84">
                    <a:moveTo>
                      <a:pt x="0" y="84"/>
                    </a:moveTo>
                    <a:lnTo>
                      <a:pt x="8" y="80"/>
                    </a:lnTo>
                    <a:lnTo>
                      <a:pt x="12" y="76"/>
                    </a:lnTo>
                    <a:lnTo>
                      <a:pt x="16" y="70"/>
                    </a:lnTo>
                    <a:lnTo>
                      <a:pt x="20" y="48"/>
                    </a:lnTo>
                    <a:lnTo>
                      <a:pt x="20" y="36"/>
                    </a:lnTo>
                    <a:lnTo>
                      <a:pt x="16" y="18"/>
                    </a:lnTo>
                    <a:lnTo>
                      <a:pt x="12" y="8"/>
                    </a:lnTo>
                    <a:lnTo>
                      <a:pt x="8" y="4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07" name="Line 50"/>
              <p:cNvSpPr>
                <a:spLocks noChangeShapeType="1"/>
              </p:cNvSpPr>
              <p:nvPr/>
            </p:nvSpPr>
            <p:spPr bwMode="auto">
              <a:xfrm flipV="1">
                <a:off x="2504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08" name="Line 51"/>
              <p:cNvSpPr>
                <a:spLocks noChangeShapeType="1"/>
              </p:cNvSpPr>
              <p:nvPr/>
            </p:nvSpPr>
            <p:spPr bwMode="auto">
              <a:xfrm flipV="1">
                <a:off x="2600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09" name="Line 52"/>
              <p:cNvSpPr>
                <a:spLocks noChangeShapeType="1"/>
              </p:cNvSpPr>
              <p:nvPr/>
            </p:nvSpPr>
            <p:spPr bwMode="auto">
              <a:xfrm flipV="1">
                <a:off x="2670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10" name="Line 53"/>
              <p:cNvSpPr>
                <a:spLocks noChangeShapeType="1"/>
              </p:cNvSpPr>
              <p:nvPr/>
            </p:nvSpPr>
            <p:spPr bwMode="auto">
              <a:xfrm flipV="1">
                <a:off x="2722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11" name="Line 54"/>
              <p:cNvSpPr>
                <a:spLocks noChangeShapeType="1"/>
              </p:cNvSpPr>
              <p:nvPr/>
            </p:nvSpPr>
            <p:spPr bwMode="auto">
              <a:xfrm flipV="1">
                <a:off x="2766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12" name="Line 55"/>
              <p:cNvSpPr>
                <a:spLocks noChangeShapeType="1"/>
              </p:cNvSpPr>
              <p:nvPr/>
            </p:nvSpPr>
            <p:spPr bwMode="auto">
              <a:xfrm flipV="1">
                <a:off x="2802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13" name="Line 56"/>
              <p:cNvSpPr>
                <a:spLocks noChangeShapeType="1"/>
              </p:cNvSpPr>
              <p:nvPr/>
            </p:nvSpPr>
            <p:spPr bwMode="auto">
              <a:xfrm flipV="1">
                <a:off x="2834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14" name="Line 57"/>
              <p:cNvSpPr>
                <a:spLocks noChangeShapeType="1"/>
              </p:cNvSpPr>
              <p:nvPr/>
            </p:nvSpPr>
            <p:spPr bwMode="auto">
              <a:xfrm flipV="1">
                <a:off x="2862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15" name="Line 58"/>
              <p:cNvSpPr>
                <a:spLocks noChangeShapeType="1"/>
              </p:cNvSpPr>
              <p:nvPr/>
            </p:nvSpPr>
            <p:spPr bwMode="auto">
              <a:xfrm flipV="1">
                <a:off x="2886" y="3326"/>
                <a:ext cx="1" cy="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16" name="Freeform 59"/>
              <p:cNvSpPr>
                <a:spLocks/>
              </p:cNvSpPr>
              <p:nvPr/>
            </p:nvSpPr>
            <p:spPr bwMode="auto">
              <a:xfrm>
                <a:off x="2790" y="3484"/>
                <a:ext cx="20" cy="84"/>
              </a:xfrm>
              <a:custGeom>
                <a:avLst/>
                <a:gdLst>
                  <a:gd name="T0" fmla="*/ 0 w 20"/>
                  <a:gd name="T1" fmla="*/ 18 h 84"/>
                  <a:gd name="T2" fmla="*/ 8 w 20"/>
                  <a:gd name="T3" fmla="*/ 14 h 84"/>
                  <a:gd name="T4" fmla="*/ 20 w 20"/>
                  <a:gd name="T5" fmla="*/ 0 h 84"/>
                  <a:gd name="T6" fmla="*/ 20 w 20"/>
                  <a:gd name="T7" fmla="*/ 84 h 8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" h="84">
                    <a:moveTo>
                      <a:pt x="0" y="18"/>
                    </a:moveTo>
                    <a:lnTo>
                      <a:pt x="8" y="14"/>
                    </a:lnTo>
                    <a:lnTo>
                      <a:pt x="20" y="0"/>
                    </a:lnTo>
                    <a:lnTo>
                      <a:pt x="20" y="8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17" name="Line 60"/>
              <p:cNvSpPr>
                <a:spLocks noChangeShapeType="1"/>
              </p:cNvSpPr>
              <p:nvPr/>
            </p:nvSpPr>
            <p:spPr bwMode="auto">
              <a:xfrm>
                <a:off x="2806" y="3488"/>
                <a:ext cx="1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18" name="Line 61"/>
              <p:cNvSpPr>
                <a:spLocks noChangeShapeType="1"/>
              </p:cNvSpPr>
              <p:nvPr/>
            </p:nvSpPr>
            <p:spPr bwMode="auto">
              <a:xfrm>
                <a:off x="2790" y="3568"/>
                <a:ext cx="3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19" name="Freeform 62"/>
              <p:cNvSpPr>
                <a:spLocks/>
              </p:cNvSpPr>
              <p:nvPr/>
            </p:nvSpPr>
            <p:spPr bwMode="auto">
              <a:xfrm>
                <a:off x="2858" y="3484"/>
                <a:ext cx="56" cy="84"/>
              </a:xfrm>
              <a:custGeom>
                <a:avLst/>
                <a:gdLst>
                  <a:gd name="T0" fmla="*/ 26 w 56"/>
                  <a:gd name="T1" fmla="*/ 0 h 84"/>
                  <a:gd name="T2" fmla="*/ 12 w 56"/>
                  <a:gd name="T3" fmla="*/ 4 h 84"/>
                  <a:gd name="T4" fmla="*/ 4 w 56"/>
                  <a:gd name="T5" fmla="*/ 18 h 84"/>
                  <a:gd name="T6" fmla="*/ 0 w 56"/>
                  <a:gd name="T7" fmla="*/ 36 h 84"/>
                  <a:gd name="T8" fmla="*/ 0 w 56"/>
                  <a:gd name="T9" fmla="*/ 48 h 84"/>
                  <a:gd name="T10" fmla="*/ 4 w 56"/>
                  <a:gd name="T11" fmla="*/ 70 h 84"/>
                  <a:gd name="T12" fmla="*/ 12 w 56"/>
                  <a:gd name="T13" fmla="*/ 80 h 84"/>
                  <a:gd name="T14" fmla="*/ 26 w 56"/>
                  <a:gd name="T15" fmla="*/ 84 h 84"/>
                  <a:gd name="T16" fmla="*/ 32 w 56"/>
                  <a:gd name="T17" fmla="*/ 84 h 84"/>
                  <a:gd name="T18" fmla="*/ 44 w 56"/>
                  <a:gd name="T19" fmla="*/ 80 h 84"/>
                  <a:gd name="T20" fmla="*/ 52 w 56"/>
                  <a:gd name="T21" fmla="*/ 70 h 84"/>
                  <a:gd name="T22" fmla="*/ 56 w 56"/>
                  <a:gd name="T23" fmla="*/ 48 h 84"/>
                  <a:gd name="T24" fmla="*/ 56 w 56"/>
                  <a:gd name="T25" fmla="*/ 36 h 84"/>
                  <a:gd name="T26" fmla="*/ 52 w 56"/>
                  <a:gd name="T27" fmla="*/ 18 h 84"/>
                  <a:gd name="T28" fmla="*/ 44 w 56"/>
                  <a:gd name="T29" fmla="*/ 4 h 84"/>
                  <a:gd name="T30" fmla="*/ 32 w 56"/>
                  <a:gd name="T31" fmla="*/ 0 h 84"/>
                  <a:gd name="T32" fmla="*/ 26 w 56"/>
                  <a:gd name="T33" fmla="*/ 0 h 84"/>
                  <a:gd name="T34" fmla="*/ 18 w 56"/>
                  <a:gd name="T35" fmla="*/ 4 h 84"/>
                  <a:gd name="T36" fmla="*/ 12 w 56"/>
                  <a:gd name="T37" fmla="*/ 8 h 84"/>
                  <a:gd name="T38" fmla="*/ 8 w 56"/>
                  <a:gd name="T39" fmla="*/ 18 h 84"/>
                  <a:gd name="T40" fmla="*/ 4 w 56"/>
                  <a:gd name="T41" fmla="*/ 36 h 84"/>
                  <a:gd name="T42" fmla="*/ 4 w 56"/>
                  <a:gd name="T43" fmla="*/ 48 h 84"/>
                  <a:gd name="T44" fmla="*/ 8 w 56"/>
                  <a:gd name="T45" fmla="*/ 70 h 84"/>
                  <a:gd name="T46" fmla="*/ 12 w 56"/>
                  <a:gd name="T47" fmla="*/ 76 h 84"/>
                  <a:gd name="T48" fmla="*/ 18 w 56"/>
                  <a:gd name="T49" fmla="*/ 80 h 84"/>
                  <a:gd name="T50" fmla="*/ 26 w 56"/>
                  <a:gd name="T51" fmla="*/ 84 h 8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6" h="84">
                    <a:moveTo>
                      <a:pt x="26" y="0"/>
                    </a:moveTo>
                    <a:lnTo>
                      <a:pt x="12" y="4"/>
                    </a:lnTo>
                    <a:lnTo>
                      <a:pt x="4" y="18"/>
                    </a:lnTo>
                    <a:lnTo>
                      <a:pt x="0" y="36"/>
                    </a:lnTo>
                    <a:lnTo>
                      <a:pt x="0" y="48"/>
                    </a:lnTo>
                    <a:lnTo>
                      <a:pt x="4" y="70"/>
                    </a:lnTo>
                    <a:lnTo>
                      <a:pt x="12" y="80"/>
                    </a:lnTo>
                    <a:lnTo>
                      <a:pt x="26" y="84"/>
                    </a:lnTo>
                    <a:lnTo>
                      <a:pt x="32" y="84"/>
                    </a:lnTo>
                    <a:lnTo>
                      <a:pt x="44" y="80"/>
                    </a:lnTo>
                    <a:lnTo>
                      <a:pt x="52" y="70"/>
                    </a:lnTo>
                    <a:lnTo>
                      <a:pt x="56" y="48"/>
                    </a:lnTo>
                    <a:lnTo>
                      <a:pt x="56" y="36"/>
                    </a:lnTo>
                    <a:lnTo>
                      <a:pt x="52" y="18"/>
                    </a:lnTo>
                    <a:lnTo>
                      <a:pt x="44" y="4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18" y="4"/>
                    </a:lnTo>
                    <a:lnTo>
                      <a:pt x="12" y="8"/>
                    </a:lnTo>
                    <a:lnTo>
                      <a:pt x="8" y="18"/>
                    </a:lnTo>
                    <a:lnTo>
                      <a:pt x="4" y="36"/>
                    </a:lnTo>
                    <a:lnTo>
                      <a:pt x="4" y="48"/>
                    </a:lnTo>
                    <a:lnTo>
                      <a:pt x="8" y="70"/>
                    </a:lnTo>
                    <a:lnTo>
                      <a:pt x="12" y="76"/>
                    </a:lnTo>
                    <a:lnTo>
                      <a:pt x="18" y="80"/>
                    </a:lnTo>
                    <a:lnTo>
                      <a:pt x="26" y="8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20" name="Freeform 63"/>
              <p:cNvSpPr>
                <a:spLocks/>
              </p:cNvSpPr>
              <p:nvPr/>
            </p:nvSpPr>
            <p:spPr bwMode="auto">
              <a:xfrm>
                <a:off x="2890" y="3484"/>
                <a:ext cx="20" cy="84"/>
              </a:xfrm>
              <a:custGeom>
                <a:avLst/>
                <a:gdLst>
                  <a:gd name="T0" fmla="*/ 0 w 20"/>
                  <a:gd name="T1" fmla="*/ 84 h 84"/>
                  <a:gd name="T2" fmla="*/ 8 w 20"/>
                  <a:gd name="T3" fmla="*/ 80 h 84"/>
                  <a:gd name="T4" fmla="*/ 12 w 20"/>
                  <a:gd name="T5" fmla="*/ 76 h 84"/>
                  <a:gd name="T6" fmla="*/ 16 w 20"/>
                  <a:gd name="T7" fmla="*/ 70 h 84"/>
                  <a:gd name="T8" fmla="*/ 20 w 20"/>
                  <a:gd name="T9" fmla="*/ 48 h 84"/>
                  <a:gd name="T10" fmla="*/ 20 w 20"/>
                  <a:gd name="T11" fmla="*/ 36 h 84"/>
                  <a:gd name="T12" fmla="*/ 16 w 20"/>
                  <a:gd name="T13" fmla="*/ 18 h 84"/>
                  <a:gd name="T14" fmla="*/ 12 w 20"/>
                  <a:gd name="T15" fmla="*/ 8 h 84"/>
                  <a:gd name="T16" fmla="*/ 8 w 20"/>
                  <a:gd name="T17" fmla="*/ 4 h 84"/>
                  <a:gd name="T18" fmla="*/ 0 w 20"/>
                  <a:gd name="T19" fmla="*/ 0 h 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" h="84">
                    <a:moveTo>
                      <a:pt x="0" y="84"/>
                    </a:moveTo>
                    <a:lnTo>
                      <a:pt x="8" y="80"/>
                    </a:lnTo>
                    <a:lnTo>
                      <a:pt x="12" y="76"/>
                    </a:lnTo>
                    <a:lnTo>
                      <a:pt x="16" y="70"/>
                    </a:lnTo>
                    <a:lnTo>
                      <a:pt x="20" y="48"/>
                    </a:lnTo>
                    <a:lnTo>
                      <a:pt x="20" y="36"/>
                    </a:lnTo>
                    <a:lnTo>
                      <a:pt x="16" y="18"/>
                    </a:lnTo>
                    <a:lnTo>
                      <a:pt x="12" y="8"/>
                    </a:lnTo>
                    <a:lnTo>
                      <a:pt x="8" y="4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21" name="Freeform 64"/>
              <p:cNvSpPr>
                <a:spLocks/>
              </p:cNvSpPr>
              <p:nvPr/>
            </p:nvSpPr>
            <p:spPr bwMode="auto">
              <a:xfrm>
                <a:off x="2938" y="3484"/>
                <a:ext cx="56" cy="84"/>
              </a:xfrm>
              <a:custGeom>
                <a:avLst/>
                <a:gdLst>
                  <a:gd name="T0" fmla="*/ 24 w 56"/>
                  <a:gd name="T1" fmla="*/ 0 h 84"/>
                  <a:gd name="T2" fmla="*/ 12 w 56"/>
                  <a:gd name="T3" fmla="*/ 4 h 84"/>
                  <a:gd name="T4" fmla="*/ 4 w 56"/>
                  <a:gd name="T5" fmla="*/ 18 h 84"/>
                  <a:gd name="T6" fmla="*/ 0 w 56"/>
                  <a:gd name="T7" fmla="*/ 36 h 84"/>
                  <a:gd name="T8" fmla="*/ 0 w 56"/>
                  <a:gd name="T9" fmla="*/ 48 h 84"/>
                  <a:gd name="T10" fmla="*/ 4 w 56"/>
                  <a:gd name="T11" fmla="*/ 70 h 84"/>
                  <a:gd name="T12" fmla="*/ 12 w 56"/>
                  <a:gd name="T13" fmla="*/ 80 h 84"/>
                  <a:gd name="T14" fmla="*/ 24 w 56"/>
                  <a:gd name="T15" fmla="*/ 84 h 84"/>
                  <a:gd name="T16" fmla="*/ 34 w 56"/>
                  <a:gd name="T17" fmla="*/ 84 h 84"/>
                  <a:gd name="T18" fmla="*/ 44 w 56"/>
                  <a:gd name="T19" fmla="*/ 80 h 84"/>
                  <a:gd name="T20" fmla="*/ 52 w 56"/>
                  <a:gd name="T21" fmla="*/ 70 h 84"/>
                  <a:gd name="T22" fmla="*/ 56 w 56"/>
                  <a:gd name="T23" fmla="*/ 48 h 84"/>
                  <a:gd name="T24" fmla="*/ 56 w 56"/>
                  <a:gd name="T25" fmla="*/ 36 h 84"/>
                  <a:gd name="T26" fmla="*/ 52 w 56"/>
                  <a:gd name="T27" fmla="*/ 18 h 84"/>
                  <a:gd name="T28" fmla="*/ 44 w 56"/>
                  <a:gd name="T29" fmla="*/ 4 h 84"/>
                  <a:gd name="T30" fmla="*/ 34 w 56"/>
                  <a:gd name="T31" fmla="*/ 0 h 84"/>
                  <a:gd name="T32" fmla="*/ 24 w 56"/>
                  <a:gd name="T33" fmla="*/ 0 h 84"/>
                  <a:gd name="T34" fmla="*/ 16 w 56"/>
                  <a:gd name="T35" fmla="*/ 4 h 84"/>
                  <a:gd name="T36" fmla="*/ 12 w 56"/>
                  <a:gd name="T37" fmla="*/ 8 h 84"/>
                  <a:gd name="T38" fmla="*/ 8 w 56"/>
                  <a:gd name="T39" fmla="*/ 18 h 84"/>
                  <a:gd name="T40" fmla="*/ 4 w 56"/>
                  <a:gd name="T41" fmla="*/ 36 h 84"/>
                  <a:gd name="T42" fmla="*/ 4 w 56"/>
                  <a:gd name="T43" fmla="*/ 48 h 84"/>
                  <a:gd name="T44" fmla="*/ 8 w 56"/>
                  <a:gd name="T45" fmla="*/ 70 h 84"/>
                  <a:gd name="T46" fmla="*/ 12 w 56"/>
                  <a:gd name="T47" fmla="*/ 76 h 84"/>
                  <a:gd name="T48" fmla="*/ 16 w 56"/>
                  <a:gd name="T49" fmla="*/ 80 h 84"/>
                  <a:gd name="T50" fmla="*/ 24 w 56"/>
                  <a:gd name="T51" fmla="*/ 84 h 8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6" h="84">
                    <a:moveTo>
                      <a:pt x="24" y="0"/>
                    </a:moveTo>
                    <a:lnTo>
                      <a:pt x="12" y="4"/>
                    </a:lnTo>
                    <a:lnTo>
                      <a:pt x="4" y="18"/>
                    </a:lnTo>
                    <a:lnTo>
                      <a:pt x="0" y="36"/>
                    </a:lnTo>
                    <a:lnTo>
                      <a:pt x="0" y="48"/>
                    </a:lnTo>
                    <a:lnTo>
                      <a:pt x="4" y="70"/>
                    </a:lnTo>
                    <a:lnTo>
                      <a:pt x="12" y="80"/>
                    </a:lnTo>
                    <a:lnTo>
                      <a:pt x="24" y="84"/>
                    </a:lnTo>
                    <a:lnTo>
                      <a:pt x="34" y="84"/>
                    </a:lnTo>
                    <a:lnTo>
                      <a:pt x="44" y="80"/>
                    </a:lnTo>
                    <a:lnTo>
                      <a:pt x="52" y="70"/>
                    </a:lnTo>
                    <a:lnTo>
                      <a:pt x="56" y="48"/>
                    </a:lnTo>
                    <a:lnTo>
                      <a:pt x="56" y="36"/>
                    </a:lnTo>
                    <a:lnTo>
                      <a:pt x="52" y="18"/>
                    </a:lnTo>
                    <a:lnTo>
                      <a:pt x="44" y="4"/>
                    </a:lnTo>
                    <a:lnTo>
                      <a:pt x="34" y="0"/>
                    </a:lnTo>
                    <a:lnTo>
                      <a:pt x="24" y="0"/>
                    </a:lnTo>
                    <a:lnTo>
                      <a:pt x="16" y="4"/>
                    </a:lnTo>
                    <a:lnTo>
                      <a:pt x="12" y="8"/>
                    </a:lnTo>
                    <a:lnTo>
                      <a:pt x="8" y="18"/>
                    </a:lnTo>
                    <a:lnTo>
                      <a:pt x="4" y="36"/>
                    </a:lnTo>
                    <a:lnTo>
                      <a:pt x="4" y="48"/>
                    </a:lnTo>
                    <a:lnTo>
                      <a:pt x="8" y="70"/>
                    </a:lnTo>
                    <a:lnTo>
                      <a:pt x="12" y="76"/>
                    </a:lnTo>
                    <a:lnTo>
                      <a:pt x="16" y="80"/>
                    </a:lnTo>
                    <a:lnTo>
                      <a:pt x="24" y="8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22" name="Freeform 65"/>
              <p:cNvSpPr>
                <a:spLocks/>
              </p:cNvSpPr>
              <p:nvPr/>
            </p:nvSpPr>
            <p:spPr bwMode="auto">
              <a:xfrm>
                <a:off x="2972" y="3484"/>
                <a:ext cx="18" cy="84"/>
              </a:xfrm>
              <a:custGeom>
                <a:avLst/>
                <a:gdLst>
                  <a:gd name="T0" fmla="*/ 0 w 18"/>
                  <a:gd name="T1" fmla="*/ 84 h 84"/>
                  <a:gd name="T2" fmla="*/ 8 w 18"/>
                  <a:gd name="T3" fmla="*/ 80 h 84"/>
                  <a:gd name="T4" fmla="*/ 10 w 18"/>
                  <a:gd name="T5" fmla="*/ 76 h 84"/>
                  <a:gd name="T6" fmla="*/ 14 w 18"/>
                  <a:gd name="T7" fmla="*/ 70 h 84"/>
                  <a:gd name="T8" fmla="*/ 18 w 18"/>
                  <a:gd name="T9" fmla="*/ 48 h 84"/>
                  <a:gd name="T10" fmla="*/ 18 w 18"/>
                  <a:gd name="T11" fmla="*/ 36 h 84"/>
                  <a:gd name="T12" fmla="*/ 14 w 18"/>
                  <a:gd name="T13" fmla="*/ 18 h 84"/>
                  <a:gd name="T14" fmla="*/ 10 w 18"/>
                  <a:gd name="T15" fmla="*/ 8 h 84"/>
                  <a:gd name="T16" fmla="*/ 8 w 18"/>
                  <a:gd name="T17" fmla="*/ 4 h 84"/>
                  <a:gd name="T18" fmla="*/ 0 w 18"/>
                  <a:gd name="T19" fmla="*/ 0 h 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84">
                    <a:moveTo>
                      <a:pt x="0" y="84"/>
                    </a:moveTo>
                    <a:lnTo>
                      <a:pt x="8" y="80"/>
                    </a:lnTo>
                    <a:lnTo>
                      <a:pt x="10" y="76"/>
                    </a:lnTo>
                    <a:lnTo>
                      <a:pt x="14" y="70"/>
                    </a:lnTo>
                    <a:lnTo>
                      <a:pt x="18" y="48"/>
                    </a:lnTo>
                    <a:lnTo>
                      <a:pt x="18" y="36"/>
                    </a:lnTo>
                    <a:lnTo>
                      <a:pt x="14" y="18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23" name="Line 66"/>
              <p:cNvSpPr>
                <a:spLocks noChangeShapeType="1"/>
              </p:cNvSpPr>
              <p:nvPr/>
            </p:nvSpPr>
            <p:spPr bwMode="auto">
              <a:xfrm flipV="1">
                <a:off x="3052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24" name="Line 67"/>
              <p:cNvSpPr>
                <a:spLocks noChangeShapeType="1"/>
              </p:cNvSpPr>
              <p:nvPr/>
            </p:nvSpPr>
            <p:spPr bwMode="auto">
              <a:xfrm flipV="1">
                <a:off x="3148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25" name="Line 68"/>
              <p:cNvSpPr>
                <a:spLocks noChangeShapeType="1"/>
              </p:cNvSpPr>
              <p:nvPr/>
            </p:nvSpPr>
            <p:spPr bwMode="auto">
              <a:xfrm flipV="1">
                <a:off x="3216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26" name="Line 69"/>
              <p:cNvSpPr>
                <a:spLocks noChangeShapeType="1"/>
              </p:cNvSpPr>
              <p:nvPr/>
            </p:nvSpPr>
            <p:spPr bwMode="auto">
              <a:xfrm flipV="1">
                <a:off x="3268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27" name="Line 70"/>
              <p:cNvSpPr>
                <a:spLocks noChangeShapeType="1"/>
              </p:cNvSpPr>
              <p:nvPr/>
            </p:nvSpPr>
            <p:spPr bwMode="auto">
              <a:xfrm flipV="1">
                <a:off x="3314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28" name="Line 71"/>
              <p:cNvSpPr>
                <a:spLocks noChangeShapeType="1"/>
              </p:cNvSpPr>
              <p:nvPr/>
            </p:nvSpPr>
            <p:spPr bwMode="auto">
              <a:xfrm flipV="1">
                <a:off x="3350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29" name="Line 72"/>
              <p:cNvSpPr>
                <a:spLocks noChangeShapeType="1"/>
              </p:cNvSpPr>
              <p:nvPr/>
            </p:nvSpPr>
            <p:spPr bwMode="auto">
              <a:xfrm flipV="1">
                <a:off x="3380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30" name="Line 73"/>
              <p:cNvSpPr>
                <a:spLocks noChangeShapeType="1"/>
              </p:cNvSpPr>
              <p:nvPr/>
            </p:nvSpPr>
            <p:spPr bwMode="auto">
              <a:xfrm flipV="1">
                <a:off x="3410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31" name="Line 74"/>
              <p:cNvSpPr>
                <a:spLocks noChangeShapeType="1"/>
              </p:cNvSpPr>
              <p:nvPr/>
            </p:nvSpPr>
            <p:spPr bwMode="auto">
              <a:xfrm flipV="1">
                <a:off x="3434" y="3326"/>
                <a:ext cx="1" cy="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32" name="Freeform 75"/>
              <p:cNvSpPr>
                <a:spLocks/>
              </p:cNvSpPr>
              <p:nvPr/>
            </p:nvSpPr>
            <p:spPr bwMode="auto">
              <a:xfrm>
                <a:off x="3354" y="3490"/>
                <a:ext cx="20" cy="82"/>
              </a:xfrm>
              <a:custGeom>
                <a:avLst/>
                <a:gdLst>
                  <a:gd name="T0" fmla="*/ 0 w 20"/>
                  <a:gd name="T1" fmla="*/ 16 h 82"/>
                  <a:gd name="T2" fmla="*/ 8 w 20"/>
                  <a:gd name="T3" fmla="*/ 12 h 82"/>
                  <a:gd name="T4" fmla="*/ 20 w 20"/>
                  <a:gd name="T5" fmla="*/ 0 h 82"/>
                  <a:gd name="T6" fmla="*/ 20 w 20"/>
                  <a:gd name="T7" fmla="*/ 82 h 8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" h="82">
                    <a:moveTo>
                      <a:pt x="0" y="16"/>
                    </a:moveTo>
                    <a:lnTo>
                      <a:pt x="8" y="12"/>
                    </a:lnTo>
                    <a:lnTo>
                      <a:pt x="20" y="0"/>
                    </a:lnTo>
                    <a:lnTo>
                      <a:pt x="20" y="82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33" name="Line 76"/>
              <p:cNvSpPr>
                <a:spLocks noChangeShapeType="1"/>
              </p:cNvSpPr>
              <p:nvPr/>
            </p:nvSpPr>
            <p:spPr bwMode="auto">
              <a:xfrm>
                <a:off x="3370" y="3494"/>
                <a:ext cx="1" cy="7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34" name="Line 77"/>
              <p:cNvSpPr>
                <a:spLocks noChangeShapeType="1"/>
              </p:cNvSpPr>
              <p:nvPr/>
            </p:nvSpPr>
            <p:spPr bwMode="auto">
              <a:xfrm>
                <a:off x="3354" y="3572"/>
                <a:ext cx="36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35" name="Freeform 78"/>
              <p:cNvSpPr>
                <a:spLocks/>
              </p:cNvSpPr>
              <p:nvPr/>
            </p:nvSpPr>
            <p:spPr bwMode="auto">
              <a:xfrm>
                <a:off x="3422" y="3490"/>
                <a:ext cx="56" cy="82"/>
              </a:xfrm>
              <a:custGeom>
                <a:avLst/>
                <a:gdLst>
                  <a:gd name="T0" fmla="*/ 24 w 56"/>
                  <a:gd name="T1" fmla="*/ 0 h 82"/>
                  <a:gd name="T2" fmla="*/ 12 w 56"/>
                  <a:gd name="T3" fmla="*/ 4 h 82"/>
                  <a:gd name="T4" fmla="*/ 4 w 56"/>
                  <a:gd name="T5" fmla="*/ 16 h 82"/>
                  <a:gd name="T6" fmla="*/ 0 w 56"/>
                  <a:gd name="T7" fmla="*/ 34 h 82"/>
                  <a:gd name="T8" fmla="*/ 0 w 56"/>
                  <a:gd name="T9" fmla="*/ 48 h 82"/>
                  <a:gd name="T10" fmla="*/ 4 w 56"/>
                  <a:gd name="T11" fmla="*/ 68 h 82"/>
                  <a:gd name="T12" fmla="*/ 12 w 56"/>
                  <a:gd name="T13" fmla="*/ 78 h 82"/>
                  <a:gd name="T14" fmla="*/ 24 w 56"/>
                  <a:gd name="T15" fmla="*/ 82 h 82"/>
                  <a:gd name="T16" fmla="*/ 32 w 56"/>
                  <a:gd name="T17" fmla="*/ 82 h 82"/>
                  <a:gd name="T18" fmla="*/ 44 w 56"/>
                  <a:gd name="T19" fmla="*/ 78 h 82"/>
                  <a:gd name="T20" fmla="*/ 52 w 56"/>
                  <a:gd name="T21" fmla="*/ 68 h 82"/>
                  <a:gd name="T22" fmla="*/ 56 w 56"/>
                  <a:gd name="T23" fmla="*/ 48 h 82"/>
                  <a:gd name="T24" fmla="*/ 56 w 56"/>
                  <a:gd name="T25" fmla="*/ 34 h 82"/>
                  <a:gd name="T26" fmla="*/ 52 w 56"/>
                  <a:gd name="T27" fmla="*/ 16 h 82"/>
                  <a:gd name="T28" fmla="*/ 44 w 56"/>
                  <a:gd name="T29" fmla="*/ 4 h 82"/>
                  <a:gd name="T30" fmla="*/ 32 w 56"/>
                  <a:gd name="T31" fmla="*/ 0 h 82"/>
                  <a:gd name="T32" fmla="*/ 24 w 56"/>
                  <a:gd name="T33" fmla="*/ 0 h 82"/>
                  <a:gd name="T34" fmla="*/ 16 w 56"/>
                  <a:gd name="T35" fmla="*/ 4 h 82"/>
                  <a:gd name="T36" fmla="*/ 12 w 56"/>
                  <a:gd name="T37" fmla="*/ 8 h 82"/>
                  <a:gd name="T38" fmla="*/ 8 w 56"/>
                  <a:gd name="T39" fmla="*/ 16 h 82"/>
                  <a:gd name="T40" fmla="*/ 4 w 56"/>
                  <a:gd name="T41" fmla="*/ 34 h 82"/>
                  <a:gd name="T42" fmla="*/ 4 w 56"/>
                  <a:gd name="T43" fmla="*/ 48 h 82"/>
                  <a:gd name="T44" fmla="*/ 8 w 56"/>
                  <a:gd name="T45" fmla="*/ 68 h 82"/>
                  <a:gd name="T46" fmla="*/ 12 w 56"/>
                  <a:gd name="T47" fmla="*/ 74 h 82"/>
                  <a:gd name="T48" fmla="*/ 16 w 56"/>
                  <a:gd name="T49" fmla="*/ 78 h 82"/>
                  <a:gd name="T50" fmla="*/ 24 w 56"/>
                  <a:gd name="T51" fmla="*/ 82 h 8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6" h="82">
                    <a:moveTo>
                      <a:pt x="24" y="0"/>
                    </a:moveTo>
                    <a:lnTo>
                      <a:pt x="12" y="4"/>
                    </a:lnTo>
                    <a:lnTo>
                      <a:pt x="4" y="16"/>
                    </a:lnTo>
                    <a:lnTo>
                      <a:pt x="0" y="34"/>
                    </a:lnTo>
                    <a:lnTo>
                      <a:pt x="0" y="48"/>
                    </a:lnTo>
                    <a:lnTo>
                      <a:pt x="4" y="68"/>
                    </a:lnTo>
                    <a:lnTo>
                      <a:pt x="12" y="78"/>
                    </a:lnTo>
                    <a:lnTo>
                      <a:pt x="24" y="82"/>
                    </a:lnTo>
                    <a:lnTo>
                      <a:pt x="32" y="82"/>
                    </a:lnTo>
                    <a:lnTo>
                      <a:pt x="44" y="78"/>
                    </a:lnTo>
                    <a:lnTo>
                      <a:pt x="52" y="68"/>
                    </a:lnTo>
                    <a:lnTo>
                      <a:pt x="56" y="48"/>
                    </a:lnTo>
                    <a:lnTo>
                      <a:pt x="56" y="34"/>
                    </a:lnTo>
                    <a:lnTo>
                      <a:pt x="52" y="16"/>
                    </a:lnTo>
                    <a:lnTo>
                      <a:pt x="44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6" y="4"/>
                    </a:lnTo>
                    <a:lnTo>
                      <a:pt x="12" y="8"/>
                    </a:lnTo>
                    <a:lnTo>
                      <a:pt x="8" y="16"/>
                    </a:lnTo>
                    <a:lnTo>
                      <a:pt x="4" y="34"/>
                    </a:lnTo>
                    <a:lnTo>
                      <a:pt x="4" y="48"/>
                    </a:lnTo>
                    <a:lnTo>
                      <a:pt x="8" y="68"/>
                    </a:lnTo>
                    <a:lnTo>
                      <a:pt x="12" y="74"/>
                    </a:lnTo>
                    <a:lnTo>
                      <a:pt x="16" y="78"/>
                    </a:lnTo>
                    <a:lnTo>
                      <a:pt x="24" y="82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36" name="Freeform 79"/>
              <p:cNvSpPr>
                <a:spLocks/>
              </p:cNvSpPr>
              <p:nvPr/>
            </p:nvSpPr>
            <p:spPr bwMode="auto">
              <a:xfrm>
                <a:off x="3454" y="3490"/>
                <a:ext cx="20" cy="82"/>
              </a:xfrm>
              <a:custGeom>
                <a:avLst/>
                <a:gdLst>
                  <a:gd name="T0" fmla="*/ 0 w 20"/>
                  <a:gd name="T1" fmla="*/ 82 h 82"/>
                  <a:gd name="T2" fmla="*/ 6 w 20"/>
                  <a:gd name="T3" fmla="*/ 78 h 82"/>
                  <a:gd name="T4" fmla="*/ 12 w 20"/>
                  <a:gd name="T5" fmla="*/ 74 h 82"/>
                  <a:gd name="T6" fmla="*/ 16 w 20"/>
                  <a:gd name="T7" fmla="*/ 68 h 82"/>
                  <a:gd name="T8" fmla="*/ 20 w 20"/>
                  <a:gd name="T9" fmla="*/ 48 h 82"/>
                  <a:gd name="T10" fmla="*/ 20 w 20"/>
                  <a:gd name="T11" fmla="*/ 34 h 82"/>
                  <a:gd name="T12" fmla="*/ 16 w 20"/>
                  <a:gd name="T13" fmla="*/ 16 h 82"/>
                  <a:gd name="T14" fmla="*/ 12 w 20"/>
                  <a:gd name="T15" fmla="*/ 8 h 82"/>
                  <a:gd name="T16" fmla="*/ 6 w 20"/>
                  <a:gd name="T17" fmla="*/ 4 h 82"/>
                  <a:gd name="T18" fmla="*/ 0 w 20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" h="82">
                    <a:moveTo>
                      <a:pt x="0" y="82"/>
                    </a:moveTo>
                    <a:lnTo>
                      <a:pt x="6" y="78"/>
                    </a:lnTo>
                    <a:lnTo>
                      <a:pt x="12" y="74"/>
                    </a:lnTo>
                    <a:lnTo>
                      <a:pt x="16" y="68"/>
                    </a:lnTo>
                    <a:lnTo>
                      <a:pt x="20" y="48"/>
                    </a:lnTo>
                    <a:lnTo>
                      <a:pt x="20" y="34"/>
                    </a:lnTo>
                    <a:lnTo>
                      <a:pt x="16" y="16"/>
                    </a:lnTo>
                    <a:lnTo>
                      <a:pt x="12" y="8"/>
                    </a:lnTo>
                    <a:lnTo>
                      <a:pt x="6" y="4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37" name="Freeform 80"/>
              <p:cNvSpPr>
                <a:spLocks/>
              </p:cNvSpPr>
              <p:nvPr/>
            </p:nvSpPr>
            <p:spPr bwMode="auto">
              <a:xfrm>
                <a:off x="3498" y="3484"/>
                <a:ext cx="30" cy="22"/>
              </a:xfrm>
              <a:custGeom>
                <a:avLst/>
                <a:gdLst>
                  <a:gd name="T0" fmla="*/ 2 w 30"/>
                  <a:gd name="T1" fmla="*/ 10 h 22"/>
                  <a:gd name="T2" fmla="*/ 4 w 30"/>
                  <a:gd name="T3" fmla="*/ 12 h 22"/>
                  <a:gd name="T4" fmla="*/ 2 w 30"/>
                  <a:gd name="T5" fmla="*/ 16 h 22"/>
                  <a:gd name="T6" fmla="*/ 0 w 30"/>
                  <a:gd name="T7" fmla="*/ 12 h 22"/>
                  <a:gd name="T8" fmla="*/ 0 w 30"/>
                  <a:gd name="T9" fmla="*/ 10 h 22"/>
                  <a:gd name="T10" fmla="*/ 2 w 30"/>
                  <a:gd name="T11" fmla="*/ 6 h 22"/>
                  <a:gd name="T12" fmla="*/ 4 w 30"/>
                  <a:gd name="T13" fmla="*/ 2 h 22"/>
                  <a:gd name="T14" fmla="*/ 10 w 30"/>
                  <a:gd name="T15" fmla="*/ 0 h 22"/>
                  <a:gd name="T16" fmla="*/ 20 w 30"/>
                  <a:gd name="T17" fmla="*/ 0 h 22"/>
                  <a:gd name="T18" fmla="*/ 28 w 30"/>
                  <a:gd name="T19" fmla="*/ 2 h 22"/>
                  <a:gd name="T20" fmla="*/ 30 w 30"/>
                  <a:gd name="T21" fmla="*/ 8 h 22"/>
                  <a:gd name="T22" fmla="*/ 30 w 30"/>
                  <a:gd name="T23" fmla="*/ 16 h 22"/>
                  <a:gd name="T24" fmla="*/ 28 w 30"/>
                  <a:gd name="T25" fmla="*/ 20 h 22"/>
                  <a:gd name="T26" fmla="*/ 20 w 30"/>
                  <a:gd name="T27" fmla="*/ 22 h 22"/>
                  <a:gd name="T28" fmla="*/ 12 w 30"/>
                  <a:gd name="T29" fmla="*/ 22 h 2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0" h="22">
                    <a:moveTo>
                      <a:pt x="2" y="10"/>
                    </a:moveTo>
                    <a:lnTo>
                      <a:pt x="4" y="12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2"/>
                    </a:lnTo>
                    <a:lnTo>
                      <a:pt x="10" y="0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0" y="8"/>
                    </a:lnTo>
                    <a:lnTo>
                      <a:pt x="30" y="16"/>
                    </a:lnTo>
                    <a:lnTo>
                      <a:pt x="28" y="20"/>
                    </a:lnTo>
                    <a:lnTo>
                      <a:pt x="20" y="22"/>
                    </a:lnTo>
                    <a:lnTo>
                      <a:pt x="12" y="22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38" name="Freeform 81"/>
              <p:cNvSpPr>
                <a:spLocks/>
              </p:cNvSpPr>
              <p:nvPr/>
            </p:nvSpPr>
            <p:spPr bwMode="auto">
              <a:xfrm>
                <a:off x="3498" y="3484"/>
                <a:ext cx="32" cy="50"/>
              </a:xfrm>
              <a:custGeom>
                <a:avLst/>
                <a:gdLst>
                  <a:gd name="T0" fmla="*/ 20 w 32"/>
                  <a:gd name="T1" fmla="*/ 0 h 50"/>
                  <a:gd name="T2" fmla="*/ 26 w 32"/>
                  <a:gd name="T3" fmla="*/ 2 h 50"/>
                  <a:gd name="T4" fmla="*/ 28 w 32"/>
                  <a:gd name="T5" fmla="*/ 8 h 50"/>
                  <a:gd name="T6" fmla="*/ 28 w 32"/>
                  <a:gd name="T7" fmla="*/ 16 h 50"/>
                  <a:gd name="T8" fmla="*/ 26 w 32"/>
                  <a:gd name="T9" fmla="*/ 20 h 50"/>
                  <a:gd name="T10" fmla="*/ 20 w 32"/>
                  <a:gd name="T11" fmla="*/ 22 h 50"/>
                  <a:gd name="T12" fmla="*/ 26 w 32"/>
                  <a:gd name="T13" fmla="*/ 26 h 50"/>
                  <a:gd name="T14" fmla="*/ 30 w 32"/>
                  <a:gd name="T15" fmla="*/ 28 h 50"/>
                  <a:gd name="T16" fmla="*/ 32 w 32"/>
                  <a:gd name="T17" fmla="*/ 34 h 50"/>
                  <a:gd name="T18" fmla="*/ 32 w 32"/>
                  <a:gd name="T19" fmla="*/ 40 h 50"/>
                  <a:gd name="T20" fmla="*/ 30 w 32"/>
                  <a:gd name="T21" fmla="*/ 46 h 50"/>
                  <a:gd name="T22" fmla="*/ 28 w 32"/>
                  <a:gd name="T23" fmla="*/ 48 h 50"/>
                  <a:gd name="T24" fmla="*/ 20 w 32"/>
                  <a:gd name="T25" fmla="*/ 50 h 50"/>
                  <a:gd name="T26" fmla="*/ 10 w 32"/>
                  <a:gd name="T27" fmla="*/ 50 h 50"/>
                  <a:gd name="T28" fmla="*/ 4 w 32"/>
                  <a:gd name="T29" fmla="*/ 48 h 50"/>
                  <a:gd name="T30" fmla="*/ 2 w 32"/>
                  <a:gd name="T31" fmla="*/ 46 h 50"/>
                  <a:gd name="T32" fmla="*/ 0 w 32"/>
                  <a:gd name="T33" fmla="*/ 40 h 50"/>
                  <a:gd name="T34" fmla="*/ 0 w 32"/>
                  <a:gd name="T35" fmla="*/ 38 h 50"/>
                  <a:gd name="T36" fmla="*/ 2 w 32"/>
                  <a:gd name="T37" fmla="*/ 36 h 50"/>
                  <a:gd name="T38" fmla="*/ 4 w 32"/>
                  <a:gd name="T39" fmla="*/ 38 h 50"/>
                  <a:gd name="T40" fmla="*/ 2 w 32"/>
                  <a:gd name="T41" fmla="*/ 40 h 5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2" h="50">
                    <a:moveTo>
                      <a:pt x="20" y="0"/>
                    </a:moveTo>
                    <a:lnTo>
                      <a:pt x="26" y="2"/>
                    </a:lnTo>
                    <a:lnTo>
                      <a:pt x="28" y="8"/>
                    </a:lnTo>
                    <a:lnTo>
                      <a:pt x="28" y="16"/>
                    </a:lnTo>
                    <a:lnTo>
                      <a:pt x="26" y="20"/>
                    </a:lnTo>
                    <a:lnTo>
                      <a:pt x="20" y="22"/>
                    </a:lnTo>
                    <a:lnTo>
                      <a:pt x="26" y="26"/>
                    </a:lnTo>
                    <a:lnTo>
                      <a:pt x="30" y="28"/>
                    </a:lnTo>
                    <a:lnTo>
                      <a:pt x="32" y="34"/>
                    </a:lnTo>
                    <a:lnTo>
                      <a:pt x="32" y="40"/>
                    </a:lnTo>
                    <a:lnTo>
                      <a:pt x="30" y="46"/>
                    </a:lnTo>
                    <a:lnTo>
                      <a:pt x="28" y="48"/>
                    </a:lnTo>
                    <a:lnTo>
                      <a:pt x="20" y="50"/>
                    </a:lnTo>
                    <a:lnTo>
                      <a:pt x="10" y="50"/>
                    </a:lnTo>
                    <a:lnTo>
                      <a:pt x="4" y="48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2" y="36"/>
                    </a:lnTo>
                    <a:lnTo>
                      <a:pt x="4" y="38"/>
                    </a:lnTo>
                    <a:lnTo>
                      <a:pt x="2" y="4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39" name="Freeform 82"/>
              <p:cNvSpPr>
                <a:spLocks/>
              </p:cNvSpPr>
              <p:nvPr/>
            </p:nvSpPr>
            <p:spPr bwMode="auto">
              <a:xfrm>
                <a:off x="3518" y="3512"/>
                <a:ext cx="10" cy="22"/>
              </a:xfrm>
              <a:custGeom>
                <a:avLst/>
                <a:gdLst>
                  <a:gd name="T0" fmla="*/ 8 w 10"/>
                  <a:gd name="T1" fmla="*/ 0 h 22"/>
                  <a:gd name="T2" fmla="*/ 10 w 10"/>
                  <a:gd name="T3" fmla="*/ 6 h 22"/>
                  <a:gd name="T4" fmla="*/ 10 w 10"/>
                  <a:gd name="T5" fmla="*/ 12 h 22"/>
                  <a:gd name="T6" fmla="*/ 8 w 10"/>
                  <a:gd name="T7" fmla="*/ 18 h 22"/>
                  <a:gd name="T8" fmla="*/ 6 w 10"/>
                  <a:gd name="T9" fmla="*/ 20 h 22"/>
                  <a:gd name="T10" fmla="*/ 0 w 10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22">
                    <a:moveTo>
                      <a:pt x="8" y="0"/>
                    </a:moveTo>
                    <a:lnTo>
                      <a:pt x="10" y="6"/>
                    </a:lnTo>
                    <a:lnTo>
                      <a:pt x="10" y="12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0" y="22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40" name="Line 83"/>
              <p:cNvSpPr>
                <a:spLocks noChangeShapeType="1"/>
              </p:cNvSpPr>
              <p:nvPr/>
            </p:nvSpPr>
            <p:spPr bwMode="auto">
              <a:xfrm flipV="1">
                <a:off x="3600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41" name="Line 84"/>
              <p:cNvSpPr>
                <a:spLocks noChangeShapeType="1"/>
              </p:cNvSpPr>
              <p:nvPr/>
            </p:nvSpPr>
            <p:spPr bwMode="auto">
              <a:xfrm flipV="1">
                <a:off x="3696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42" name="Line 85"/>
              <p:cNvSpPr>
                <a:spLocks noChangeShapeType="1"/>
              </p:cNvSpPr>
              <p:nvPr/>
            </p:nvSpPr>
            <p:spPr bwMode="auto">
              <a:xfrm flipV="1">
                <a:off x="3762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43" name="Line 86"/>
              <p:cNvSpPr>
                <a:spLocks noChangeShapeType="1"/>
              </p:cNvSpPr>
              <p:nvPr/>
            </p:nvSpPr>
            <p:spPr bwMode="auto">
              <a:xfrm flipV="1">
                <a:off x="3816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44" name="Line 87"/>
              <p:cNvSpPr>
                <a:spLocks noChangeShapeType="1"/>
              </p:cNvSpPr>
              <p:nvPr/>
            </p:nvSpPr>
            <p:spPr bwMode="auto">
              <a:xfrm flipV="1">
                <a:off x="3860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45" name="Line 88"/>
              <p:cNvSpPr>
                <a:spLocks noChangeShapeType="1"/>
              </p:cNvSpPr>
              <p:nvPr/>
            </p:nvSpPr>
            <p:spPr bwMode="auto">
              <a:xfrm flipV="1">
                <a:off x="3896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46" name="Line 89"/>
              <p:cNvSpPr>
                <a:spLocks noChangeShapeType="1"/>
              </p:cNvSpPr>
              <p:nvPr/>
            </p:nvSpPr>
            <p:spPr bwMode="auto">
              <a:xfrm flipV="1">
                <a:off x="3928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47" name="Line 90"/>
              <p:cNvSpPr>
                <a:spLocks noChangeShapeType="1"/>
              </p:cNvSpPr>
              <p:nvPr/>
            </p:nvSpPr>
            <p:spPr bwMode="auto">
              <a:xfrm flipV="1">
                <a:off x="3956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48" name="Line 91"/>
              <p:cNvSpPr>
                <a:spLocks noChangeShapeType="1"/>
              </p:cNvSpPr>
              <p:nvPr/>
            </p:nvSpPr>
            <p:spPr bwMode="auto">
              <a:xfrm flipV="1">
                <a:off x="3982" y="3326"/>
                <a:ext cx="1" cy="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49" name="Freeform 92"/>
              <p:cNvSpPr>
                <a:spLocks/>
              </p:cNvSpPr>
              <p:nvPr/>
            </p:nvSpPr>
            <p:spPr bwMode="auto">
              <a:xfrm>
                <a:off x="3900" y="3490"/>
                <a:ext cx="22" cy="82"/>
              </a:xfrm>
              <a:custGeom>
                <a:avLst/>
                <a:gdLst>
                  <a:gd name="T0" fmla="*/ 0 w 22"/>
                  <a:gd name="T1" fmla="*/ 16 h 82"/>
                  <a:gd name="T2" fmla="*/ 8 w 22"/>
                  <a:gd name="T3" fmla="*/ 12 h 82"/>
                  <a:gd name="T4" fmla="*/ 22 w 22"/>
                  <a:gd name="T5" fmla="*/ 0 h 82"/>
                  <a:gd name="T6" fmla="*/ 22 w 22"/>
                  <a:gd name="T7" fmla="*/ 82 h 8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" h="82">
                    <a:moveTo>
                      <a:pt x="0" y="16"/>
                    </a:moveTo>
                    <a:lnTo>
                      <a:pt x="8" y="12"/>
                    </a:lnTo>
                    <a:lnTo>
                      <a:pt x="22" y="0"/>
                    </a:lnTo>
                    <a:lnTo>
                      <a:pt x="22" y="82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50" name="Line 93"/>
              <p:cNvSpPr>
                <a:spLocks noChangeShapeType="1"/>
              </p:cNvSpPr>
              <p:nvPr/>
            </p:nvSpPr>
            <p:spPr bwMode="auto">
              <a:xfrm>
                <a:off x="3916" y="3494"/>
                <a:ext cx="1" cy="7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51" name="Line 94"/>
              <p:cNvSpPr>
                <a:spLocks noChangeShapeType="1"/>
              </p:cNvSpPr>
              <p:nvPr/>
            </p:nvSpPr>
            <p:spPr bwMode="auto">
              <a:xfrm>
                <a:off x="3900" y="3572"/>
                <a:ext cx="3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52" name="Freeform 95"/>
              <p:cNvSpPr>
                <a:spLocks/>
              </p:cNvSpPr>
              <p:nvPr/>
            </p:nvSpPr>
            <p:spPr bwMode="auto">
              <a:xfrm>
                <a:off x="3968" y="3490"/>
                <a:ext cx="58" cy="82"/>
              </a:xfrm>
              <a:custGeom>
                <a:avLst/>
                <a:gdLst>
                  <a:gd name="T0" fmla="*/ 24 w 58"/>
                  <a:gd name="T1" fmla="*/ 0 h 82"/>
                  <a:gd name="T2" fmla="*/ 14 w 58"/>
                  <a:gd name="T3" fmla="*/ 4 h 82"/>
                  <a:gd name="T4" fmla="*/ 6 w 58"/>
                  <a:gd name="T5" fmla="*/ 16 h 82"/>
                  <a:gd name="T6" fmla="*/ 0 w 58"/>
                  <a:gd name="T7" fmla="*/ 34 h 82"/>
                  <a:gd name="T8" fmla="*/ 0 w 58"/>
                  <a:gd name="T9" fmla="*/ 48 h 82"/>
                  <a:gd name="T10" fmla="*/ 6 w 58"/>
                  <a:gd name="T11" fmla="*/ 68 h 82"/>
                  <a:gd name="T12" fmla="*/ 14 w 58"/>
                  <a:gd name="T13" fmla="*/ 78 h 82"/>
                  <a:gd name="T14" fmla="*/ 24 w 58"/>
                  <a:gd name="T15" fmla="*/ 82 h 82"/>
                  <a:gd name="T16" fmla="*/ 32 w 58"/>
                  <a:gd name="T17" fmla="*/ 82 h 82"/>
                  <a:gd name="T18" fmla="*/ 44 w 58"/>
                  <a:gd name="T19" fmla="*/ 78 h 82"/>
                  <a:gd name="T20" fmla="*/ 54 w 58"/>
                  <a:gd name="T21" fmla="*/ 68 h 82"/>
                  <a:gd name="T22" fmla="*/ 58 w 58"/>
                  <a:gd name="T23" fmla="*/ 48 h 82"/>
                  <a:gd name="T24" fmla="*/ 58 w 58"/>
                  <a:gd name="T25" fmla="*/ 34 h 82"/>
                  <a:gd name="T26" fmla="*/ 54 w 58"/>
                  <a:gd name="T27" fmla="*/ 16 h 82"/>
                  <a:gd name="T28" fmla="*/ 44 w 58"/>
                  <a:gd name="T29" fmla="*/ 4 h 82"/>
                  <a:gd name="T30" fmla="*/ 32 w 58"/>
                  <a:gd name="T31" fmla="*/ 0 h 82"/>
                  <a:gd name="T32" fmla="*/ 24 w 58"/>
                  <a:gd name="T33" fmla="*/ 0 h 82"/>
                  <a:gd name="T34" fmla="*/ 18 w 58"/>
                  <a:gd name="T35" fmla="*/ 4 h 82"/>
                  <a:gd name="T36" fmla="*/ 14 w 58"/>
                  <a:gd name="T37" fmla="*/ 8 h 82"/>
                  <a:gd name="T38" fmla="*/ 10 w 58"/>
                  <a:gd name="T39" fmla="*/ 16 h 82"/>
                  <a:gd name="T40" fmla="*/ 6 w 58"/>
                  <a:gd name="T41" fmla="*/ 34 h 82"/>
                  <a:gd name="T42" fmla="*/ 6 w 58"/>
                  <a:gd name="T43" fmla="*/ 48 h 82"/>
                  <a:gd name="T44" fmla="*/ 10 w 58"/>
                  <a:gd name="T45" fmla="*/ 68 h 82"/>
                  <a:gd name="T46" fmla="*/ 14 w 58"/>
                  <a:gd name="T47" fmla="*/ 74 h 82"/>
                  <a:gd name="T48" fmla="*/ 18 w 58"/>
                  <a:gd name="T49" fmla="*/ 78 h 82"/>
                  <a:gd name="T50" fmla="*/ 24 w 58"/>
                  <a:gd name="T51" fmla="*/ 82 h 8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8" h="82">
                    <a:moveTo>
                      <a:pt x="24" y="0"/>
                    </a:moveTo>
                    <a:lnTo>
                      <a:pt x="14" y="4"/>
                    </a:lnTo>
                    <a:lnTo>
                      <a:pt x="6" y="16"/>
                    </a:lnTo>
                    <a:lnTo>
                      <a:pt x="0" y="34"/>
                    </a:lnTo>
                    <a:lnTo>
                      <a:pt x="0" y="48"/>
                    </a:lnTo>
                    <a:lnTo>
                      <a:pt x="6" y="68"/>
                    </a:lnTo>
                    <a:lnTo>
                      <a:pt x="14" y="78"/>
                    </a:lnTo>
                    <a:lnTo>
                      <a:pt x="24" y="82"/>
                    </a:lnTo>
                    <a:lnTo>
                      <a:pt x="32" y="82"/>
                    </a:lnTo>
                    <a:lnTo>
                      <a:pt x="44" y="78"/>
                    </a:lnTo>
                    <a:lnTo>
                      <a:pt x="54" y="68"/>
                    </a:lnTo>
                    <a:lnTo>
                      <a:pt x="58" y="48"/>
                    </a:lnTo>
                    <a:lnTo>
                      <a:pt x="58" y="34"/>
                    </a:lnTo>
                    <a:lnTo>
                      <a:pt x="54" y="16"/>
                    </a:lnTo>
                    <a:lnTo>
                      <a:pt x="44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8" y="4"/>
                    </a:lnTo>
                    <a:lnTo>
                      <a:pt x="14" y="8"/>
                    </a:lnTo>
                    <a:lnTo>
                      <a:pt x="10" y="16"/>
                    </a:lnTo>
                    <a:lnTo>
                      <a:pt x="6" y="34"/>
                    </a:lnTo>
                    <a:lnTo>
                      <a:pt x="6" y="48"/>
                    </a:lnTo>
                    <a:lnTo>
                      <a:pt x="10" y="68"/>
                    </a:lnTo>
                    <a:lnTo>
                      <a:pt x="14" y="74"/>
                    </a:lnTo>
                    <a:lnTo>
                      <a:pt x="18" y="78"/>
                    </a:lnTo>
                    <a:lnTo>
                      <a:pt x="24" y="82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53" name="Freeform 96"/>
              <p:cNvSpPr>
                <a:spLocks/>
              </p:cNvSpPr>
              <p:nvPr/>
            </p:nvSpPr>
            <p:spPr bwMode="auto">
              <a:xfrm>
                <a:off x="4000" y="3490"/>
                <a:ext cx="22" cy="82"/>
              </a:xfrm>
              <a:custGeom>
                <a:avLst/>
                <a:gdLst>
                  <a:gd name="T0" fmla="*/ 0 w 22"/>
                  <a:gd name="T1" fmla="*/ 82 h 82"/>
                  <a:gd name="T2" fmla="*/ 8 w 22"/>
                  <a:gd name="T3" fmla="*/ 78 h 82"/>
                  <a:gd name="T4" fmla="*/ 12 w 22"/>
                  <a:gd name="T5" fmla="*/ 74 h 82"/>
                  <a:gd name="T6" fmla="*/ 16 w 22"/>
                  <a:gd name="T7" fmla="*/ 68 h 82"/>
                  <a:gd name="T8" fmla="*/ 22 w 22"/>
                  <a:gd name="T9" fmla="*/ 48 h 82"/>
                  <a:gd name="T10" fmla="*/ 22 w 22"/>
                  <a:gd name="T11" fmla="*/ 34 h 82"/>
                  <a:gd name="T12" fmla="*/ 16 w 22"/>
                  <a:gd name="T13" fmla="*/ 16 h 82"/>
                  <a:gd name="T14" fmla="*/ 12 w 22"/>
                  <a:gd name="T15" fmla="*/ 8 h 82"/>
                  <a:gd name="T16" fmla="*/ 8 w 22"/>
                  <a:gd name="T17" fmla="*/ 4 h 82"/>
                  <a:gd name="T18" fmla="*/ 0 w 22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" h="82">
                    <a:moveTo>
                      <a:pt x="0" y="82"/>
                    </a:moveTo>
                    <a:lnTo>
                      <a:pt x="8" y="78"/>
                    </a:lnTo>
                    <a:lnTo>
                      <a:pt x="12" y="74"/>
                    </a:lnTo>
                    <a:lnTo>
                      <a:pt x="16" y="68"/>
                    </a:lnTo>
                    <a:lnTo>
                      <a:pt x="22" y="48"/>
                    </a:lnTo>
                    <a:lnTo>
                      <a:pt x="22" y="34"/>
                    </a:lnTo>
                    <a:lnTo>
                      <a:pt x="16" y="16"/>
                    </a:lnTo>
                    <a:lnTo>
                      <a:pt x="12" y="8"/>
                    </a:lnTo>
                    <a:lnTo>
                      <a:pt x="8" y="4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54" name="Line 97"/>
              <p:cNvSpPr>
                <a:spLocks noChangeShapeType="1"/>
              </p:cNvSpPr>
              <p:nvPr/>
            </p:nvSpPr>
            <p:spPr bwMode="auto">
              <a:xfrm>
                <a:off x="4066" y="349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55" name="Line 98"/>
              <p:cNvSpPr>
                <a:spLocks noChangeShapeType="1"/>
              </p:cNvSpPr>
              <p:nvPr/>
            </p:nvSpPr>
            <p:spPr bwMode="auto">
              <a:xfrm>
                <a:off x="4068" y="3484"/>
                <a:ext cx="1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56" name="Freeform 99"/>
              <p:cNvSpPr>
                <a:spLocks/>
              </p:cNvSpPr>
              <p:nvPr/>
            </p:nvSpPr>
            <p:spPr bwMode="auto">
              <a:xfrm>
                <a:off x="4040" y="3484"/>
                <a:ext cx="40" cy="36"/>
              </a:xfrm>
              <a:custGeom>
                <a:avLst/>
                <a:gdLst>
                  <a:gd name="T0" fmla="*/ 28 w 40"/>
                  <a:gd name="T1" fmla="*/ 0 h 36"/>
                  <a:gd name="T2" fmla="*/ 0 w 40"/>
                  <a:gd name="T3" fmla="*/ 36 h 36"/>
                  <a:gd name="T4" fmla="*/ 40 w 40"/>
                  <a:gd name="T5" fmla="*/ 36 h 3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36">
                    <a:moveTo>
                      <a:pt x="28" y="0"/>
                    </a:moveTo>
                    <a:lnTo>
                      <a:pt x="0" y="36"/>
                    </a:lnTo>
                    <a:lnTo>
                      <a:pt x="40" y="36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57" name="Line 100"/>
              <p:cNvSpPr>
                <a:spLocks noChangeShapeType="1"/>
              </p:cNvSpPr>
              <p:nvPr/>
            </p:nvSpPr>
            <p:spPr bwMode="auto">
              <a:xfrm>
                <a:off x="4058" y="3534"/>
                <a:ext cx="1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58" name="Line 101"/>
              <p:cNvSpPr>
                <a:spLocks noChangeShapeType="1"/>
              </p:cNvSpPr>
              <p:nvPr/>
            </p:nvSpPr>
            <p:spPr bwMode="auto">
              <a:xfrm flipV="1">
                <a:off x="4146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59" name="Line 102"/>
              <p:cNvSpPr>
                <a:spLocks noChangeShapeType="1"/>
              </p:cNvSpPr>
              <p:nvPr/>
            </p:nvSpPr>
            <p:spPr bwMode="auto">
              <a:xfrm flipV="1">
                <a:off x="4242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60" name="Line 103"/>
              <p:cNvSpPr>
                <a:spLocks noChangeShapeType="1"/>
              </p:cNvSpPr>
              <p:nvPr/>
            </p:nvSpPr>
            <p:spPr bwMode="auto">
              <a:xfrm flipV="1">
                <a:off x="4310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61" name="Line 104"/>
              <p:cNvSpPr>
                <a:spLocks noChangeShapeType="1"/>
              </p:cNvSpPr>
              <p:nvPr/>
            </p:nvSpPr>
            <p:spPr bwMode="auto">
              <a:xfrm flipV="1">
                <a:off x="4364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62" name="Line 105"/>
              <p:cNvSpPr>
                <a:spLocks noChangeShapeType="1"/>
              </p:cNvSpPr>
              <p:nvPr/>
            </p:nvSpPr>
            <p:spPr bwMode="auto">
              <a:xfrm flipV="1">
                <a:off x="4406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63" name="Line 106"/>
              <p:cNvSpPr>
                <a:spLocks noChangeShapeType="1"/>
              </p:cNvSpPr>
              <p:nvPr/>
            </p:nvSpPr>
            <p:spPr bwMode="auto">
              <a:xfrm flipV="1">
                <a:off x="4444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64" name="Line 107"/>
              <p:cNvSpPr>
                <a:spLocks noChangeShapeType="1"/>
              </p:cNvSpPr>
              <p:nvPr/>
            </p:nvSpPr>
            <p:spPr bwMode="auto">
              <a:xfrm flipV="1">
                <a:off x="4474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65" name="Line 108"/>
              <p:cNvSpPr>
                <a:spLocks noChangeShapeType="1"/>
              </p:cNvSpPr>
              <p:nvPr/>
            </p:nvSpPr>
            <p:spPr bwMode="auto">
              <a:xfrm flipV="1">
                <a:off x="4504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66" name="Line 109"/>
              <p:cNvSpPr>
                <a:spLocks noChangeShapeType="1"/>
              </p:cNvSpPr>
              <p:nvPr/>
            </p:nvSpPr>
            <p:spPr bwMode="auto">
              <a:xfrm flipV="1">
                <a:off x="4528" y="3326"/>
                <a:ext cx="1" cy="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67" name="Line 110"/>
              <p:cNvSpPr>
                <a:spLocks noChangeShapeType="1"/>
              </p:cNvSpPr>
              <p:nvPr/>
            </p:nvSpPr>
            <p:spPr bwMode="auto">
              <a:xfrm flipV="1">
                <a:off x="4448" y="3502"/>
                <a:ext cx="8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68" name="Freeform 111"/>
              <p:cNvSpPr>
                <a:spLocks/>
              </p:cNvSpPr>
              <p:nvPr/>
            </p:nvSpPr>
            <p:spPr bwMode="auto">
              <a:xfrm>
                <a:off x="4456" y="3490"/>
                <a:ext cx="12" cy="82"/>
              </a:xfrm>
              <a:custGeom>
                <a:avLst/>
                <a:gdLst>
                  <a:gd name="T0" fmla="*/ 0 w 12"/>
                  <a:gd name="T1" fmla="*/ 12 h 82"/>
                  <a:gd name="T2" fmla="*/ 12 w 12"/>
                  <a:gd name="T3" fmla="*/ 0 h 82"/>
                  <a:gd name="T4" fmla="*/ 12 w 12"/>
                  <a:gd name="T5" fmla="*/ 82 h 8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2" h="82">
                    <a:moveTo>
                      <a:pt x="0" y="12"/>
                    </a:moveTo>
                    <a:lnTo>
                      <a:pt x="12" y="0"/>
                    </a:lnTo>
                    <a:lnTo>
                      <a:pt x="12" y="82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69" name="Line 112"/>
              <p:cNvSpPr>
                <a:spLocks noChangeShapeType="1"/>
              </p:cNvSpPr>
              <p:nvPr/>
            </p:nvSpPr>
            <p:spPr bwMode="auto">
              <a:xfrm>
                <a:off x="4464" y="3494"/>
                <a:ext cx="1" cy="7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70" name="Line 113"/>
              <p:cNvSpPr>
                <a:spLocks noChangeShapeType="1"/>
              </p:cNvSpPr>
              <p:nvPr/>
            </p:nvSpPr>
            <p:spPr bwMode="auto">
              <a:xfrm>
                <a:off x="4448" y="3572"/>
                <a:ext cx="36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71" name="Freeform 114"/>
              <p:cNvSpPr>
                <a:spLocks/>
              </p:cNvSpPr>
              <p:nvPr/>
            </p:nvSpPr>
            <p:spPr bwMode="auto">
              <a:xfrm>
                <a:off x="4516" y="3490"/>
                <a:ext cx="56" cy="82"/>
              </a:xfrm>
              <a:custGeom>
                <a:avLst/>
                <a:gdLst>
                  <a:gd name="T0" fmla="*/ 24 w 56"/>
                  <a:gd name="T1" fmla="*/ 0 h 82"/>
                  <a:gd name="T2" fmla="*/ 12 w 56"/>
                  <a:gd name="T3" fmla="*/ 4 h 82"/>
                  <a:gd name="T4" fmla="*/ 2 w 56"/>
                  <a:gd name="T5" fmla="*/ 16 h 82"/>
                  <a:gd name="T6" fmla="*/ 0 w 56"/>
                  <a:gd name="T7" fmla="*/ 34 h 82"/>
                  <a:gd name="T8" fmla="*/ 0 w 56"/>
                  <a:gd name="T9" fmla="*/ 48 h 82"/>
                  <a:gd name="T10" fmla="*/ 2 w 56"/>
                  <a:gd name="T11" fmla="*/ 68 h 82"/>
                  <a:gd name="T12" fmla="*/ 12 w 56"/>
                  <a:gd name="T13" fmla="*/ 78 h 82"/>
                  <a:gd name="T14" fmla="*/ 24 w 56"/>
                  <a:gd name="T15" fmla="*/ 82 h 82"/>
                  <a:gd name="T16" fmla="*/ 32 w 56"/>
                  <a:gd name="T17" fmla="*/ 82 h 82"/>
                  <a:gd name="T18" fmla="*/ 44 w 56"/>
                  <a:gd name="T19" fmla="*/ 78 h 82"/>
                  <a:gd name="T20" fmla="*/ 50 w 56"/>
                  <a:gd name="T21" fmla="*/ 68 h 82"/>
                  <a:gd name="T22" fmla="*/ 56 w 56"/>
                  <a:gd name="T23" fmla="*/ 48 h 82"/>
                  <a:gd name="T24" fmla="*/ 56 w 56"/>
                  <a:gd name="T25" fmla="*/ 34 h 82"/>
                  <a:gd name="T26" fmla="*/ 50 w 56"/>
                  <a:gd name="T27" fmla="*/ 16 h 82"/>
                  <a:gd name="T28" fmla="*/ 44 w 56"/>
                  <a:gd name="T29" fmla="*/ 4 h 82"/>
                  <a:gd name="T30" fmla="*/ 32 w 56"/>
                  <a:gd name="T31" fmla="*/ 0 h 82"/>
                  <a:gd name="T32" fmla="*/ 24 w 56"/>
                  <a:gd name="T33" fmla="*/ 0 h 82"/>
                  <a:gd name="T34" fmla="*/ 16 w 56"/>
                  <a:gd name="T35" fmla="*/ 4 h 82"/>
                  <a:gd name="T36" fmla="*/ 12 w 56"/>
                  <a:gd name="T37" fmla="*/ 8 h 82"/>
                  <a:gd name="T38" fmla="*/ 8 w 56"/>
                  <a:gd name="T39" fmla="*/ 16 h 82"/>
                  <a:gd name="T40" fmla="*/ 2 w 56"/>
                  <a:gd name="T41" fmla="*/ 34 h 82"/>
                  <a:gd name="T42" fmla="*/ 2 w 56"/>
                  <a:gd name="T43" fmla="*/ 48 h 82"/>
                  <a:gd name="T44" fmla="*/ 8 w 56"/>
                  <a:gd name="T45" fmla="*/ 68 h 82"/>
                  <a:gd name="T46" fmla="*/ 12 w 56"/>
                  <a:gd name="T47" fmla="*/ 74 h 82"/>
                  <a:gd name="T48" fmla="*/ 16 w 56"/>
                  <a:gd name="T49" fmla="*/ 78 h 82"/>
                  <a:gd name="T50" fmla="*/ 24 w 56"/>
                  <a:gd name="T51" fmla="*/ 82 h 8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6" h="82">
                    <a:moveTo>
                      <a:pt x="24" y="0"/>
                    </a:moveTo>
                    <a:lnTo>
                      <a:pt x="12" y="4"/>
                    </a:lnTo>
                    <a:lnTo>
                      <a:pt x="2" y="16"/>
                    </a:lnTo>
                    <a:lnTo>
                      <a:pt x="0" y="34"/>
                    </a:lnTo>
                    <a:lnTo>
                      <a:pt x="0" y="48"/>
                    </a:lnTo>
                    <a:lnTo>
                      <a:pt x="2" y="68"/>
                    </a:lnTo>
                    <a:lnTo>
                      <a:pt x="12" y="78"/>
                    </a:lnTo>
                    <a:lnTo>
                      <a:pt x="24" y="82"/>
                    </a:lnTo>
                    <a:lnTo>
                      <a:pt x="32" y="82"/>
                    </a:lnTo>
                    <a:lnTo>
                      <a:pt x="44" y="78"/>
                    </a:lnTo>
                    <a:lnTo>
                      <a:pt x="50" y="68"/>
                    </a:lnTo>
                    <a:lnTo>
                      <a:pt x="56" y="48"/>
                    </a:lnTo>
                    <a:lnTo>
                      <a:pt x="56" y="34"/>
                    </a:lnTo>
                    <a:lnTo>
                      <a:pt x="50" y="16"/>
                    </a:lnTo>
                    <a:lnTo>
                      <a:pt x="44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6" y="4"/>
                    </a:lnTo>
                    <a:lnTo>
                      <a:pt x="12" y="8"/>
                    </a:lnTo>
                    <a:lnTo>
                      <a:pt x="8" y="16"/>
                    </a:lnTo>
                    <a:lnTo>
                      <a:pt x="2" y="34"/>
                    </a:lnTo>
                    <a:lnTo>
                      <a:pt x="2" y="48"/>
                    </a:lnTo>
                    <a:lnTo>
                      <a:pt x="8" y="68"/>
                    </a:lnTo>
                    <a:lnTo>
                      <a:pt x="12" y="74"/>
                    </a:lnTo>
                    <a:lnTo>
                      <a:pt x="16" y="78"/>
                    </a:lnTo>
                    <a:lnTo>
                      <a:pt x="24" y="82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72" name="Freeform 115"/>
              <p:cNvSpPr>
                <a:spLocks/>
              </p:cNvSpPr>
              <p:nvPr/>
            </p:nvSpPr>
            <p:spPr bwMode="auto">
              <a:xfrm>
                <a:off x="4548" y="3490"/>
                <a:ext cx="18" cy="82"/>
              </a:xfrm>
              <a:custGeom>
                <a:avLst/>
                <a:gdLst>
                  <a:gd name="T0" fmla="*/ 0 w 18"/>
                  <a:gd name="T1" fmla="*/ 82 h 82"/>
                  <a:gd name="T2" fmla="*/ 8 w 18"/>
                  <a:gd name="T3" fmla="*/ 78 h 82"/>
                  <a:gd name="T4" fmla="*/ 12 w 18"/>
                  <a:gd name="T5" fmla="*/ 74 h 82"/>
                  <a:gd name="T6" fmla="*/ 16 w 18"/>
                  <a:gd name="T7" fmla="*/ 68 h 82"/>
                  <a:gd name="T8" fmla="*/ 18 w 18"/>
                  <a:gd name="T9" fmla="*/ 48 h 82"/>
                  <a:gd name="T10" fmla="*/ 18 w 18"/>
                  <a:gd name="T11" fmla="*/ 34 h 82"/>
                  <a:gd name="T12" fmla="*/ 16 w 18"/>
                  <a:gd name="T13" fmla="*/ 16 h 82"/>
                  <a:gd name="T14" fmla="*/ 12 w 18"/>
                  <a:gd name="T15" fmla="*/ 8 h 82"/>
                  <a:gd name="T16" fmla="*/ 8 w 18"/>
                  <a:gd name="T17" fmla="*/ 4 h 82"/>
                  <a:gd name="T18" fmla="*/ 0 w 18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82">
                    <a:moveTo>
                      <a:pt x="0" y="82"/>
                    </a:moveTo>
                    <a:lnTo>
                      <a:pt x="8" y="78"/>
                    </a:lnTo>
                    <a:lnTo>
                      <a:pt x="12" y="74"/>
                    </a:lnTo>
                    <a:lnTo>
                      <a:pt x="16" y="68"/>
                    </a:lnTo>
                    <a:lnTo>
                      <a:pt x="18" y="48"/>
                    </a:lnTo>
                    <a:lnTo>
                      <a:pt x="18" y="34"/>
                    </a:lnTo>
                    <a:lnTo>
                      <a:pt x="16" y="16"/>
                    </a:lnTo>
                    <a:lnTo>
                      <a:pt x="12" y="8"/>
                    </a:lnTo>
                    <a:lnTo>
                      <a:pt x="8" y="4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73" name="Freeform 116"/>
              <p:cNvSpPr>
                <a:spLocks/>
              </p:cNvSpPr>
              <p:nvPr/>
            </p:nvSpPr>
            <p:spPr bwMode="auto">
              <a:xfrm>
                <a:off x="4592" y="3484"/>
                <a:ext cx="32" cy="50"/>
              </a:xfrm>
              <a:custGeom>
                <a:avLst/>
                <a:gdLst>
                  <a:gd name="T0" fmla="*/ 4 w 32"/>
                  <a:gd name="T1" fmla="*/ 0 h 50"/>
                  <a:gd name="T2" fmla="*/ 0 w 32"/>
                  <a:gd name="T3" fmla="*/ 26 h 50"/>
                  <a:gd name="T4" fmla="*/ 4 w 32"/>
                  <a:gd name="T5" fmla="*/ 20 h 50"/>
                  <a:gd name="T6" fmla="*/ 12 w 32"/>
                  <a:gd name="T7" fmla="*/ 18 h 50"/>
                  <a:gd name="T8" fmla="*/ 20 w 32"/>
                  <a:gd name="T9" fmla="*/ 18 h 50"/>
                  <a:gd name="T10" fmla="*/ 24 w 32"/>
                  <a:gd name="T11" fmla="*/ 20 h 50"/>
                  <a:gd name="T12" fmla="*/ 30 w 32"/>
                  <a:gd name="T13" fmla="*/ 26 h 50"/>
                  <a:gd name="T14" fmla="*/ 32 w 32"/>
                  <a:gd name="T15" fmla="*/ 32 h 50"/>
                  <a:gd name="T16" fmla="*/ 32 w 32"/>
                  <a:gd name="T17" fmla="*/ 36 h 50"/>
                  <a:gd name="T18" fmla="*/ 30 w 32"/>
                  <a:gd name="T19" fmla="*/ 44 h 50"/>
                  <a:gd name="T20" fmla="*/ 24 w 32"/>
                  <a:gd name="T21" fmla="*/ 48 h 50"/>
                  <a:gd name="T22" fmla="*/ 20 w 32"/>
                  <a:gd name="T23" fmla="*/ 50 h 50"/>
                  <a:gd name="T24" fmla="*/ 12 w 32"/>
                  <a:gd name="T25" fmla="*/ 50 h 50"/>
                  <a:gd name="T26" fmla="*/ 4 w 32"/>
                  <a:gd name="T27" fmla="*/ 48 h 50"/>
                  <a:gd name="T28" fmla="*/ 2 w 32"/>
                  <a:gd name="T29" fmla="*/ 46 h 50"/>
                  <a:gd name="T30" fmla="*/ 0 w 32"/>
                  <a:gd name="T31" fmla="*/ 40 h 50"/>
                  <a:gd name="T32" fmla="*/ 0 w 32"/>
                  <a:gd name="T33" fmla="*/ 38 h 50"/>
                  <a:gd name="T34" fmla="*/ 2 w 32"/>
                  <a:gd name="T35" fmla="*/ 36 h 50"/>
                  <a:gd name="T36" fmla="*/ 4 w 32"/>
                  <a:gd name="T37" fmla="*/ 38 h 50"/>
                  <a:gd name="T38" fmla="*/ 2 w 32"/>
                  <a:gd name="T39" fmla="*/ 40 h 5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2" h="50">
                    <a:moveTo>
                      <a:pt x="4" y="0"/>
                    </a:moveTo>
                    <a:lnTo>
                      <a:pt x="0" y="26"/>
                    </a:lnTo>
                    <a:lnTo>
                      <a:pt x="4" y="20"/>
                    </a:lnTo>
                    <a:lnTo>
                      <a:pt x="12" y="18"/>
                    </a:lnTo>
                    <a:lnTo>
                      <a:pt x="20" y="18"/>
                    </a:lnTo>
                    <a:lnTo>
                      <a:pt x="24" y="20"/>
                    </a:lnTo>
                    <a:lnTo>
                      <a:pt x="30" y="26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30" y="44"/>
                    </a:lnTo>
                    <a:lnTo>
                      <a:pt x="24" y="48"/>
                    </a:lnTo>
                    <a:lnTo>
                      <a:pt x="20" y="50"/>
                    </a:lnTo>
                    <a:lnTo>
                      <a:pt x="12" y="50"/>
                    </a:lnTo>
                    <a:lnTo>
                      <a:pt x="4" y="48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2" y="36"/>
                    </a:lnTo>
                    <a:lnTo>
                      <a:pt x="4" y="38"/>
                    </a:lnTo>
                    <a:lnTo>
                      <a:pt x="2" y="4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74" name="Freeform 117"/>
              <p:cNvSpPr>
                <a:spLocks/>
              </p:cNvSpPr>
              <p:nvPr/>
            </p:nvSpPr>
            <p:spPr bwMode="auto">
              <a:xfrm>
                <a:off x="4612" y="3502"/>
                <a:ext cx="10" cy="32"/>
              </a:xfrm>
              <a:custGeom>
                <a:avLst/>
                <a:gdLst>
                  <a:gd name="T0" fmla="*/ 0 w 10"/>
                  <a:gd name="T1" fmla="*/ 0 h 32"/>
                  <a:gd name="T2" fmla="*/ 2 w 10"/>
                  <a:gd name="T3" fmla="*/ 2 h 32"/>
                  <a:gd name="T4" fmla="*/ 8 w 10"/>
                  <a:gd name="T5" fmla="*/ 8 h 32"/>
                  <a:gd name="T6" fmla="*/ 10 w 10"/>
                  <a:gd name="T7" fmla="*/ 14 h 32"/>
                  <a:gd name="T8" fmla="*/ 10 w 10"/>
                  <a:gd name="T9" fmla="*/ 18 h 32"/>
                  <a:gd name="T10" fmla="*/ 8 w 10"/>
                  <a:gd name="T11" fmla="*/ 26 h 32"/>
                  <a:gd name="T12" fmla="*/ 2 w 10"/>
                  <a:gd name="T13" fmla="*/ 30 h 32"/>
                  <a:gd name="T14" fmla="*/ 0 w 10"/>
                  <a:gd name="T15" fmla="*/ 32 h 3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" h="32">
                    <a:moveTo>
                      <a:pt x="0" y="0"/>
                    </a:moveTo>
                    <a:lnTo>
                      <a:pt x="2" y="2"/>
                    </a:lnTo>
                    <a:lnTo>
                      <a:pt x="8" y="8"/>
                    </a:lnTo>
                    <a:lnTo>
                      <a:pt x="10" y="14"/>
                    </a:lnTo>
                    <a:lnTo>
                      <a:pt x="10" y="18"/>
                    </a:lnTo>
                    <a:lnTo>
                      <a:pt x="8" y="26"/>
                    </a:lnTo>
                    <a:lnTo>
                      <a:pt x="2" y="30"/>
                    </a:lnTo>
                    <a:lnTo>
                      <a:pt x="0" y="32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75" name="Line 118"/>
              <p:cNvSpPr>
                <a:spLocks noChangeShapeType="1"/>
              </p:cNvSpPr>
              <p:nvPr/>
            </p:nvSpPr>
            <p:spPr bwMode="auto">
              <a:xfrm>
                <a:off x="4596" y="3484"/>
                <a:ext cx="2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76" name="Freeform 119"/>
              <p:cNvSpPr>
                <a:spLocks/>
              </p:cNvSpPr>
              <p:nvPr/>
            </p:nvSpPr>
            <p:spPr bwMode="auto">
              <a:xfrm>
                <a:off x="4596" y="3484"/>
                <a:ext cx="24" cy="2"/>
              </a:xfrm>
              <a:custGeom>
                <a:avLst/>
                <a:gdLst>
                  <a:gd name="T0" fmla="*/ 0 w 24"/>
                  <a:gd name="T1" fmla="*/ 2 h 2"/>
                  <a:gd name="T2" fmla="*/ 12 w 24"/>
                  <a:gd name="T3" fmla="*/ 2 h 2"/>
                  <a:gd name="T4" fmla="*/ 24 w 24"/>
                  <a:gd name="T5" fmla="*/ 0 h 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4" h="2">
                    <a:moveTo>
                      <a:pt x="0" y="2"/>
                    </a:moveTo>
                    <a:lnTo>
                      <a:pt x="12" y="2"/>
                    </a:lnTo>
                    <a:lnTo>
                      <a:pt x="24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77" name="Line 120"/>
              <p:cNvSpPr>
                <a:spLocks noChangeShapeType="1"/>
              </p:cNvSpPr>
              <p:nvPr/>
            </p:nvSpPr>
            <p:spPr bwMode="auto">
              <a:xfrm flipV="1">
                <a:off x="4692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78" name="Line 121"/>
              <p:cNvSpPr>
                <a:spLocks noChangeShapeType="1"/>
              </p:cNvSpPr>
              <p:nvPr/>
            </p:nvSpPr>
            <p:spPr bwMode="auto">
              <a:xfrm flipV="1">
                <a:off x="4790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79" name="Line 122"/>
              <p:cNvSpPr>
                <a:spLocks noChangeShapeType="1"/>
              </p:cNvSpPr>
              <p:nvPr/>
            </p:nvSpPr>
            <p:spPr bwMode="auto">
              <a:xfrm flipV="1">
                <a:off x="4856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80" name="Line 123"/>
              <p:cNvSpPr>
                <a:spLocks noChangeShapeType="1"/>
              </p:cNvSpPr>
              <p:nvPr/>
            </p:nvSpPr>
            <p:spPr bwMode="auto">
              <a:xfrm flipV="1">
                <a:off x="4910" y="3368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81" name="Line 124"/>
              <p:cNvSpPr>
                <a:spLocks noChangeShapeType="1"/>
              </p:cNvSpPr>
              <p:nvPr/>
            </p:nvSpPr>
            <p:spPr bwMode="auto">
              <a:xfrm>
                <a:off x="1410" y="540"/>
                <a:ext cx="3500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82" name="Line 125"/>
              <p:cNvSpPr>
                <a:spLocks noChangeShapeType="1"/>
              </p:cNvSpPr>
              <p:nvPr/>
            </p:nvSpPr>
            <p:spPr bwMode="auto">
              <a:xfrm>
                <a:off x="1410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83" name="Line 126"/>
              <p:cNvSpPr>
                <a:spLocks noChangeShapeType="1"/>
              </p:cNvSpPr>
              <p:nvPr/>
            </p:nvSpPr>
            <p:spPr bwMode="auto">
              <a:xfrm>
                <a:off x="1506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84" name="Line 127"/>
              <p:cNvSpPr>
                <a:spLocks noChangeShapeType="1"/>
              </p:cNvSpPr>
              <p:nvPr/>
            </p:nvSpPr>
            <p:spPr bwMode="auto">
              <a:xfrm>
                <a:off x="1576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85" name="Line 128"/>
              <p:cNvSpPr>
                <a:spLocks noChangeShapeType="1"/>
              </p:cNvSpPr>
              <p:nvPr/>
            </p:nvSpPr>
            <p:spPr bwMode="auto">
              <a:xfrm>
                <a:off x="1628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86" name="Line 129"/>
              <p:cNvSpPr>
                <a:spLocks noChangeShapeType="1"/>
              </p:cNvSpPr>
              <p:nvPr/>
            </p:nvSpPr>
            <p:spPr bwMode="auto">
              <a:xfrm>
                <a:off x="1672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87" name="Line 130"/>
              <p:cNvSpPr>
                <a:spLocks noChangeShapeType="1"/>
              </p:cNvSpPr>
              <p:nvPr/>
            </p:nvSpPr>
            <p:spPr bwMode="auto">
              <a:xfrm>
                <a:off x="1708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88" name="Line 131"/>
              <p:cNvSpPr>
                <a:spLocks noChangeShapeType="1"/>
              </p:cNvSpPr>
              <p:nvPr/>
            </p:nvSpPr>
            <p:spPr bwMode="auto">
              <a:xfrm>
                <a:off x="1740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89" name="Line 132"/>
              <p:cNvSpPr>
                <a:spLocks noChangeShapeType="1"/>
              </p:cNvSpPr>
              <p:nvPr/>
            </p:nvSpPr>
            <p:spPr bwMode="auto">
              <a:xfrm>
                <a:off x="1768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90" name="Line 133"/>
              <p:cNvSpPr>
                <a:spLocks noChangeShapeType="1"/>
              </p:cNvSpPr>
              <p:nvPr/>
            </p:nvSpPr>
            <p:spPr bwMode="auto">
              <a:xfrm>
                <a:off x="1792" y="540"/>
                <a:ext cx="1" cy="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91" name="Line 134"/>
              <p:cNvSpPr>
                <a:spLocks noChangeShapeType="1"/>
              </p:cNvSpPr>
              <p:nvPr/>
            </p:nvSpPr>
            <p:spPr bwMode="auto">
              <a:xfrm>
                <a:off x="1958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92" name="Line 135"/>
              <p:cNvSpPr>
                <a:spLocks noChangeShapeType="1"/>
              </p:cNvSpPr>
              <p:nvPr/>
            </p:nvSpPr>
            <p:spPr bwMode="auto">
              <a:xfrm>
                <a:off x="2054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93" name="Line 136"/>
              <p:cNvSpPr>
                <a:spLocks noChangeShapeType="1"/>
              </p:cNvSpPr>
              <p:nvPr/>
            </p:nvSpPr>
            <p:spPr bwMode="auto">
              <a:xfrm>
                <a:off x="2122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94" name="Line 137"/>
              <p:cNvSpPr>
                <a:spLocks noChangeShapeType="1"/>
              </p:cNvSpPr>
              <p:nvPr/>
            </p:nvSpPr>
            <p:spPr bwMode="auto">
              <a:xfrm>
                <a:off x="2174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95" name="Line 138"/>
              <p:cNvSpPr>
                <a:spLocks noChangeShapeType="1"/>
              </p:cNvSpPr>
              <p:nvPr/>
            </p:nvSpPr>
            <p:spPr bwMode="auto">
              <a:xfrm>
                <a:off x="2218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96" name="Line 139"/>
              <p:cNvSpPr>
                <a:spLocks noChangeShapeType="1"/>
              </p:cNvSpPr>
              <p:nvPr/>
            </p:nvSpPr>
            <p:spPr bwMode="auto">
              <a:xfrm>
                <a:off x="2256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97" name="Line 140"/>
              <p:cNvSpPr>
                <a:spLocks noChangeShapeType="1"/>
              </p:cNvSpPr>
              <p:nvPr/>
            </p:nvSpPr>
            <p:spPr bwMode="auto">
              <a:xfrm>
                <a:off x="2286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98" name="Line 141"/>
              <p:cNvSpPr>
                <a:spLocks noChangeShapeType="1"/>
              </p:cNvSpPr>
              <p:nvPr/>
            </p:nvSpPr>
            <p:spPr bwMode="auto">
              <a:xfrm>
                <a:off x="2314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99" name="Line 142"/>
              <p:cNvSpPr>
                <a:spLocks noChangeShapeType="1"/>
              </p:cNvSpPr>
              <p:nvPr/>
            </p:nvSpPr>
            <p:spPr bwMode="auto">
              <a:xfrm>
                <a:off x="2340" y="540"/>
                <a:ext cx="1" cy="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00" name="Line 143"/>
              <p:cNvSpPr>
                <a:spLocks noChangeShapeType="1"/>
              </p:cNvSpPr>
              <p:nvPr/>
            </p:nvSpPr>
            <p:spPr bwMode="auto">
              <a:xfrm>
                <a:off x="2504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01" name="Line 144"/>
              <p:cNvSpPr>
                <a:spLocks noChangeShapeType="1"/>
              </p:cNvSpPr>
              <p:nvPr/>
            </p:nvSpPr>
            <p:spPr bwMode="auto">
              <a:xfrm>
                <a:off x="2600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02" name="Line 145"/>
              <p:cNvSpPr>
                <a:spLocks noChangeShapeType="1"/>
              </p:cNvSpPr>
              <p:nvPr/>
            </p:nvSpPr>
            <p:spPr bwMode="auto">
              <a:xfrm>
                <a:off x="2670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03" name="Line 146"/>
              <p:cNvSpPr>
                <a:spLocks noChangeShapeType="1"/>
              </p:cNvSpPr>
              <p:nvPr/>
            </p:nvSpPr>
            <p:spPr bwMode="auto">
              <a:xfrm>
                <a:off x="2722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04" name="Line 147"/>
              <p:cNvSpPr>
                <a:spLocks noChangeShapeType="1"/>
              </p:cNvSpPr>
              <p:nvPr/>
            </p:nvSpPr>
            <p:spPr bwMode="auto">
              <a:xfrm>
                <a:off x="2766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05" name="Line 148"/>
              <p:cNvSpPr>
                <a:spLocks noChangeShapeType="1"/>
              </p:cNvSpPr>
              <p:nvPr/>
            </p:nvSpPr>
            <p:spPr bwMode="auto">
              <a:xfrm>
                <a:off x="2802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06" name="Line 149"/>
              <p:cNvSpPr>
                <a:spLocks noChangeShapeType="1"/>
              </p:cNvSpPr>
              <p:nvPr/>
            </p:nvSpPr>
            <p:spPr bwMode="auto">
              <a:xfrm>
                <a:off x="2834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07" name="Line 150"/>
              <p:cNvSpPr>
                <a:spLocks noChangeShapeType="1"/>
              </p:cNvSpPr>
              <p:nvPr/>
            </p:nvSpPr>
            <p:spPr bwMode="auto">
              <a:xfrm>
                <a:off x="2862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08" name="Line 151"/>
              <p:cNvSpPr>
                <a:spLocks noChangeShapeType="1"/>
              </p:cNvSpPr>
              <p:nvPr/>
            </p:nvSpPr>
            <p:spPr bwMode="auto">
              <a:xfrm>
                <a:off x="2886" y="540"/>
                <a:ext cx="1" cy="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09" name="Line 152"/>
              <p:cNvSpPr>
                <a:spLocks noChangeShapeType="1"/>
              </p:cNvSpPr>
              <p:nvPr/>
            </p:nvSpPr>
            <p:spPr bwMode="auto">
              <a:xfrm>
                <a:off x="3052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10" name="Line 153"/>
              <p:cNvSpPr>
                <a:spLocks noChangeShapeType="1"/>
              </p:cNvSpPr>
              <p:nvPr/>
            </p:nvSpPr>
            <p:spPr bwMode="auto">
              <a:xfrm>
                <a:off x="3148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11" name="Line 154"/>
              <p:cNvSpPr>
                <a:spLocks noChangeShapeType="1"/>
              </p:cNvSpPr>
              <p:nvPr/>
            </p:nvSpPr>
            <p:spPr bwMode="auto">
              <a:xfrm>
                <a:off x="3216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12" name="Line 155"/>
              <p:cNvSpPr>
                <a:spLocks noChangeShapeType="1"/>
              </p:cNvSpPr>
              <p:nvPr/>
            </p:nvSpPr>
            <p:spPr bwMode="auto">
              <a:xfrm>
                <a:off x="3268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13" name="Line 156"/>
              <p:cNvSpPr>
                <a:spLocks noChangeShapeType="1"/>
              </p:cNvSpPr>
              <p:nvPr/>
            </p:nvSpPr>
            <p:spPr bwMode="auto">
              <a:xfrm>
                <a:off x="3314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14" name="Line 157"/>
              <p:cNvSpPr>
                <a:spLocks noChangeShapeType="1"/>
              </p:cNvSpPr>
              <p:nvPr/>
            </p:nvSpPr>
            <p:spPr bwMode="auto">
              <a:xfrm>
                <a:off x="3350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15" name="Line 158"/>
              <p:cNvSpPr>
                <a:spLocks noChangeShapeType="1"/>
              </p:cNvSpPr>
              <p:nvPr/>
            </p:nvSpPr>
            <p:spPr bwMode="auto">
              <a:xfrm>
                <a:off x="3380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16" name="Line 159"/>
              <p:cNvSpPr>
                <a:spLocks noChangeShapeType="1"/>
              </p:cNvSpPr>
              <p:nvPr/>
            </p:nvSpPr>
            <p:spPr bwMode="auto">
              <a:xfrm>
                <a:off x="3410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17" name="Line 160"/>
              <p:cNvSpPr>
                <a:spLocks noChangeShapeType="1"/>
              </p:cNvSpPr>
              <p:nvPr/>
            </p:nvSpPr>
            <p:spPr bwMode="auto">
              <a:xfrm>
                <a:off x="3434" y="540"/>
                <a:ext cx="1" cy="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18" name="Line 161"/>
              <p:cNvSpPr>
                <a:spLocks noChangeShapeType="1"/>
              </p:cNvSpPr>
              <p:nvPr/>
            </p:nvSpPr>
            <p:spPr bwMode="auto">
              <a:xfrm>
                <a:off x="3600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19" name="Line 162"/>
              <p:cNvSpPr>
                <a:spLocks noChangeShapeType="1"/>
              </p:cNvSpPr>
              <p:nvPr/>
            </p:nvSpPr>
            <p:spPr bwMode="auto">
              <a:xfrm>
                <a:off x="3696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20" name="Line 163"/>
              <p:cNvSpPr>
                <a:spLocks noChangeShapeType="1"/>
              </p:cNvSpPr>
              <p:nvPr/>
            </p:nvSpPr>
            <p:spPr bwMode="auto">
              <a:xfrm>
                <a:off x="3762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21" name="Line 164"/>
              <p:cNvSpPr>
                <a:spLocks noChangeShapeType="1"/>
              </p:cNvSpPr>
              <p:nvPr/>
            </p:nvSpPr>
            <p:spPr bwMode="auto">
              <a:xfrm>
                <a:off x="3816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22" name="Line 165"/>
              <p:cNvSpPr>
                <a:spLocks noChangeShapeType="1"/>
              </p:cNvSpPr>
              <p:nvPr/>
            </p:nvSpPr>
            <p:spPr bwMode="auto">
              <a:xfrm>
                <a:off x="3860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23" name="Line 166"/>
              <p:cNvSpPr>
                <a:spLocks noChangeShapeType="1"/>
              </p:cNvSpPr>
              <p:nvPr/>
            </p:nvSpPr>
            <p:spPr bwMode="auto">
              <a:xfrm>
                <a:off x="3896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24" name="Line 167"/>
              <p:cNvSpPr>
                <a:spLocks noChangeShapeType="1"/>
              </p:cNvSpPr>
              <p:nvPr/>
            </p:nvSpPr>
            <p:spPr bwMode="auto">
              <a:xfrm>
                <a:off x="3928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25" name="Line 168"/>
              <p:cNvSpPr>
                <a:spLocks noChangeShapeType="1"/>
              </p:cNvSpPr>
              <p:nvPr/>
            </p:nvSpPr>
            <p:spPr bwMode="auto">
              <a:xfrm>
                <a:off x="3956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26" name="Line 169"/>
              <p:cNvSpPr>
                <a:spLocks noChangeShapeType="1"/>
              </p:cNvSpPr>
              <p:nvPr/>
            </p:nvSpPr>
            <p:spPr bwMode="auto">
              <a:xfrm>
                <a:off x="3982" y="540"/>
                <a:ext cx="1" cy="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27" name="Line 170"/>
              <p:cNvSpPr>
                <a:spLocks noChangeShapeType="1"/>
              </p:cNvSpPr>
              <p:nvPr/>
            </p:nvSpPr>
            <p:spPr bwMode="auto">
              <a:xfrm>
                <a:off x="4146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28" name="Line 171"/>
              <p:cNvSpPr>
                <a:spLocks noChangeShapeType="1"/>
              </p:cNvSpPr>
              <p:nvPr/>
            </p:nvSpPr>
            <p:spPr bwMode="auto">
              <a:xfrm>
                <a:off x="4242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29" name="Line 172"/>
              <p:cNvSpPr>
                <a:spLocks noChangeShapeType="1"/>
              </p:cNvSpPr>
              <p:nvPr/>
            </p:nvSpPr>
            <p:spPr bwMode="auto">
              <a:xfrm>
                <a:off x="4310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30" name="Line 173"/>
              <p:cNvSpPr>
                <a:spLocks noChangeShapeType="1"/>
              </p:cNvSpPr>
              <p:nvPr/>
            </p:nvSpPr>
            <p:spPr bwMode="auto">
              <a:xfrm>
                <a:off x="4364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31" name="Line 174"/>
              <p:cNvSpPr>
                <a:spLocks noChangeShapeType="1"/>
              </p:cNvSpPr>
              <p:nvPr/>
            </p:nvSpPr>
            <p:spPr bwMode="auto">
              <a:xfrm>
                <a:off x="4406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32" name="Line 175"/>
              <p:cNvSpPr>
                <a:spLocks noChangeShapeType="1"/>
              </p:cNvSpPr>
              <p:nvPr/>
            </p:nvSpPr>
            <p:spPr bwMode="auto">
              <a:xfrm>
                <a:off x="4444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33" name="Line 176"/>
              <p:cNvSpPr>
                <a:spLocks noChangeShapeType="1"/>
              </p:cNvSpPr>
              <p:nvPr/>
            </p:nvSpPr>
            <p:spPr bwMode="auto">
              <a:xfrm>
                <a:off x="4474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34" name="Line 177"/>
              <p:cNvSpPr>
                <a:spLocks noChangeShapeType="1"/>
              </p:cNvSpPr>
              <p:nvPr/>
            </p:nvSpPr>
            <p:spPr bwMode="auto">
              <a:xfrm>
                <a:off x="4504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35" name="Line 178"/>
              <p:cNvSpPr>
                <a:spLocks noChangeShapeType="1"/>
              </p:cNvSpPr>
              <p:nvPr/>
            </p:nvSpPr>
            <p:spPr bwMode="auto">
              <a:xfrm>
                <a:off x="4528" y="540"/>
                <a:ext cx="1" cy="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36" name="Line 179"/>
              <p:cNvSpPr>
                <a:spLocks noChangeShapeType="1"/>
              </p:cNvSpPr>
              <p:nvPr/>
            </p:nvSpPr>
            <p:spPr bwMode="auto">
              <a:xfrm>
                <a:off x="4692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37" name="Line 180"/>
              <p:cNvSpPr>
                <a:spLocks noChangeShapeType="1"/>
              </p:cNvSpPr>
              <p:nvPr/>
            </p:nvSpPr>
            <p:spPr bwMode="auto">
              <a:xfrm>
                <a:off x="4790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38" name="Line 181"/>
              <p:cNvSpPr>
                <a:spLocks noChangeShapeType="1"/>
              </p:cNvSpPr>
              <p:nvPr/>
            </p:nvSpPr>
            <p:spPr bwMode="auto">
              <a:xfrm>
                <a:off x="4856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39" name="Line 182"/>
              <p:cNvSpPr>
                <a:spLocks noChangeShapeType="1"/>
              </p:cNvSpPr>
              <p:nvPr/>
            </p:nvSpPr>
            <p:spPr bwMode="auto">
              <a:xfrm>
                <a:off x="4910" y="54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40" name="Line 183"/>
              <p:cNvSpPr>
                <a:spLocks noChangeShapeType="1"/>
              </p:cNvSpPr>
              <p:nvPr/>
            </p:nvSpPr>
            <p:spPr bwMode="auto">
              <a:xfrm flipV="1">
                <a:off x="1410" y="540"/>
                <a:ext cx="1" cy="287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41" name="Line 184"/>
              <p:cNvSpPr>
                <a:spLocks noChangeShapeType="1"/>
              </p:cNvSpPr>
              <p:nvPr/>
            </p:nvSpPr>
            <p:spPr bwMode="auto">
              <a:xfrm>
                <a:off x="1410" y="3356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42" name="Line 185"/>
              <p:cNvSpPr>
                <a:spLocks noChangeShapeType="1"/>
              </p:cNvSpPr>
              <p:nvPr/>
            </p:nvSpPr>
            <p:spPr bwMode="auto">
              <a:xfrm>
                <a:off x="1410" y="3304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43" name="Line 186"/>
              <p:cNvSpPr>
                <a:spLocks noChangeShapeType="1"/>
              </p:cNvSpPr>
              <p:nvPr/>
            </p:nvSpPr>
            <p:spPr bwMode="auto">
              <a:xfrm>
                <a:off x="1410" y="3260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44" name="Line 187"/>
              <p:cNvSpPr>
                <a:spLocks noChangeShapeType="1"/>
              </p:cNvSpPr>
              <p:nvPr/>
            </p:nvSpPr>
            <p:spPr bwMode="auto">
              <a:xfrm>
                <a:off x="1410" y="3224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45" name="Line 188"/>
              <p:cNvSpPr>
                <a:spLocks noChangeShapeType="1"/>
              </p:cNvSpPr>
              <p:nvPr/>
            </p:nvSpPr>
            <p:spPr bwMode="auto">
              <a:xfrm>
                <a:off x="1410" y="3190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46" name="Line 189"/>
              <p:cNvSpPr>
                <a:spLocks noChangeShapeType="1"/>
              </p:cNvSpPr>
              <p:nvPr/>
            </p:nvSpPr>
            <p:spPr bwMode="auto">
              <a:xfrm>
                <a:off x="1410" y="3164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47" name="Line 190"/>
              <p:cNvSpPr>
                <a:spLocks noChangeShapeType="1"/>
              </p:cNvSpPr>
              <p:nvPr/>
            </p:nvSpPr>
            <p:spPr bwMode="auto">
              <a:xfrm>
                <a:off x="1410" y="3138"/>
                <a:ext cx="8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48" name="Freeform 191"/>
              <p:cNvSpPr>
                <a:spLocks/>
              </p:cNvSpPr>
              <p:nvPr/>
            </p:nvSpPr>
            <p:spPr bwMode="auto">
              <a:xfrm>
                <a:off x="1090" y="3098"/>
                <a:ext cx="20" cy="84"/>
              </a:xfrm>
              <a:custGeom>
                <a:avLst/>
                <a:gdLst>
                  <a:gd name="T0" fmla="*/ 0 w 20"/>
                  <a:gd name="T1" fmla="*/ 18 h 84"/>
                  <a:gd name="T2" fmla="*/ 8 w 20"/>
                  <a:gd name="T3" fmla="*/ 14 h 84"/>
                  <a:gd name="T4" fmla="*/ 20 w 20"/>
                  <a:gd name="T5" fmla="*/ 0 h 84"/>
                  <a:gd name="T6" fmla="*/ 20 w 20"/>
                  <a:gd name="T7" fmla="*/ 84 h 8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" h="84">
                    <a:moveTo>
                      <a:pt x="0" y="18"/>
                    </a:moveTo>
                    <a:lnTo>
                      <a:pt x="8" y="14"/>
                    </a:lnTo>
                    <a:lnTo>
                      <a:pt x="20" y="0"/>
                    </a:lnTo>
                    <a:lnTo>
                      <a:pt x="20" y="8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49" name="Line 192"/>
              <p:cNvSpPr>
                <a:spLocks noChangeShapeType="1"/>
              </p:cNvSpPr>
              <p:nvPr/>
            </p:nvSpPr>
            <p:spPr bwMode="auto">
              <a:xfrm>
                <a:off x="1108" y="3102"/>
                <a:ext cx="1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50" name="Line 193"/>
              <p:cNvSpPr>
                <a:spLocks noChangeShapeType="1"/>
              </p:cNvSpPr>
              <p:nvPr/>
            </p:nvSpPr>
            <p:spPr bwMode="auto">
              <a:xfrm>
                <a:off x="1090" y="3182"/>
                <a:ext cx="36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51" name="Freeform 194"/>
              <p:cNvSpPr>
                <a:spLocks/>
              </p:cNvSpPr>
              <p:nvPr/>
            </p:nvSpPr>
            <p:spPr bwMode="auto">
              <a:xfrm>
                <a:off x="1158" y="3098"/>
                <a:ext cx="56" cy="84"/>
              </a:xfrm>
              <a:custGeom>
                <a:avLst/>
                <a:gdLst>
                  <a:gd name="T0" fmla="*/ 24 w 56"/>
                  <a:gd name="T1" fmla="*/ 0 h 84"/>
                  <a:gd name="T2" fmla="*/ 12 w 56"/>
                  <a:gd name="T3" fmla="*/ 4 h 84"/>
                  <a:gd name="T4" fmla="*/ 4 w 56"/>
                  <a:gd name="T5" fmla="*/ 18 h 84"/>
                  <a:gd name="T6" fmla="*/ 0 w 56"/>
                  <a:gd name="T7" fmla="*/ 36 h 84"/>
                  <a:gd name="T8" fmla="*/ 0 w 56"/>
                  <a:gd name="T9" fmla="*/ 48 h 84"/>
                  <a:gd name="T10" fmla="*/ 4 w 56"/>
                  <a:gd name="T11" fmla="*/ 70 h 84"/>
                  <a:gd name="T12" fmla="*/ 12 w 56"/>
                  <a:gd name="T13" fmla="*/ 80 h 84"/>
                  <a:gd name="T14" fmla="*/ 24 w 56"/>
                  <a:gd name="T15" fmla="*/ 84 h 84"/>
                  <a:gd name="T16" fmla="*/ 32 w 56"/>
                  <a:gd name="T17" fmla="*/ 84 h 84"/>
                  <a:gd name="T18" fmla="*/ 46 w 56"/>
                  <a:gd name="T19" fmla="*/ 80 h 84"/>
                  <a:gd name="T20" fmla="*/ 52 w 56"/>
                  <a:gd name="T21" fmla="*/ 70 h 84"/>
                  <a:gd name="T22" fmla="*/ 56 w 56"/>
                  <a:gd name="T23" fmla="*/ 48 h 84"/>
                  <a:gd name="T24" fmla="*/ 56 w 56"/>
                  <a:gd name="T25" fmla="*/ 36 h 84"/>
                  <a:gd name="T26" fmla="*/ 52 w 56"/>
                  <a:gd name="T27" fmla="*/ 18 h 84"/>
                  <a:gd name="T28" fmla="*/ 46 w 56"/>
                  <a:gd name="T29" fmla="*/ 4 h 84"/>
                  <a:gd name="T30" fmla="*/ 32 w 56"/>
                  <a:gd name="T31" fmla="*/ 0 h 84"/>
                  <a:gd name="T32" fmla="*/ 24 w 56"/>
                  <a:gd name="T33" fmla="*/ 0 h 84"/>
                  <a:gd name="T34" fmla="*/ 16 w 56"/>
                  <a:gd name="T35" fmla="*/ 4 h 84"/>
                  <a:gd name="T36" fmla="*/ 12 w 56"/>
                  <a:gd name="T37" fmla="*/ 8 h 84"/>
                  <a:gd name="T38" fmla="*/ 8 w 56"/>
                  <a:gd name="T39" fmla="*/ 18 h 84"/>
                  <a:gd name="T40" fmla="*/ 4 w 56"/>
                  <a:gd name="T41" fmla="*/ 36 h 84"/>
                  <a:gd name="T42" fmla="*/ 4 w 56"/>
                  <a:gd name="T43" fmla="*/ 48 h 84"/>
                  <a:gd name="T44" fmla="*/ 8 w 56"/>
                  <a:gd name="T45" fmla="*/ 70 h 84"/>
                  <a:gd name="T46" fmla="*/ 12 w 56"/>
                  <a:gd name="T47" fmla="*/ 78 h 84"/>
                  <a:gd name="T48" fmla="*/ 16 w 56"/>
                  <a:gd name="T49" fmla="*/ 80 h 84"/>
                  <a:gd name="T50" fmla="*/ 24 w 56"/>
                  <a:gd name="T51" fmla="*/ 84 h 8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6" h="84">
                    <a:moveTo>
                      <a:pt x="24" y="0"/>
                    </a:moveTo>
                    <a:lnTo>
                      <a:pt x="12" y="4"/>
                    </a:lnTo>
                    <a:lnTo>
                      <a:pt x="4" y="18"/>
                    </a:lnTo>
                    <a:lnTo>
                      <a:pt x="0" y="36"/>
                    </a:lnTo>
                    <a:lnTo>
                      <a:pt x="0" y="48"/>
                    </a:lnTo>
                    <a:lnTo>
                      <a:pt x="4" y="70"/>
                    </a:lnTo>
                    <a:lnTo>
                      <a:pt x="12" y="80"/>
                    </a:lnTo>
                    <a:lnTo>
                      <a:pt x="24" y="84"/>
                    </a:lnTo>
                    <a:lnTo>
                      <a:pt x="32" y="84"/>
                    </a:lnTo>
                    <a:lnTo>
                      <a:pt x="46" y="80"/>
                    </a:lnTo>
                    <a:lnTo>
                      <a:pt x="52" y="70"/>
                    </a:lnTo>
                    <a:lnTo>
                      <a:pt x="56" y="48"/>
                    </a:lnTo>
                    <a:lnTo>
                      <a:pt x="56" y="36"/>
                    </a:lnTo>
                    <a:lnTo>
                      <a:pt x="52" y="18"/>
                    </a:lnTo>
                    <a:lnTo>
                      <a:pt x="46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6" y="4"/>
                    </a:lnTo>
                    <a:lnTo>
                      <a:pt x="12" y="8"/>
                    </a:lnTo>
                    <a:lnTo>
                      <a:pt x="8" y="18"/>
                    </a:lnTo>
                    <a:lnTo>
                      <a:pt x="4" y="36"/>
                    </a:lnTo>
                    <a:lnTo>
                      <a:pt x="4" y="48"/>
                    </a:lnTo>
                    <a:lnTo>
                      <a:pt x="8" y="70"/>
                    </a:lnTo>
                    <a:lnTo>
                      <a:pt x="12" y="78"/>
                    </a:lnTo>
                    <a:lnTo>
                      <a:pt x="16" y="80"/>
                    </a:lnTo>
                    <a:lnTo>
                      <a:pt x="24" y="8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52" name="Freeform 195"/>
              <p:cNvSpPr>
                <a:spLocks/>
              </p:cNvSpPr>
              <p:nvPr/>
            </p:nvSpPr>
            <p:spPr bwMode="auto">
              <a:xfrm>
                <a:off x="1190" y="3098"/>
                <a:ext cx="20" cy="84"/>
              </a:xfrm>
              <a:custGeom>
                <a:avLst/>
                <a:gdLst>
                  <a:gd name="T0" fmla="*/ 0 w 20"/>
                  <a:gd name="T1" fmla="*/ 84 h 84"/>
                  <a:gd name="T2" fmla="*/ 8 w 20"/>
                  <a:gd name="T3" fmla="*/ 80 h 84"/>
                  <a:gd name="T4" fmla="*/ 14 w 20"/>
                  <a:gd name="T5" fmla="*/ 78 h 84"/>
                  <a:gd name="T6" fmla="*/ 16 w 20"/>
                  <a:gd name="T7" fmla="*/ 70 h 84"/>
                  <a:gd name="T8" fmla="*/ 20 w 20"/>
                  <a:gd name="T9" fmla="*/ 48 h 84"/>
                  <a:gd name="T10" fmla="*/ 20 w 20"/>
                  <a:gd name="T11" fmla="*/ 36 h 84"/>
                  <a:gd name="T12" fmla="*/ 16 w 20"/>
                  <a:gd name="T13" fmla="*/ 18 h 84"/>
                  <a:gd name="T14" fmla="*/ 14 w 20"/>
                  <a:gd name="T15" fmla="*/ 8 h 84"/>
                  <a:gd name="T16" fmla="*/ 8 w 20"/>
                  <a:gd name="T17" fmla="*/ 4 h 84"/>
                  <a:gd name="T18" fmla="*/ 0 w 20"/>
                  <a:gd name="T19" fmla="*/ 0 h 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" h="84">
                    <a:moveTo>
                      <a:pt x="0" y="84"/>
                    </a:moveTo>
                    <a:lnTo>
                      <a:pt x="8" y="80"/>
                    </a:lnTo>
                    <a:lnTo>
                      <a:pt x="14" y="78"/>
                    </a:lnTo>
                    <a:lnTo>
                      <a:pt x="16" y="70"/>
                    </a:lnTo>
                    <a:lnTo>
                      <a:pt x="20" y="48"/>
                    </a:lnTo>
                    <a:lnTo>
                      <a:pt x="20" y="36"/>
                    </a:lnTo>
                    <a:lnTo>
                      <a:pt x="16" y="18"/>
                    </a:lnTo>
                    <a:lnTo>
                      <a:pt x="14" y="8"/>
                    </a:lnTo>
                    <a:lnTo>
                      <a:pt x="8" y="4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53" name="Line 196"/>
              <p:cNvSpPr>
                <a:spLocks noChangeShapeType="1"/>
              </p:cNvSpPr>
              <p:nvPr/>
            </p:nvSpPr>
            <p:spPr bwMode="auto">
              <a:xfrm>
                <a:off x="1236" y="3124"/>
                <a:ext cx="4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54" name="Freeform 197"/>
              <p:cNvSpPr>
                <a:spLocks/>
              </p:cNvSpPr>
              <p:nvPr/>
            </p:nvSpPr>
            <p:spPr bwMode="auto">
              <a:xfrm>
                <a:off x="1296" y="3094"/>
                <a:ext cx="32" cy="22"/>
              </a:xfrm>
              <a:custGeom>
                <a:avLst/>
                <a:gdLst>
                  <a:gd name="T0" fmla="*/ 4 w 32"/>
                  <a:gd name="T1" fmla="*/ 10 h 22"/>
                  <a:gd name="T2" fmla="*/ 4 w 32"/>
                  <a:gd name="T3" fmla="*/ 12 h 22"/>
                  <a:gd name="T4" fmla="*/ 4 w 32"/>
                  <a:gd name="T5" fmla="*/ 14 h 22"/>
                  <a:gd name="T6" fmla="*/ 0 w 32"/>
                  <a:gd name="T7" fmla="*/ 12 h 22"/>
                  <a:gd name="T8" fmla="*/ 0 w 32"/>
                  <a:gd name="T9" fmla="*/ 10 h 22"/>
                  <a:gd name="T10" fmla="*/ 4 w 32"/>
                  <a:gd name="T11" fmla="*/ 4 h 22"/>
                  <a:gd name="T12" fmla="*/ 4 w 32"/>
                  <a:gd name="T13" fmla="*/ 2 h 22"/>
                  <a:gd name="T14" fmla="*/ 12 w 32"/>
                  <a:gd name="T15" fmla="*/ 0 h 22"/>
                  <a:gd name="T16" fmla="*/ 22 w 32"/>
                  <a:gd name="T17" fmla="*/ 0 h 22"/>
                  <a:gd name="T18" fmla="*/ 28 w 32"/>
                  <a:gd name="T19" fmla="*/ 2 h 22"/>
                  <a:gd name="T20" fmla="*/ 32 w 32"/>
                  <a:gd name="T21" fmla="*/ 6 h 22"/>
                  <a:gd name="T22" fmla="*/ 32 w 32"/>
                  <a:gd name="T23" fmla="*/ 14 h 22"/>
                  <a:gd name="T24" fmla="*/ 28 w 32"/>
                  <a:gd name="T25" fmla="*/ 20 h 22"/>
                  <a:gd name="T26" fmla="*/ 22 w 32"/>
                  <a:gd name="T27" fmla="*/ 22 h 22"/>
                  <a:gd name="T28" fmla="*/ 14 w 32"/>
                  <a:gd name="T29" fmla="*/ 22 h 2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2" h="22">
                    <a:moveTo>
                      <a:pt x="4" y="10"/>
                    </a:moveTo>
                    <a:lnTo>
                      <a:pt x="4" y="12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12" y="0"/>
                    </a:lnTo>
                    <a:lnTo>
                      <a:pt x="22" y="0"/>
                    </a:lnTo>
                    <a:lnTo>
                      <a:pt x="28" y="2"/>
                    </a:lnTo>
                    <a:lnTo>
                      <a:pt x="32" y="6"/>
                    </a:lnTo>
                    <a:lnTo>
                      <a:pt x="32" y="14"/>
                    </a:lnTo>
                    <a:lnTo>
                      <a:pt x="28" y="20"/>
                    </a:lnTo>
                    <a:lnTo>
                      <a:pt x="22" y="22"/>
                    </a:lnTo>
                    <a:lnTo>
                      <a:pt x="14" y="22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55" name="Freeform 198"/>
              <p:cNvSpPr>
                <a:spLocks/>
              </p:cNvSpPr>
              <p:nvPr/>
            </p:nvSpPr>
            <p:spPr bwMode="auto">
              <a:xfrm>
                <a:off x="1296" y="3094"/>
                <a:ext cx="34" cy="50"/>
              </a:xfrm>
              <a:custGeom>
                <a:avLst/>
                <a:gdLst>
                  <a:gd name="T0" fmla="*/ 22 w 34"/>
                  <a:gd name="T1" fmla="*/ 0 h 50"/>
                  <a:gd name="T2" fmla="*/ 26 w 34"/>
                  <a:gd name="T3" fmla="*/ 2 h 50"/>
                  <a:gd name="T4" fmla="*/ 28 w 34"/>
                  <a:gd name="T5" fmla="*/ 6 h 50"/>
                  <a:gd name="T6" fmla="*/ 28 w 34"/>
                  <a:gd name="T7" fmla="*/ 14 h 50"/>
                  <a:gd name="T8" fmla="*/ 26 w 34"/>
                  <a:gd name="T9" fmla="*/ 20 h 50"/>
                  <a:gd name="T10" fmla="*/ 22 w 34"/>
                  <a:gd name="T11" fmla="*/ 22 h 50"/>
                  <a:gd name="T12" fmla="*/ 26 w 34"/>
                  <a:gd name="T13" fmla="*/ 24 h 50"/>
                  <a:gd name="T14" fmla="*/ 32 w 34"/>
                  <a:gd name="T15" fmla="*/ 30 h 50"/>
                  <a:gd name="T16" fmla="*/ 34 w 34"/>
                  <a:gd name="T17" fmla="*/ 34 h 50"/>
                  <a:gd name="T18" fmla="*/ 34 w 34"/>
                  <a:gd name="T19" fmla="*/ 40 h 50"/>
                  <a:gd name="T20" fmla="*/ 32 w 34"/>
                  <a:gd name="T21" fmla="*/ 46 h 50"/>
                  <a:gd name="T22" fmla="*/ 28 w 34"/>
                  <a:gd name="T23" fmla="*/ 48 h 50"/>
                  <a:gd name="T24" fmla="*/ 22 w 34"/>
                  <a:gd name="T25" fmla="*/ 50 h 50"/>
                  <a:gd name="T26" fmla="*/ 12 w 34"/>
                  <a:gd name="T27" fmla="*/ 50 h 50"/>
                  <a:gd name="T28" fmla="*/ 4 w 34"/>
                  <a:gd name="T29" fmla="*/ 48 h 50"/>
                  <a:gd name="T30" fmla="*/ 4 w 34"/>
                  <a:gd name="T31" fmla="*/ 46 h 50"/>
                  <a:gd name="T32" fmla="*/ 0 w 34"/>
                  <a:gd name="T33" fmla="*/ 40 h 50"/>
                  <a:gd name="T34" fmla="*/ 0 w 34"/>
                  <a:gd name="T35" fmla="*/ 38 h 50"/>
                  <a:gd name="T36" fmla="*/ 4 w 34"/>
                  <a:gd name="T37" fmla="*/ 34 h 50"/>
                  <a:gd name="T38" fmla="*/ 4 w 34"/>
                  <a:gd name="T39" fmla="*/ 38 h 50"/>
                  <a:gd name="T40" fmla="*/ 4 w 34"/>
                  <a:gd name="T41" fmla="*/ 40 h 5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4" h="50">
                    <a:moveTo>
                      <a:pt x="22" y="0"/>
                    </a:moveTo>
                    <a:lnTo>
                      <a:pt x="26" y="2"/>
                    </a:lnTo>
                    <a:lnTo>
                      <a:pt x="28" y="6"/>
                    </a:lnTo>
                    <a:lnTo>
                      <a:pt x="28" y="14"/>
                    </a:lnTo>
                    <a:lnTo>
                      <a:pt x="26" y="20"/>
                    </a:lnTo>
                    <a:lnTo>
                      <a:pt x="22" y="22"/>
                    </a:lnTo>
                    <a:lnTo>
                      <a:pt x="26" y="24"/>
                    </a:lnTo>
                    <a:lnTo>
                      <a:pt x="32" y="30"/>
                    </a:lnTo>
                    <a:lnTo>
                      <a:pt x="34" y="34"/>
                    </a:lnTo>
                    <a:lnTo>
                      <a:pt x="34" y="40"/>
                    </a:lnTo>
                    <a:lnTo>
                      <a:pt x="32" y="46"/>
                    </a:lnTo>
                    <a:lnTo>
                      <a:pt x="28" y="48"/>
                    </a:lnTo>
                    <a:lnTo>
                      <a:pt x="22" y="50"/>
                    </a:lnTo>
                    <a:lnTo>
                      <a:pt x="12" y="50"/>
                    </a:lnTo>
                    <a:lnTo>
                      <a:pt x="4" y="48"/>
                    </a:lnTo>
                    <a:lnTo>
                      <a:pt x="4" y="46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4" y="34"/>
                    </a:lnTo>
                    <a:lnTo>
                      <a:pt x="4" y="38"/>
                    </a:lnTo>
                    <a:lnTo>
                      <a:pt x="4" y="4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56" name="Freeform 199"/>
              <p:cNvSpPr>
                <a:spLocks/>
              </p:cNvSpPr>
              <p:nvPr/>
            </p:nvSpPr>
            <p:spPr bwMode="auto">
              <a:xfrm>
                <a:off x="1318" y="3120"/>
                <a:ext cx="10" cy="24"/>
              </a:xfrm>
              <a:custGeom>
                <a:avLst/>
                <a:gdLst>
                  <a:gd name="T0" fmla="*/ 6 w 10"/>
                  <a:gd name="T1" fmla="*/ 0 h 24"/>
                  <a:gd name="T2" fmla="*/ 10 w 10"/>
                  <a:gd name="T3" fmla="*/ 8 h 24"/>
                  <a:gd name="T4" fmla="*/ 10 w 10"/>
                  <a:gd name="T5" fmla="*/ 14 h 24"/>
                  <a:gd name="T6" fmla="*/ 6 w 10"/>
                  <a:gd name="T7" fmla="*/ 20 h 24"/>
                  <a:gd name="T8" fmla="*/ 4 w 10"/>
                  <a:gd name="T9" fmla="*/ 22 h 24"/>
                  <a:gd name="T10" fmla="*/ 0 w 10"/>
                  <a:gd name="T11" fmla="*/ 24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24">
                    <a:moveTo>
                      <a:pt x="6" y="0"/>
                    </a:moveTo>
                    <a:lnTo>
                      <a:pt x="10" y="8"/>
                    </a:lnTo>
                    <a:lnTo>
                      <a:pt x="10" y="14"/>
                    </a:lnTo>
                    <a:lnTo>
                      <a:pt x="6" y="20"/>
                    </a:lnTo>
                    <a:lnTo>
                      <a:pt x="4" y="22"/>
                    </a:lnTo>
                    <a:lnTo>
                      <a:pt x="0" y="2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57" name="Line 200"/>
              <p:cNvSpPr>
                <a:spLocks noChangeShapeType="1"/>
              </p:cNvSpPr>
              <p:nvPr/>
            </p:nvSpPr>
            <p:spPr bwMode="auto">
              <a:xfrm>
                <a:off x="1410" y="2974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58" name="Line 201"/>
              <p:cNvSpPr>
                <a:spLocks noChangeShapeType="1"/>
              </p:cNvSpPr>
              <p:nvPr/>
            </p:nvSpPr>
            <p:spPr bwMode="auto">
              <a:xfrm>
                <a:off x="1410" y="2878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59" name="Line 202"/>
              <p:cNvSpPr>
                <a:spLocks noChangeShapeType="1"/>
              </p:cNvSpPr>
              <p:nvPr/>
            </p:nvSpPr>
            <p:spPr bwMode="auto">
              <a:xfrm>
                <a:off x="1410" y="2808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60" name="Line 203"/>
              <p:cNvSpPr>
                <a:spLocks noChangeShapeType="1"/>
              </p:cNvSpPr>
              <p:nvPr/>
            </p:nvSpPr>
            <p:spPr bwMode="auto">
              <a:xfrm>
                <a:off x="1410" y="2756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61" name="Line 204"/>
              <p:cNvSpPr>
                <a:spLocks noChangeShapeType="1"/>
              </p:cNvSpPr>
              <p:nvPr/>
            </p:nvSpPr>
            <p:spPr bwMode="auto">
              <a:xfrm>
                <a:off x="1410" y="2712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62" name="Line 205"/>
              <p:cNvSpPr>
                <a:spLocks noChangeShapeType="1"/>
              </p:cNvSpPr>
              <p:nvPr/>
            </p:nvSpPr>
            <p:spPr bwMode="auto">
              <a:xfrm>
                <a:off x="1410" y="2676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63" name="Line 206"/>
              <p:cNvSpPr>
                <a:spLocks noChangeShapeType="1"/>
              </p:cNvSpPr>
              <p:nvPr/>
            </p:nvSpPr>
            <p:spPr bwMode="auto">
              <a:xfrm>
                <a:off x="1410" y="2646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64" name="Line 207"/>
              <p:cNvSpPr>
                <a:spLocks noChangeShapeType="1"/>
              </p:cNvSpPr>
              <p:nvPr/>
            </p:nvSpPr>
            <p:spPr bwMode="auto">
              <a:xfrm>
                <a:off x="1410" y="2616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65" name="Line 208"/>
              <p:cNvSpPr>
                <a:spLocks noChangeShapeType="1"/>
              </p:cNvSpPr>
              <p:nvPr/>
            </p:nvSpPr>
            <p:spPr bwMode="auto">
              <a:xfrm>
                <a:off x="1410" y="2592"/>
                <a:ext cx="8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66" name="Freeform 209"/>
              <p:cNvSpPr>
                <a:spLocks/>
              </p:cNvSpPr>
              <p:nvPr/>
            </p:nvSpPr>
            <p:spPr bwMode="auto">
              <a:xfrm>
                <a:off x="1068" y="2550"/>
                <a:ext cx="56" cy="84"/>
              </a:xfrm>
              <a:custGeom>
                <a:avLst/>
                <a:gdLst>
                  <a:gd name="T0" fmla="*/ 26 w 56"/>
                  <a:gd name="T1" fmla="*/ 0 h 84"/>
                  <a:gd name="T2" fmla="*/ 12 w 56"/>
                  <a:gd name="T3" fmla="*/ 2 h 84"/>
                  <a:gd name="T4" fmla="*/ 4 w 56"/>
                  <a:gd name="T5" fmla="*/ 14 h 84"/>
                  <a:gd name="T6" fmla="*/ 0 w 56"/>
                  <a:gd name="T7" fmla="*/ 36 h 84"/>
                  <a:gd name="T8" fmla="*/ 0 w 56"/>
                  <a:gd name="T9" fmla="*/ 48 h 84"/>
                  <a:gd name="T10" fmla="*/ 4 w 56"/>
                  <a:gd name="T11" fmla="*/ 68 h 84"/>
                  <a:gd name="T12" fmla="*/ 12 w 56"/>
                  <a:gd name="T13" fmla="*/ 80 h 84"/>
                  <a:gd name="T14" fmla="*/ 26 w 56"/>
                  <a:gd name="T15" fmla="*/ 84 h 84"/>
                  <a:gd name="T16" fmla="*/ 34 w 56"/>
                  <a:gd name="T17" fmla="*/ 84 h 84"/>
                  <a:gd name="T18" fmla="*/ 44 w 56"/>
                  <a:gd name="T19" fmla="*/ 80 h 84"/>
                  <a:gd name="T20" fmla="*/ 52 w 56"/>
                  <a:gd name="T21" fmla="*/ 68 h 84"/>
                  <a:gd name="T22" fmla="*/ 56 w 56"/>
                  <a:gd name="T23" fmla="*/ 48 h 84"/>
                  <a:gd name="T24" fmla="*/ 56 w 56"/>
                  <a:gd name="T25" fmla="*/ 36 h 84"/>
                  <a:gd name="T26" fmla="*/ 52 w 56"/>
                  <a:gd name="T27" fmla="*/ 14 h 84"/>
                  <a:gd name="T28" fmla="*/ 44 w 56"/>
                  <a:gd name="T29" fmla="*/ 2 h 84"/>
                  <a:gd name="T30" fmla="*/ 34 w 56"/>
                  <a:gd name="T31" fmla="*/ 0 h 84"/>
                  <a:gd name="T32" fmla="*/ 26 w 56"/>
                  <a:gd name="T33" fmla="*/ 0 h 84"/>
                  <a:gd name="T34" fmla="*/ 16 w 56"/>
                  <a:gd name="T35" fmla="*/ 2 h 84"/>
                  <a:gd name="T36" fmla="*/ 12 w 56"/>
                  <a:gd name="T37" fmla="*/ 6 h 84"/>
                  <a:gd name="T38" fmla="*/ 8 w 56"/>
                  <a:gd name="T39" fmla="*/ 14 h 84"/>
                  <a:gd name="T40" fmla="*/ 4 w 56"/>
                  <a:gd name="T41" fmla="*/ 36 h 84"/>
                  <a:gd name="T42" fmla="*/ 4 w 56"/>
                  <a:gd name="T43" fmla="*/ 48 h 84"/>
                  <a:gd name="T44" fmla="*/ 8 w 56"/>
                  <a:gd name="T45" fmla="*/ 68 h 84"/>
                  <a:gd name="T46" fmla="*/ 12 w 56"/>
                  <a:gd name="T47" fmla="*/ 76 h 84"/>
                  <a:gd name="T48" fmla="*/ 16 w 56"/>
                  <a:gd name="T49" fmla="*/ 80 h 84"/>
                  <a:gd name="T50" fmla="*/ 26 w 56"/>
                  <a:gd name="T51" fmla="*/ 84 h 8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6" h="84">
                    <a:moveTo>
                      <a:pt x="26" y="0"/>
                    </a:moveTo>
                    <a:lnTo>
                      <a:pt x="12" y="2"/>
                    </a:lnTo>
                    <a:lnTo>
                      <a:pt x="4" y="14"/>
                    </a:lnTo>
                    <a:lnTo>
                      <a:pt x="0" y="36"/>
                    </a:lnTo>
                    <a:lnTo>
                      <a:pt x="0" y="48"/>
                    </a:lnTo>
                    <a:lnTo>
                      <a:pt x="4" y="68"/>
                    </a:lnTo>
                    <a:lnTo>
                      <a:pt x="12" y="80"/>
                    </a:lnTo>
                    <a:lnTo>
                      <a:pt x="26" y="84"/>
                    </a:lnTo>
                    <a:lnTo>
                      <a:pt x="34" y="84"/>
                    </a:lnTo>
                    <a:lnTo>
                      <a:pt x="44" y="80"/>
                    </a:lnTo>
                    <a:lnTo>
                      <a:pt x="52" y="68"/>
                    </a:lnTo>
                    <a:lnTo>
                      <a:pt x="56" y="48"/>
                    </a:lnTo>
                    <a:lnTo>
                      <a:pt x="56" y="36"/>
                    </a:lnTo>
                    <a:lnTo>
                      <a:pt x="52" y="14"/>
                    </a:lnTo>
                    <a:lnTo>
                      <a:pt x="44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12" y="6"/>
                    </a:lnTo>
                    <a:lnTo>
                      <a:pt x="8" y="14"/>
                    </a:lnTo>
                    <a:lnTo>
                      <a:pt x="4" y="36"/>
                    </a:lnTo>
                    <a:lnTo>
                      <a:pt x="4" y="48"/>
                    </a:lnTo>
                    <a:lnTo>
                      <a:pt x="8" y="68"/>
                    </a:lnTo>
                    <a:lnTo>
                      <a:pt x="12" y="76"/>
                    </a:lnTo>
                    <a:lnTo>
                      <a:pt x="16" y="80"/>
                    </a:lnTo>
                    <a:lnTo>
                      <a:pt x="26" y="8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67" name="Freeform 210"/>
              <p:cNvSpPr>
                <a:spLocks/>
              </p:cNvSpPr>
              <p:nvPr/>
            </p:nvSpPr>
            <p:spPr bwMode="auto">
              <a:xfrm>
                <a:off x="1102" y="2550"/>
                <a:ext cx="18" cy="84"/>
              </a:xfrm>
              <a:custGeom>
                <a:avLst/>
                <a:gdLst>
                  <a:gd name="T0" fmla="*/ 0 w 18"/>
                  <a:gd name="T1" fmla="*/ 84 h 84"/>
                  <a:gd name="T2" fmla="*/ 6 w 18"/>
                  <a:gd name="T3" fmla="*/ 80 h 84"/>
                  <a:gd name="T4" fmla="*/ 10 w 18"/>
                  <a:gd name="T5" fmla="*/ 76 h 84"/>
                  <a:gd name="T6" fmla="*/ 14 w 18"/>
                  <a:gd name="T7" fmla="*/ 68 h 84"/>
                  <a:gd name="T8" fmla="*/ 18 w 18"/>
                  <a:gd name="T9" fmla="*/ 48 h 84"/>
                  <a:gd name="T10" fmla="*/ 18 w 18"/>
                  <a:gd name="T11" fmla="*/ 36 h 84"/>
                  <a:gd name="T12" fmla="*/ 14 w 18"/>
                  <a:gd name="T13" fmla="*/ 14 h 84"/>
                  <a:gd name="T14" fmla="*/ 10 w 18"/>
                  <a:gd name="T15" fmla="*/ 6 h 84"/>
                  <a:gd name="T16" fmla="*/ 6 w 18"/>
                  <a:gd name="T17" fmla="*/ 2 h 84"/>
                  <a:gd name="T18" fmla="*/ 0 w 18"/>
                  <a:gd name="T19" fmla="*/ 0 h 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84">
                    <a:moveTo>
                      <a:pt x="0" y="84"/>
                    </a:moveTo>
                    <a:lnTo>
                      <a:pt x="6" y="80"/>
                    </a:lnTo>
                    <a:lnTo>
                      <a:pt x="10" y="76"/>
                    </a:lnTo>
                    <a:lnTo>
                      <a:pt x="14" y="68"/>
                    </a:lnTo>
                    <a:lnTo>
                      <a:pt x="18" y="48"/>
                    </a:lnTo>
                    <a:lnTo>
                      <a:pt x="18" y="36"/>
                    </a:lnTo>
                    <a:lnTo>
                      <a:pt x="14" y="14"/>
                    </a:lnTo>
                    <a:lnTo>
                      <a:pt x="10" y="6"/>
                    </a:lnTo>
                    <a:lnTo>
                      <a:pt x="6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68" name="Freeform 211"/>
              <p:cNvSpPr>
                <a:spLocks/>
              </p:cNvSpPr>
              <p:nvPr/>
            </p:nvSpPr>
            <p:spPr bwMode="auto">
              <a:xfrm>
                <a:off x="1154" y="2626"/>
                <a:ext cx="6" cy="8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4 h 8"/>
                  <a:gd name="T4" fmla="*/ 2 w 6"/>
                  <a:gd name="T5" fmla="*/ 8 h 8"/>
                  <a:gd name="T6" fmla="*/ 6 w 6"/>
                  <a:gd name="T7" fmla="*/ 4 h 8"/>
                  <a:gd name="T8" fmla="*/ 2 w 6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lnTo>
                      <a:pt x="0" y="4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2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69" name="Freeform 212"/>
              <p:cNvSpPr>
                <a:spLocks/>
              </p:cNvSpPr>
              <p:nvPr/>
            </p:nvSpPr>
            <p:spPr bwMode="auto">
              <a:xfrm>
                <a:off x="1188" y="2550"/>
                <a:ext cx="58" cy="84"/>
              </a:xfrm>
              <a:custGeom>
                <a:avLst/>
                <a:gdLst>
                  <a:gd name="T0" fmla="*/ 24 w 58"/>
                  <a:gd name="T1" fmla="*/ 0 h 84"/>
                  <a:gd name="T2" fmla="*/ 14 w 58"/>
                  <a:gd name="T3" fmla="*/ 2 h 84"/>
                  <a:gd name="T4" fmla="*/ 6 w 58"/>
                  <a:gd name="T5" fmla="*/ 14 h 84"/>
                  <a:gd name="T6" fmla="*/ 0 w 58"/>
                  <a:gd name="T7" fmla="*/ 36 h 84"/>
                  <a:gd name="T8" fmla="*/ 0 w 58"/>
                  <a:gd name="T9" fmla="*/ 48 h 84"/>
                  <a:gd name="T10" fmla="*/ 6 w 58"/>
                  <a:gd name="T11" fmla="*/ 68 h 84"/>
                  <a:gd name="T12" fmla="*/ 14 w 58"/>
                  <a:gd name="T13" fmla="*/ 80 h 84"/>
                  <a:gd name="T14" fmla="*/ 24 w 58"/>
                  <a:gd name="T15" fmla="*/ 84 h 84"/>
                  <a:gd name="T16" fmla="*/ 32 w 58"/>
                  <a:gd name="T17" fmla="*/ 84 h 84"/>
                  <a:gd name="T18" fmla="*/ 44 w 58"/>
                  <a:gd name="T19" fmla="*/ 80 h 84"/>
                  <a:gd name="T20" fmla="*/ 54 w 58"/>
                  <a:gd name="T21" fmla="*/ 68 h 84"/>
                  <a:gd name="T22" fmla="*/ 58 w 58"/>
                  <a:gd name="T23" fmla="*/ 48 h 84"/>
                  <a:gd name="T24" fmla="*/ 58 w 58"/>
                  <a:gd name="T25" fmla="*/ 36 h 84"/>
                  <a:gd name="T26" fmla="*/ 54 w 58"/>
                  <a:gd name="T27" fmla="*/ 14 h 84"/>
                  <a:gd name="T28" fmla="*/ 44 w 58"/>
                  <a:gd name="T29" fmla="*/ 2 h 84"/>
                  <a:gd name="T30" fmla="*/ 32 w 58"/>
                  <a:gd name="T31" fmla="*/ 0 h 84"/>
                  <a:gd name="T32" fmla="*/ 24 w 58"/>
                  <a:gd name="T33" fmla="*/ 0 h 84"/>
                  <a:gd name="T34" fmla="*/ 16 w 58"/>
                  <a:gd name="T35" fmla="*/ 2 h 84"/>
                  <a:gd name="T36" fmla="*/ 14 w 58"/>
                  <a:gd name="T37" fmla="*/ 6 h 84"/>
                  <a:gd name="T38" fmla="*/ 10 w 58"/>
                  <a:gd name="T39" fmla="*/ 14 h 84"/>
                  <a:gd name="T40" fmla="*/ 6 w 58"/>
                  <a:gd name="T41" fmla="*/ 36 h 84"/>
                  <a:gd name="T42" fmla="*/ 6 w 58"/>
                  <a:gd name="T43" fmla="*/ 48 h 84"/>
                  <a:gd name="T44" fmla="*/ 10 w 58"/>
                  <a:gd name="T45" fmla="*/ 68 h 84"/>
                  <a:gd name="T46" fmla="*/ 14 w 58"/>
                  <a:gd name="T47" fmla="*/ 76 h 84"/>
                  <a:gd name="T48" fmla="*/ 16 w 58"/>
                  <a:gd name="T49" fmla="*/ 80 h 84"/>
                  <a:gd name="T50" fmla="*/ 24 w 58"/>
                  <a:gd name="T51" fmla="*/ 84 h 8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8" h="84">
                    <a:moveTo>
                      <a:pt x="24" y="0"/>
                    </a:moveTo>
                    <a:lnTo>
                      <a:pt x="14" y="2"/>
                    </a:lnTo>
                    <a:lnTo>
                      <a:pt x="6" y="14"/>
                    </a:lnTo>
                    <a:lnTo>
                      <a:pt x="0" y="36"/>
                    </a:lnTo>
                    <a:lnTo>
                      <a:pt x="0" y="48"/>
                    </a:lnTo>
                    <a:lnTo>
                      <a:pt x="6" y="68"/>
                    </a:lnTo>
                    <a:lnTo>
                      <a:pt x="14" y="80"/>
                    </a:lnTo>
                    <a:lnTo>
                      <a:pt x="24" y="84"/>
                    </a:lnTo>
                    <a:lnTo>
                      <a:pt x="32" y="84"/>
                    </a:lnTo>
                    <a:lnTo>
                      <a:pt x="44" y="80"/>
                    </a:lnTo>
                    <a:lnTo>
                      <a:pt x="54" y="68"/>
                    </a:lnTo>
                    <a:lnTo>
                      <a:pt x="58" y="48"/>
                    </a:lnTo>
                    <a:lnTo>
                      <a:pt x="58" y="36"/>
                    </a:lnTo>
                    <a:lnTo>
                      <a:pt x="54" y="14"/>
                    </a:lnTo>
                    <a:lnTo>
                      <a:pt x="44" y="2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4" y="6"/>
                    </a:lnTo>
                    <a:lnTo>
                      <a:pt x="10" y="14"/>
                    </a:lnTo>
                    <a:lnTo>
                      <a:pt x="6" y="36"/>
                    </a:lnTo>
                    <a:lnTo>
                      <a:pt x="6" y="48"/>
                    </a:lnTo>
                    <a:lnTo>
                      <a:pt x="10" y="68"/>
                    </a:lnTo>
                    <a:lnTo>
                      <a:pt x="14" y="76"/>
                    </a:lnTo>
                    <a:lnTo>
                      <a:pt x="16" y="80"/>
                    </a:lnTo>
                    <a:lnTo>
                      <a:pt x="24" y="8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70" name="Freeform 213"/>
              <p:cNvSpPr>
                <a:spLocks/>
              </p:cNvSpPr>
              <p:nvPr/>
            </p:nvSpPr>
            <p:spPr bwMode="auto">
              <a:xfrm>
                <a:off x="1220" y="2550"/>
                <a:ext cx="22" cy="84"/>
              </a:xfrm>
              <a:custGeom>
                <a:avLst/>
                <a:gdLst>
                  <a:gd name="T0" fmla="*/ 0 w 22"/>
                  <a:gd name="T1" fmla="*/ 84 h 84"/>
                  <a:gd name="T2" fmla="*/ 8 w 22"/>
                  <a:gd name="T3" fmla="*/ 80 h 84"/>
                  <a:gd name="T4" fmla="*/ 12 w 22"/>
                  <a:gd name="T5" fmla="*/ 76 h 84"/>
                  <a:gd name="T6" fmla="*/ 16 w 22"/>
                  <a:gd name="T7" fmla="*/ 68 h 84"/>
                  <a:gd name="T8" fmla="*/ 22 w 22"/>
                  <a:gd name="T9" fmla="*/ 48 h 84"/>
                  <a:gd name="T10" fmla="*/ 22 w 22"/>
                  <a:gd name="T11" fmla="*/ 36 h 84"/>
                  <a:gd name="T12" fmla="*/ 16 w 22"/>
                  <a:gd name="T13" fmla="*/ 14 h 84"/>
                  <a:gd name="T14" fmla="*/ 12 w 22"/>
                  <a:gd name="T15" fmla="*/ 6 h 84"/>
                  <a:gd name="T16" fmla="*/ 8 w 22"/>
                  <a:gd name="T17" fmla="*/ 2 h 84"/>
                  <a:gd name="T18" fmla="*/ 0 w 22"/>
                  <a:gd name="T19" fmla="*/ 0 h 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" h="84">
                    <a:moveTo>
                      <a:pt x="0" y="84"/>
                    </a:moveTo>
                    <a:lnTo>
                      <a:pt x="8" y="80"/>
                    </a:lnTo>
                    <a:lnTo>
                      <a:pt x="12" y="76"/>
                    </a:lnTo>
                    <a:lnTo>
                      <a:pt x="16" y="68"/>
                    </a:lnTo>
                    <a:lnTo>
                      <a:pt x="22" y="48"/>
                    </a:lnTo>
                    <a:lnTo>
                      <a:pt x="22" y="36"/>
                    </a:lnTo>
                    <a:lnTo>
                      <a:pt x="16" y="14"/>
                    </a:lnTo>
                    <a:lnTo>
                      <a:pt x="12" y="6"/>
                    </a:lnTo>
                    <a:lnTo>
                      <a:pt x="8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71" name="Freeform 214"/>
              <p:cNvSpPr>
                <a:spLocks/>
              </p:cNvSpPr>
              <p:nvPr/>
            </p:nvSpPr>
            <p:spPr bwMode="auto">
              <a:xfrm>
                <a:off x="1280" y="2550"/>
                <a:ext cx="20" cy="14"/>
              </a:xfrm>
              <a:custGeom>
                <a:avLst/>
                <a:gdLst>
                  <a:gd name="T0" fmla="*/ 0 w 20"/>
                  <a:gd name="T1" fmla="*/ 14 h 14"/>
                  <a:gd name="T2" fmla="*/ 10 w 20"/>
                  <a:gd name="T3" fmla="*/ 10 h 14"/>
                  <a:gd name="T4" fmla="*/ 20 w 20"/>
                  <a:gd name="T5" fmla="*/ 0 h 1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14">
                    <a:moveTo>
                      <a:pt x="0" y="14"/>
                    </a:moveTo>
                    <a:lnTo>
                      <a:pt x="10" y="10"/>
                    </a:lnTo>
                    <a:lnTo>
                      <a:pt x="2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72" name="Line 215"/>
              <p:cNvSpPr>
                <a:spLocks noChangeShapeType="1"/>
              </p:cNvSpPr>
              <p:nvPr/>
            </p:nvSpPr>
            <p:spPr bwMode="auto">
              <a:xfrm>
                <a:off x="1300" y="2550"/>
                <a:ext cx="1" cy="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73" name="Line 216"/>
              <p:cNvSpPr>
                <a:spLocks noChangeShapeType="1"/>
              </p:cNvSpPr>
              <p:nvPr/>
            </p:nvSpPr>
            <p:spPr bwMode="auto">
              <a:xfrm>
                <a:off x="1298" y="2552"/>
                <a:ext cx="1" cy="8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74" name="Line 217"/>
              <p:cNvSpPr>
                <a:spLocks noChangeShapeType="1"/>
              </p:cNvSpPr>
              <p:nvPr/>
            </p:nvSpPr>
            <p:spPr bwMode="auto">
              <a:xfrm>
                <a:off x="1280" y="2634"/>
                <a:ext cx="36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75" name="Line 218"/>
              <p:cNvSpPr>
                <a:spLocks noChangeShapeType="1"/>
              </p:cNvSpPr>
              <p:nvPr/>
            </p:nvSpPr>
            <p:spPr bwMode="auto">
              <a:xfrm>
                <a:off x="1410" y="2426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76" name="Line 219"/>
              <p:cNvSpPr>
                <a:spLocks noChangeShapeType="1"/>
              </p:cNvSpPr>
              <p:nvPr/>
            </p:nvSpPr>
            <p:spPr bwMode="auto">
              <a:xfrm>
                <a:off x="1410" y="2330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77" name="Line 220"/>
              <p:cNvSpPr>
                <a:spLocks noChangeShapeType="1"/>
              </p:cNvSpPr>
              <p:nvPr/>
            </p:nvSpPr>
            <p:spPr bwMode="auto">
              <a:xfrm>
                <a:off x="1410" y="2262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446" name="Group 221"/>
            <p:cNvGrpSpPr>
              <a:grpSpLocks/>
            </p:cNvGrpSpPr>
            <p:nvPr/>
          </p:nvGrpSpPr>
          <p:grpSpPr bwMode="auto">
            <a:xfrm>
              <a:off x="846" y="540"/>
              <a:ext cx="4065" cy="3235"/>
              <a:chOff x="846" y="540"/>
              <a:chExt cx="4065" cy="3235"/>
            </a:xfrm>
          </p:grpSpPr>
          <p:sp>
            <p:nvSpPr>
              <p:cNvPr id="20978" name="Line 222"/>
              <p:cNvSpPr>
                <a:spLocks noChangeShapeType="1"/>
              </p:cNvSpPr>
              <p:nvPr/>
            </p:nvSpPr>
            <p:spPr bwMode="auto">
              <a:xfrm>
                <a:off x="1410" y="2210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79" name="Line 223"/>
              <p:cNvSpPr>
                <a:spLocks noChangeShapeType="1"/>
              </p:cNvSpPr>
              <p:nvPr/>
            </p:nvSpPr>
            <p:spPr bwMode="auto">
              <a:xfrm>
                <a:off x="1410" y="2166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80" name="Line 224"/>
              <p:cNvSpPr>
                <a:spLocks noChangeShapeType="1"/>
              </p:cNvSpPr>
              <p:nvPr/>
            </p:nvSpPr>
            <p:spPr bwMode="auto">
              <a:xfrm>
                <a:off x="1410" y="2128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81" name="Line 225"/>
              <p:cNvSpPr>
                <a:spLocks noChangeShapeType="1"/>
              </p:cNvSpPr>
              <p:nvPr/>
            </p:nvSpPr>
            <p:spPr bwMode="auto">
              <a:xfrm>
                <a:off x="1410" y="2098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82" name="Line 226"/>
              <p:cNvSpPr>
                <a:spLocks noChangeShapeType="1"/>
              </p:cNvSpPr>
              <p:nvPr/>
            </p:nvSpPr>
            <p:spPr bwMode="auto">
              <a:xfrm>
                <a:off x="1410" y="2070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83" name="Line 227"/>
              <p:cNvSpPr>
                <a:spLocks noChangeShapeType="1"/>
              </p:cNvSpPr>
              <p:nvPr/>
            </p:nvSpPr>
            <p:spPr bwMode="auto">
              <a:xfrm>
                <a:off x="1410" y="2044"/>
                <a:ext cx="8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84" name="Freeform 228"/>
              <p:cNvSpPr>
                <a:spLocks/>
              </p:cNvSpPr>
              <p:nvPr/>
            </p:nvSpPr>
            <p:spPr bwMode="auto">
              <a:xfrm>
                <a:off x="1150" y="2002"/>
                <a:ext cx="54" cy="84"/>
              </a:xfrm>
              <a:custGeom>
                <a:avLst/>
                <a:gdLst>
                  <a:gd name="T0" fmla="*/ 22 w 54"/>
                  <a:gd name="T1" fmla="*/ 0 h 84"/>
                  <a:gd name="T2" fmla="*/ 10 w 54"/>
                  <a:gd name="T3" fmla="*/ 4 h 84"/>
                  <a:gd name="T4" fmla="*/ 4 w 54"/>
                  <a:gd name="T5" fmla="*/ 16 h 84"/>
                  <a:gd name="T6" fmla="*/ 0 w 54"/>
                  <a:gd name="T7" fmla="*/ 36 h 84"/>
                  <a:gd name="T8" fmla="*/ 0 w 54"/>
                  <a:gd name="T9" fmla="*/ 48 h 84"/>
                  <a:gd name="T10" fmla="*/ 4 w 54"/>
                  <a:gd name="T11" fmla="*/ 70 h 84"/>
                  <a:gd name="T12" fmla="*/ 10 w 54"/>
                  <a:gd name="T13" fmla="*/ 80 h 84"/>
                  <a:gd name="T14" fmla="*/ 22 w 54"/>
                  <a:gd name="T15" fmla="*/ 84 h 84"/>
                  <a:gd name="T16" fmla="*/ 30 w 54"/>
                  <a:gd name="T17" fmla="*/ 84 h 84"/>
                  <a:gd name="T18" fmla="*/ 44 w 54"/>
                  <a:gd name="T19" fmla="*/ 80 h 84"/>
                  <a:gd name="T20" fmla="*/ 52 w 54"/>
                  <a:gd name="T21" fmla="*/ 70 h 84"/>
                  <a:gd name="T22" fmla="*/ 54 w 54"/>
                  <a:gd name="T23" fmla="*/ 48 h 84"/>
                  <a:gd name="T24" fmla="*/ 54 w 54"/>
                  <a:gd name="T25" fmla="*/ 36 h 84"/>
                  <a:gd name="T26" fmla="*/ 52 w 54"/>
                  <a:gd name="T27" fmla="*/ 16 h 84"/>
                  <a:gd name="T28" fmla="*/ 44 w 54"/>
                  <a:gd name="T29" fmla="*/ 4 h 84"/>
                  <a:gd name="T30" fmla="*/ 30 w 54"/>
                  <a:gd name="T31" fmla="*/ 0 h 84"/>
                  <a:gd name="T32" fmla="*/ 22 w 54"/>
                  <a:gd name="T33" fmla="*/ 0 h 84"/>
                  <a:gd name="T34" fmla="*/ 14 w 54"/>
                  <a:gd name="T35" fmla="*/ 4 h 84"/>
                  <a:gd name="T36" fmla="*/ 10 w 54"/>
                  <a:gd name="T37" fmla="*/ 8 h 84"/>
                  <a:gd name="T38" fmla="*/ 6 w 54"/>
                  <a:gd name="T39" fmla="*/ 16 h 84"/>
                  <a:gd name="T40" fmla="*/ 4 w 54"/>
                  <a:gd name="T41" fmla="*/ 36 h 84"/>
                  <a:gd name="T42" fmla="*/ 4 w 54"/>
                  <a:gd name="T43" fmla="*/ 48 h 84"/>
                  <a:gd name="T44" fmla="*/ 6 w 54"/>
                  <a:gd name="T45" fmla="*/ 70 h 84"/>
                  <a:gd name="T46" fmla="*/ 10 w 54"/>
                  <a:gd name="T47" fmla="*/ 76 h 84"/>
                  <a:gd name="T48" fmla="*/ 14 w 54"/>
                  <a:gd name="T49" fmla="*/ 80 h 84"/>
                  <a:gd name="T50" fmla="*/ 22 w 54"/>
                  <a:gd name="T51" fmla="*/ 84 h 8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4" h="84">
                    <a:moveTo>
                      <a:pt x="22" y="0"/>
                    </a:moveTo>
                    <a:lnTo>
                      <a:pt x="10" y="4"/>
                    </a:lnTo>
                    <a:lnTo>
                      <a:pt x="4" y="16"/>
                    </a:lnTo>
                    <a:lnTo>
                      <a:pt x="0" y="36"/>
                    </a:lnTo>
                    <a:lnTo>
                      <a:pt x="0" y="48"/>
                    </a:lnTo>
                    <a:lnTo>
                      <a:pt x="4" y="70"/>
                    </a:lnTo>
                    <a:lnTo>
                      <a:pt x="10" y="80"/>
                    </a:lnTo>
                    <a:lnTo>
                      <a:pt x="22" y="84"/>
                    </a:lnTo>
                    <a:lnTo>
                      <a:pt x="30" y="84"/>
                    </a:lnTo>
                    <a:lnTo>
                      <a:pt x="44" y="80"/>
                    </a:lnTo>
                    <a:lnTo>
                      <a:pt x="52" y="70"/>
                    </a:lnTo>
                    <a:lnTo>
                      <a:pt x="54" y="48"/>
                    </a:lnTo>
                    <a:lnTo>
                      <a:pt x="54" y="36"/>
                    </a:lnTo>
                    <a:lnTo>
                      <a:pt x="52" y="16"/>
                    </a:lnTo>
                    <a:lnTo>
                      <a:pt x="44" y="4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6" y="16"/>
                    </a:lnTo>
                    <a:lnTo>
                      <a:pt x="4" y="36"/>
                    </a:lnTo>
                    <a:lnTo>
                      <a:pt x="4" y="48"/>
                    </a:lnTo>
                    <a:lnTo>
                      <a:pt x="6" y="70"/>
                    </a:lnTo>
                    <a:lnTo>
                      <a:pt x="10" y="76"/>
                    </a:lnTo>
                    <a:lnTo>
                      <a:pt x="14" y="80"/>
                    </a:lnTo>
                    <a:lnTo>
                      <a:pt x="22" y="8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85" name="Freeform 229"/>
              <p:cNvSpPr>
                <a:spLocks/>
              </p:cNvSpPr>
              <p:nvPr/>
            </p:nvSpPr>
            <p:spPr bwMode="auto">
              <a:xfrm>
                <a:off x="1180" y="2002"/>
                <a:ext cx="22" cy="84"/>
              </a:xfrm>
              <a:custGeom>
                <a:avLst/>
                <a:gdLst>
                  <a:gd name="T0" fmla="*/ 0 w 22"/>
                  <a:gd name="T1" fmla="*/ 84 h 84"/>
                  <a:gd name="T2" fmla="*/ 10 w 22"/>
                  <a:gd name="T3" fmla="*/ 80 h 84"/>
                  <a:gd name="T4" fmla="*/ 14 w 22"/>
                  <a:gd name="T5" fmla="*/ 76 h 84"/>
                  <a:gd name="T6" fmla="*/ 18 w 22"/>
                  <a:gd name="T7" fmla="*/ 70 h 84"/>
                  <a:gd name="T8" fmla="*/ 22 w 22"/>
                  <a:gd name="T9" fmla="*/ 48 h 84"/>
                  <a:gd name="T10" fmla="*/ 22 w 22"/>
                  <a:gd name="T11" fmla="*/ 36 h 84"/>
                  <a:gd name="T12" fmla="*/ 18 w 22"/>
                  <a:gd name="T13" fmla="*/ 16 h 84"/>
                  <a:gd name="T14" fmla="*/ 14 w 22"/>
                  <a:gd name="T15" fmla="*/ 8 h 84"/>
                  <a:gd name="T16" fmla="*/ 10 w 22"/>
                  <a:gd name="T17" fmla="*/ 4 h 84"/>
                  <a:gd name="T18" fmla="*/ 0 w 22"/>
                  <a:gd name="T19" fmla="*/ 0 h 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" h="84">
                    <a:moveTo>
                      <a:pt x="0" y="84"/>
                    </a:moveTo>
                    <a:lnTo>
                      <a:pt x="10" y="80"/>
                    </a:lnTo>
                    <a:lnTo>
                      <a:pt x="14" y="76"/>
                    </a:lnTo>
                    <a:lnTo>
                      <a:pt x="18" y="70"/>
                    </a:lnTo>
                    <a:lnTo>
                      <a:pt x="22" y="48"/>
                    </a:lnTo>
                    <a:lnTo>
                      <a:pt x="22" y="36"/>
                    </a:lnTo>
                    <a:lnTo>
                      <a:pt x="18" y="16"/>
                    </a:lnTo>
                    <a:lnTo>
                      <a:pt x="14" y="8"/>
                    </a:lnTo>
                    <a:lnTo>
                      <a:pt x="10" y="4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86" name="Freeform 230"/>
              <p:cNvSpPr>
                <a:spLocks/>
              </p:cNvSpPr>
              <p:nvPr/>
            </p:nvSpPr>
            <p:spPr bwMode="auto">
              <a:xfrm>
                <a:off x="1232" y="2078"/>
                <a:ext cx="10" cy="8"/>
              </a:xfrm>
              <a:custGeom>
                <a:avLst/>
                <a:gdLst>
                  <a:gd name="T0" fmla="*/ 6 w 10"/>
                  <a:gd name="T1" fmla="*/ 0 h 8"/>
                  <a:gd name="T2" fmla="*/ 0 w 10"/>
                  <a:gd name="T3" fmla="*/ 4 h 8"/>
                  <a:gd name="T4" fmla="*/ 6 w 10"/>
                  <a:gd name="T5" fmla="*/ 8 h 8"/>
                  <a:gd name="T6" fmla="*/ 10 w 10"/>
                  <a:gd name="T7" fmla="*/ 4 h 8"/>
                  <a:gd name="T8" fmla="*/ 6 w 10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6" y="0"/>
                    </a:moveTo>
                    <a:lnTo>
                      <a:pt x="0" y="4"/>
                    </a:lnTo>
                    <a:lnTo>
                      <a:pt x="6" y="8"/>
                    </a:lnTo>
                    <a:lnTo>
                      <a:pt x="10" y="4"/>
                    </a:lnTo>
                    <a:lnTo>
                      <a:pt x="6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87" name="Freeform 231"/>
              <p:cNvSpPr>
                <a:spLocks/>
              </p:cNvSpPr>
              <p:nvPr/>
            </p:nvSpPr>
            <p:spPr bwMode="auto">
              <a:xfrm>
                <a:off x="1280" y="2002"/>
                <a:ext cx="20" cy="84"/>
              </a:xfrm>
              <a:custGeom>
                <a:avLst/>
                <a:gdLst>
                  <a:gd name="T0" fmla="*/ 0 w 20"/>
                  <a:gd name="T1" fmla="*/ 16 h 84"/>
                  <a:gd name="T2" fmla="*/ 10 w 20"/>
                  <a:gd name="T3" fmla="*/ 12 h 84"/>
                  <a:gd name="T4" fmla="*/ 20 w 20"/>
                  <a:gd name="T5" fmla="*/ 0 h 84"/>
                  <a:gd name="T6" fmla="*/ 20 w 20"/>
                  <a:gd name="T7" fmla="*/ 84 h 8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" h="84">
                    <a:moveTo>
                      <a:pt x="0" y="16"/>
                    </a:moveTo>
                    <a:lnTo>
                      <a:pt x="10" y="12"/>
                    </a:lnTo>
                    <a:lnTo>
                      <a:pt x="20" y="0"/>
                    </a:lnTo>
                    <a:lnTo>
                      <a:pt x="20" y="8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88" name="Line 232"/>
              <p:cNvSpPr>
                <a:spLocks noChangeShapeType="1"/>
              </p:cNvSpPr>
              <p:nvPr/>
            </p:nvSpPr>
            <p:spPr bwMode="auto">
              <a:xfrm>
                <a:off x="1298" y="2006"/>
                <a:ext cx="1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89" name="Line 233"/>
              <p:cNvSpPr>
                <a:spLocks noChangeShapeType="1"/>
              </p:cNvSpPr>
              <p:nvPr/>
            </p:nvSpPr>
            <p:spPr bwMode="auto">
              <a:xfrm>
                <a:off x="1280" y="2086"/>
                <a:ext cx="36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90" name="Line 234"/>
              <p:cNvSpPr>
                <a:spLocks noChangeShapeType="1"/>
              </p:cNvSpPr>
              <p:nvPr/>
            </p:nvSpPr>
            <p:spPr bwMode="auto">
              <a:xfrm>
                <a:off x="1410" y="1880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91" name="Line 235"/>
              <p:cNvSpPr>
                <a:spLocks noChangeShapeType="1"/>
              </p:cNvSpPr>
              <p:nvPr/>
            </p:nvSpPr>
            <p:spPr bwMode="auto">
              <a:xfrm>
                <a:off x="1410" y="1784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92" name="Line 236"/>
              <p:cNvSpPr>
                <a:spLocks noChangeShapeType="1"/>
              </p:cNvSpPr>
              <p:nvPr/>
            </p:nvSpPr>
            <p:spPr bwMode="auto">
              <a:xfrm>
                <a:off x="1410" y="1714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93" name="Line 237"/>
              <p:cNvSpPr>
                <a:spLocks noChangeShapeType="1"/>
              </p:cNvSpPr>
              <p:nvPr/>
            </p:nvSpPr>
            <p:spPr bwMode="auto">
              <a:xfrm>
                <a:off x="1410" y="1662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94" name="Line 238"/>
              <p:cNvSpPr>
                <a:spLocks noChangeShapeType="1"/>
              </p:cNvSpPr>
              <p:nvPr/>
            </p:nvSpPr>
            <p:spPr bwMode="auto">
              <a:xfrm>
                <a:off x="1410" y="1618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95" name="Line 239"/>
              <p:cNvSpPr>
                <a:spLocks noChangeShapeType="1"/>
              </p:cNvSpPr>
              <p:nvPr/>
            </p:nvSpPr>
            <p:spPr bwMode="auto">
              <a:xfrm>
                <a:off x="1410" y="1582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96" name="Line 240"/>
              <p:cNvSpPr>
                <a:spLocks noChangeShapeType="1"/>
              </p:cNvSpPr>
              <p:nvPr/>
            </p:nvSpPr>
            <p:spPr bwMode="auto">
              <a:xfrm>
                <a:off x="1410" y="1550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97" name="Line 241"/>
              <p:cNvSpPr>
                <a:spLocks noChangeShapeType="1"/>
              </p:cNvSpPr>
              <p:nvPr/>
            </p:nvSpPr>
            <p:spPr bwMode="auto">
              <a:xfrm>
                <a:off x="1410" y="1522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98" name="Line 242"/>
              <p:cNvSpPr>
                <a:spLocks noChangeShapeType="1"/>
              </p:cNvSpPr>
              <p:nvPr/>
            </p:nvSpPr>
            <p:spPr bwMode="auto">
              <a:xfrm>
                <a:off x="1410" y="1496"/>
                <a:ext cx="8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99" name="Freeform 243"/>
              <p:cNvSpPr>
                <a:spLocks/>
              </p:cNvSpPr>
              <p:nvPr/>
            </p:nvSpPr>
            <p:spPr bwMode="auto">
              <a:xfrm>
                <a:off x="1282" y="1454"/>
                <a:ext cx="18" cy="86"/>
              </a:xfrm>
              <a:custGeom>
                <a:avLst/>
                <a:gdLst>
                  <a:gd name="T0" fmla="*/ 0 w 18"/>
                  <a:gd name="T1" fmla="*/ 18 h 86"/>
                  <a:gd name="T2" fmla="*/ 8 w 18"/>
                  <a:gd name="T3" fmla="*/ 14 h 86"/>
                  <a:gd name="T4" fmla="*/ 18 w 18"/>
                  <a:gd name="T5" fmla="*/ 0 h 86"/>
                  <a:gd name="T6" fmla="*/ 18 w 18"/>
                  <a:gd name="T7" fmla="*/ 86 h 8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8" h="86">
                    <a:moveTo>
                      <a:pt x="0" y="18"/>
                    </a:moveTo>
                    <a:lnTo>
                      <a:pt x="8" y="14"/>
                    </a:lnTo>
                    <a:lnTo>
                      <a:pt x="18" y="0"/>
                    </a:lnTo>
                    <a:lnTo>
                      <a:pt x="18" y="86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00" name="Line 244"/>
              <p:cNvSpPr>
                <a:spLocks noChangeShapeType="1"/>
              </p:cNvSpPr>
              <p:nvPr/>
            </p:nvSpPr>
            <p:spPr bwMode="auto">
              <a:xfrm>
                <a:off x="1298" y="1458"/>
                <a:ext cx="1" cy="8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01" name="Line 245"/>
              <p:cNvSpPr>
                <a:spLocks noChangeShapeType="1"/>
              </p:cNvSpPr>
              <p:nvPr/>
            </p:nvSpPr>
            <p:spPr bwMode="auto">
              <a:xfrm>
                <a:off x="1282" y="1540"/>
                <a:ext cx="3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02" name="Line 246"/>
              <p:cNvSpPr>
                <a:spLocks noChangeShapeType="1"/>
              </p:cNvSpPr>
              <p:nvPr/>
            </p:nvSpPr>
            <p:spPr bwMode="auto">
              <a:xfrm>
                <a:off x="1410" y="1332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03" name="Line 247"/>
              <p:cNvSpPr>
                <a:spLocks noChangeShapeType="1"/>
              </p:cNvSpPr>
              <p:nvPr/>
            </p:nvSpPr>
            <p:spPr bwMode="auto">
              <a:xfrm>
                <a:off x="1410" y="1236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04" name="Line 248"/>
              <p:cNvSpPr>
                <a:spLocks noChangeShapeType="1"/>
              </p:cNvSpPr>
              <p:nvPr/>
            </p:nvSpPr>
            <p:spPr bwMode="auto">
              <a:xfrm>
                <a:off x="1410" y="1168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05" name="Line 249"/>
              <p:cNvSpPr>
                <a:spLocks noChangeShapeType="1"/>
              </p:cNvSpPr>
              <p:nvPr/>
            </p:nvSpPr>
            <p:spPr bwMode="auto">
              <a:xfrm>
                <a:off x="1410" y="1114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06" name="Line 250"/>
              <p:cNvSpPr>
                <a:spLocks noChangeShapeType="1"/>
              </p:cNvSpPr>
              <p:nvPr/>
            </p:nvSpPr>
            <p:spPr bwMode="auto">
              <a:xfrm>
                <a:off x="1410" y="1070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07" name="Line 251"/>
              <p:cNvSpPr>
                <a:spLocks noChangeShapeType="1"/>
              </p:cNvSpPr>
              <p:nvPr/>
            </p:nvSpPr>
            <p:spPr bwMode="auto">
              <a:xfrm>
                <a:off x="1410" y="1034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08" name="Line 252"/>
              <p:cNvSpPr>
                <a:spLocks noChangeShapeType="1"/>
              </p:cNvSpPr>
              <p:nvPr/>
            </p:nvSpPr>
            <p:spPr bwMode="auto">
              <a:xfrm>
                <a:off x="1410" y="1004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09" name="Line 253"/>
              <p:cNvSpPr>
                <a:spLocks noChangeShapeType="1"/>
              </p:cNvSpPr>
              <p:nvPr/>
            </p:nvSpPr>
            <p:spPr bwMode="auto">
              <a:xfrm>
                <a:off x="1410" y="974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10" name="Line 254"/>
              <p:cNvSpPr>
                <a:spLocks noChangeShapeType="1"/>
              </p:cNvSpPr>
              <p:nvPr/>
            </p:nvSpPr>
            <p:spPr bwMode="auto">
              <a:xfrm>
                <a:off x="1410" y="950"/>
                <a:ext cx="8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11" name="Freeform 255"/>
              <p:cNvSpPr>
                <a:spLocks/>
              </p:cNvSpPr>
              <p:nvPr/>
            </p:nvSpPr>
            <p:spPr bwMode="auto">
              <a:xfrm>
                <a:off x="1202" y="908"/>
                <a:ext cx="18" cy="84"/>
              </a:xfrm>
              <a:custGeom>
                <a:avLst/>
                <a:gdLst>
                  <a:gd name="T0" fmla="*/ 0 w 18"/>
                  <a:gd name="T1" fmla="*/ 16 h 84"/>
                  <a:gd name="T2" fmla="*/ 6 w 18"/>
                  <a:gd name="T3" fmla="*/ 12 h 84"/>
                  <a:gd name="T4" fmla="*/ 18 w 18"/>
                  <a:gd name="T5" fmla="*/ 0 h 84"/>
                  <a:gd name="T6" fmla="*/ 18 w 18"/>
                  <a:gd name="T7" fmla="*/ 84 h 8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8" h="84">
                    <a:moveTo>
                      <a:pt x="0" y="16"/>
                    </a:moveTo>
                    <a:lnTo>
                      <a:pt x="6" y="12"/>
                    </a:lnTo>
                    <a:lnTo>
                      <a:pt x="18" y="0"/>
                    </a:lnTo>
                    <a:lnTo>
                      <a:pt x="18" y="8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12" name="Line 256"/>
              <p:cNvSpPr>
                <a:spLocks noChangeShapeType="1"/>
              </p:cNvSpPr>
              <p:nvPr/>
            </p:nvSpPr>
            <p:spPr bwMode="auto">
              <a:xfrm>
                <a:off x="1216" y="912"/>
                <a:ext cx="1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13" name="Line 257"/>
              <p:cNvSpPr>
                <a:spLocks noChangeShapeType="1"/>
              </p:cNvSpPr>
              <p:nvPr/>
            </p:nvSpPr>
            <p:spPr bwMode="auto">
              <a:xfrm>
                <a:off x="1202" y="992"/>
                <a:ext cx="36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14" name="Freeform 258"/>
              <p:cNvSpPr>
                <a:spLocks/>
              </p:cNvSpPr>
              <p:nvPr/>
            </p:nvSpPr>
            <p:spPr bwMode="auto">
              <a:xfrm>
                <a:off x="1268" y="908"/>
                <a:ext cx="56" cy="84"/>
              </a:xfrm>
              <a:custGeom>
                <a:avLst/>
                <a:gdLst>
                  <a:gd name="T0" fmla="*/ 26 w 56"/>
                  <a:gd name="T1" fmla="*/ 0 h 84"/>
                  <a:gd name="T2" fmla="*/ 14 w 56"/>
                  <a:gd name="T3" fmla="*/ 4 h 84"/>
                  <a:gd name="T4" fmla="*/ 4 w 56"/>
                  <a:gd name="T5" fmla="*/ 16 h 84"/>
                  <a:gd name="T6" fmla="*/ 0 w 56"/>
                  <a:gd name="T7" fmla="*/ 36 h 84"/>
                  <a:gd name="T8" fmla="*/ 0 w 56"/>
                  <a:gd name="T9" fmla="*/ 48 h 84"/>
                  <a:gd name="T10" fmla="*/ 4 w 56"/>
                  <a:gd name="T11" fmla="*/ 68 h 84"/>
                  <a:gd name="T12" fmla="*/ 14 w 56"/>
                  <a:gd name="T13" fmla="*/ 80 h 84"/>
                  <a:gd name="T14" fmla="*/ 26 w 56"/>
                  <a:gd name="T15" fmla="*/ 84 h 84"/>
                  <a:gd name="T16" fmla="*/ 32 w 56"/>
                  <a:gd name="T17" fmla="*/ 84 h 84"/>
                  <a:gd name="T18" fmla="*/ 44 w 56"/>
                  <a:gd name="T19" fmla="*/ 80 h 84"/>
                  <a:gd name="T20" fmla="*/ 52 w 56"/>
                  <a:gd name="T21" fmla="*/ 68 h 84"/>
                  <a:gd name="T22" fmla="*/ 56 w 56"/>
                  <a:gd name="T23" fmla="*/ 48 h 84"/>
                  <a:gd name="T24" fmla="*/ 56 w 56"/>
                  <a:gd name="T25" fmla="*/ 36 h 84"/>
                  <a:gd name="T26" fmla="*/ 52 w 56"/>
                  <a:gd name="T27" fmla="*/ 16 h 84"/>
                  <a:gd name="T28" fmla="*/ 44 w 56"/>
                  <a:gd name="T29" fmla="*/ 4 h 84"/>
                  <a:gd name="T30" fmla="*/ 32 w 56"/>
                  <a:gd name="T31" fmla="*/ 0 h 84"/>
                  <a:gd name="T32" fmla="*/ 26 w 56"/>
                  <a:gd name="T33" fmla="*/ 0 h 84"/>
                  <a:gd name="T34" fmla="*/ 18 w 56"/>
                  <a:gd name="T35" fmla="*/ 4 h 84"/>
                  <a:gd name="T36" fmla="*/ 14 w 56"/>
                  <a:gd name="T37" fmla="*/ 10 h 84"/>
                  <a:gd name="T38" fmla="*/ 8 w 56"/>
                  <a:gd name="T39" fmla="*/ 16 h 84"/>
                  <a:gd name="T40" fmla="*/ 4 w 56"/>
                  <a:gd name="T41" fmla="*/ 36 h 84"/>
                  <a:gd name="T42" fmla="*/ 4 w 56"/>
                  <a:gd name="T43" fmla="*/ 48 h 84"/>
                  <a:gd name="T44" fmla="*/ 8 w 56"/>
                  <a:gd name="T45" fmla="*/ 68 h 84"/>
                  <a:gd name="T46" fmla="*/ 14 w 56"/>
                  <a:gd name="T47" fmla="*/ 76 h 84"/>
                  <a:gd name="T48" fmla="*/ 18 w 56"/>
                  <a:gd name="T49" fmla="*/ 80 h 84"/>
                  <a:gd name="T50" fmla="*/ 26 w 56"/>
                  <a:gd name="T51" fmla="*/ 84 h 8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6" h="84">
                    <a:moveTo>
                      <a:pt x="26" y="0"/>
                    </a:moveTo>
                    <a:lnTo>
                      <a:pt x="14" y="4"/>
                    </a:lnTo>
                    <a:lnTo>
                      <a:pt x="4" y="16"/>
                    </a:lnTo>
                    <a:lnTo>
                      <a:pt x="0" y="36"/>
                    </a:lnTo>
                    <a:lnTo>
                      <a:pt x="0" y="48"/>
                    </a:lnTo>
                    <a:lnTo>
                      <a:pt x="4" y="68"/>
                    </a:lnTo>
                    <a:lnTo>
                      <a:pt x="14" y="80"/>
                    </a:lnTo>
                    <a:lnTo>
                      <a:pt x="26" y="84"/>
                    </a:lnTo>
                    <a:lnTo>
                      <a:pt x="32" y="84"/>
                    </a:lnTo>
                    <a:lnTo>
                      <a:pt x="44" y="80"/>
                    </a:lnTo>
                    <a:lnTo>
                      <a:pt x="52" y="68"/>
                    </a:lnTo>
                    <a:lnTo>
                      <a:pt x="56" y="48"/>
                    </a:lnTo>
                    <a:lnTo>
                      <a:pt x="56" y="36"/>
                    </a:lnTo>
                    <a:lnTo>
                      <a:pt x="52" y="16"/>
                    </a:lnTo>
                    <a:lnTo>
                      <a:pt x="44" y="4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18" y="4"/>
                    </a:lnTo>
                    <a:lnTo>
                      <a:pt x="14" y="10"/>
                    </a:lnTo>
                    <a:lnTo>
                      <a:pt x="8" y="16"/>
                    </a:lnTo>
                    <a:lnTo>
                      <a:pt x="4" y="36"/>
                    </a:lnTo>
                    <a:lnTo>
                      <a:pt x="4" y="48"/>
                    </a:lnTo>
                    <a:lnTo>
                      <a:pt x="8" y="68"/>
                    </a:lnTo>
                    <a:lnTo>
                      <a:pt x="14" y="76"/>
                    </a:lnTo>
                    <a:lnTo>
                      <a:pt x="18" y="80"/>
                    </a:lnTo>
                    <a:lnTo>
                      <a:pt x="26" y="8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15" name="Freeform 259"/>
              <p:cNvSpPr>
                <a:spLocks/>
              </p:cNvSpPr>
              <p:nvPr/>
            </p:nvSpPr>
            <p:spPr bwMode="auto">
              <a:xfrm>
                <a:off x="1300" y="908"/>
                <a:ext cx="20" cy="84"/>
              </a:xfrm>
              <a:custGeom>
                <a:avLst/>
                <a:gdLst>
                  <a:gd name="T0" fmla="*/ 0 w 20"/>
                  <a:gd name="T1" fmla="*/ 84 h 84"/>
                  <a:gd name="T2" fmla="*/ 8 w 20"/>
                  <a:gd name="T3" fmla="*/ 80 h 84"/>
                  <a:gd name="T4" fmla="*/ 12 w 20"/>
                  <a:gd name="T5" fmla="*/ 76 h 84"/>
                  <a:gd name="T6" fmla="*/ 16 w 20"/>
                  <a:gd name="T7" fmla="*/ 68 h 84"/>
                  <a:gd name="T8" fmla="*/ 20 w 20"/>
                  <a:gd name="T9" fmla="*/ 48 h 84"/>
                  <a:gd name="T10" fmla="*/ 20 w 20"/>
                  <a:gd name="T11" fmla="*/ 36 h 84"/>
                  <a:gd name="T12" fmla="*/ 16 w 20"/>
                  <a:gd name="T13" fmla="*/ 16 h 84"/>
                  <a:gd name="T14" fmla="*/ 12 w 20"/>
                  <a:gd name="T15" fmla="*/ 10 h 84"/>
                  <a:gd name="T16" fmla="*/ 8 w 20"/>
                  <a:gd name="T17" fmla="*/ 4 h 84"/>
                  <a:gd name="T18" fmla="*/ 0 w 20"/>
                  <a:gd name="T19" fmla="*/ 0 h 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" h="84">
                    <a:moveTo>
                      <a:pt x="0" y="84"/>
                    </a:moveTo>
                    <a:lnTo>
                      <a:pt x="8" y="80"/>
                    </a:lnTo>
                    <a:lnTo>
                      <a:pt x="12" y="76"/>
                    </a:lnTo>
                    <a:lnTo>
                      <a:pt x="16" y="68"/>
                    </a:lnTo>
                    <a:lnTo>
                      <a:pt x="20" y="48"/>
                    </a:lnTo>
                    <a:lnTo>
                      <a:pt x="20" y="36"/>
                    </a:lnTo>
                    <a:lnTo>
                      <a:pt x="16" y="16"/>
                    </a:lnTo>
                    <a:lnTo>
                      <a:pt x="12" y="10"/>
                    </a:lnTo>
                    <a:lnTo>
                      <a:pt x="8" y="4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16" name="Line 260"/>
              <p:cNvSpPr>
                <a:spLocks noChangeShapeType="1"/>
              </p:cNvSpPr>
              <p:nvPr/>
            </p:nvSpPr>
            <p:spPr bwMode="auto">
              <a:xfrm>
                <a:off x="1410" y="784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17" name="Line 261"/>
              <p:cNvSpPr>
                <a:spLocks noChangeShapeType="1"/>
              </p:cNvSpPr>
              <p:nvPr/>
            </p:nvSpPr>
            <p:spPr bwMode="auto">
              <a:xfrm>
                <a:off x="1410" y="688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18" name="Line 262"/>
              <p:cNvSpPr>
                <a:spLocks noChangeShapeType="1"/>
              </p:cNvSpPr>
              <p:nvPr/>
            </p:nvSpPr>
            <p:spPr bwMode="auto">
              <a:xfrm>
                <a:off x="1410" y="622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19" name="Line 263"/>
              <p:cNvSpPr>
                <a:spLocks noChangeShapeType="1"/>
              </p:cNvSpPr>
              <p:nvPr/>
            </p:nvSpPr>
            <p:spPr bwMode="auto">
              <a:xfrm>
                <a:off x="1410" y="568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20" name="Line 264"/>
              <p:cNvSpPr>
                <a:spLocks noChangeShapeType="1"/>
              </p:cNvSpPr>
              <p:nvPr/>
            </p:nvSpPr>
            <p:spPr bwMode="auto">
              <a:xfrm flipV="1">
                <a:off x="4910" y="540"/>
                <a:ext cx="1" cy="287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21" name="Line 265"/>
              <p:cNvSpPr>
                <a:spLocks noChangeShapeType="1"/>
              </p:cNvSpPr>
              <p:nvPr/>
            </p:nvSpPr>
            <p:spPr bwMode="auto">
              <a:xfrm flipH="1">
                <a:off x="4868" y="3356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22" name="Line 266"/>
              <p:cNvSpPr>
                <a:spLocks noChangeShapeType="1"/>
              </p:cNvSpPr>
              <p:nvPr/>
            </p:nvSpPr>
            <p:spPr bwMode="auto">
              <a:xfrm flipH="1">
                <a:off x="4868" y="3304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23" name="Line 267"/>
              <p:cNvSpPr>
                <a:spLocks noChangeShapeType="1"/>
              </p:cNvSpPr>
              <p:nvPr/>
            </p:nvSpPr>
            <p:spPr bwMode="auto">
              <a:xfrm flipH="1">
                <a:off x="4868" y="3260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24" name="Line 268"/>
              <p:cNvSpPr>
                <a:spLocks noChangeShapeType="1"/>
              </p:cNvSpPr>
              <p:nvPr/>
            </p:nvSpPr>
            <p:spPr bwMode="auto">
              <a:xfrm flipH="1">
                <a:off x="4868" y="3224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25" name="Line 269"/>
              <p:cNvSpPr>
                <a:spLocks noChangeShapeType="1"/>
              </p:cNvSpPr>
              <p:nvPr/>
            </p:nvSpPr>
            <p:spPr bwMode="auto">
              <a:xfrm flipH="1">
                <a:off x="4868" y="3190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26" name="Line 270"/>
              <p:cNvSpPr>
                <a:spLocks noChangeShapeType="1"/>
              </p:cNvSpPr>
              <p:nvPr/>
            </p:nvSpPr>
            <p:spPr bwMode="auto">
              <a:xfrm flipH="1">
                <a:off x="4868" y="3164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27" name="Line 271"/>
              <p:cNvSpPr>
                <a:spLocks noChangeShapeType="1"/>
              </p:cNvSpPr>
              <p:nvPr/>
            </p:nvSpPr>
            <p:spPr bwMode="auto">
              <a:xfrm flipH="1">
                <a:off x="4826" y="3138"/>
                <a:ext cx="8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28" name="Line 272"/>
              <p:cNvSpPr>
                <a:spLocks noChangeShapeType="1"/>
              </p:cNvSpPr>
              <p:nvPr/>
            </p:nvSpPr>
            <p:spPr bwMode="auto">
              <a:xfrm flipH="1">
                <a:off x="4868" y="2974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29" name="Line 273"/>
              <p:cNvSpPr>
                <a:spLocks noChangeShapeType="1"/>
              </p:cNvSpPr>
              <p:nvPr/>
            </p:nvSpPr>
            <p:spPr bwMode="auto">
              <a:xfrm flipH="1">
                <a:off x="4868" y="2878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30" name="Line 274"/>
              <p:cNvSpPr>
                <a:spLocks noChangeShapeType="1"/>
              </p:cNvSpPr>
              <p:nvPr/>
            </p:nvSpPr>
            <p:spPr bwMode="auto">
              <a:xfrm flipH="1">
                <a:off x="4868" y="2808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31" name="Line 275"/>
              <p:cNvSpPr>
                <a:spLocks noChangeShapeType="1"/>
              </p:cNvSpPr>
              <p:nvPr/>
            </p:nvSpPr>
            <p:spPr bwMode="auto">
              <a:xfrm flipH="1">
                <a:off x="4868" y="2756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32" name="Line 276"/>
              <p:cNvSpPr>
                <a:spLocks noChangeShapeType="1"/>
              </p:cNvSpPr>
              <p:nvPr/>
            </p:nvSpPr>
            <p:spPr bwMode="auto">
              <a:xfrm flipH="1">
                <a:off x="4868" y="2712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33" name="Line 277"/>
              <p:cNvSpPr>
                <a:spLocks noChangeShapeType="1"/>
              </p:cNvSpPr>
              <p:nvPr/>
            </p:nvSpPr>
            <p:spPr bwMode="auto">
              <a:xfrm flipH="1">
                <a:off x="4868" y="2676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34" name="Line 278"/>
              <p:cNvSpPr>
                <a:spLocks noChangeShapeType="1"/>
              </p:cNvSpPr>
              <p:nvPr/>
            </p:nvSpPr>
            <p:spPr bwMode="auto">
              <a:xfrm flipH="1">
                <a:off x="4868" y="2646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35" name="Line 279"/>
              <p:cNvSpPr>
                <a:spLocks noChangeShapeType="1"/>
              </p:cNvSpPr>
              <p:nvPr/>
            </p:nvSpPr>
            <p:spPr bwMode="auto">
              <a:xfrm flipH="1">
                <a:off x="4868" y="2616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36" name="Line 280"/>
              <p:cNvSpPr>
                <a:spLocks noChangeShapeType="1"/>
              </p:cNvSpPr>
              <p:nvPr/>
            </p:nvSpPr>
            <p:spPr bwMode="auto">
              <a:xfrm flipH="1">
                <a:off x="4826" y="2592"/>
                <a:ext cx="8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37" name="Line 281"/>
              <p:cNvSpPr>
                <a:spLocks noChangeShapeType="1"/>
              </p:cNvSpPr>
              <p:nvPr/>
            </p:nvSpPr>
            <p:spPr bwMode="auto">
              <a:xfrm flipH="1">
                <a:off x="4868" y="2426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38" name="Line 282"/>
              <p:cNvSpPr>
                <a:spLocks noChangeShapeType="1"/>
              </p:cNvSpPr>
              <p:nvPr/>
            </p:nvSpPr>
            <p:spPr bwMode="auto">
              <a:xfrm flipH="1">
                <a:off x="4868" y="2330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39" name="Line 283"/>
              <p:cNvSpPr>
                <a:spLocks noChangeShapeType="1"/>
              </p:cNvSpPr>
              <p:nvPr/>
            </p:nvSpPr>
            <p:spPr bwMode="auto">
              <a:xfrm flipH="1">
                <a:off x="4868" y="2262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40" name="Line 284"/>
              <p:cNvSpPr>
                <a:spLocks noChangeShapeType="1"/>
              </p:cNvSpPr>
              <p:nvPr/>
            </p:nvSpPr>
            <p:spPr bwMode="auto">
              <a:xfrm flipH="1">
                <a:off x="4868" y="2210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41" name="Line 285"/>
              <p:cNvSpPr>
                <a:spLocks noChangeShapeType="1"/>
              </p:cNvSpPr>
              <p:nvPr/>
            </p:nvSpPr>
            <p:spPr bwMode="auto">
              <a:xfrm flipH="1">
                <a:off x="4868" y="2166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42" name="Line 286"/>
              <p:cNvSpPr>
                <a:spLocks noChangeShapeType="1"/>
              </p:cNvSpPr>
              <p:nvPr/>
            </p:nvSpPr>
            <p:spPr bwMode="auto">
              <a:xfrm flipH="1">
                <a:off x="4868" y="2128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43" name="Line 287"/>
              <p:cNvSpPr>
                <a:spLocks noChangeShapeType="1"/>
              </p:cNvSpPr>
              <p:nvPr/>
            </p:nvSpPr>
            <p:spPr bwMode="auto">
              <a:xfrm flipH="1">
                <a:off x="4868" y="2098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44" name="Line 288"/>
              <p:cNvSpPr>
                <a:spLocks noChangeShapeType="1"/>
              </p:cNvSpPr>
              <p:nvPr/>
            </p:nvSpPr>
            <p:spPr bwMode="auto">
              <a:xfrm flipH="1">
                <a:off x="4868" y="2070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45" name="Line 289"/>
              <p:cNvSpPr>
                <a:spLocks noChangeShapeType="1"/>
              </p:cNvSpPr>
              <p:nvPr/>
            </p:nvSpPr>
            <p:spPr bwMode="auto">
              <a:xfrm flipH="1">
                <a:off x="4826" y="2044"/>
                <a:ext cx="8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46" name="Line 290"/>
              <p:cNvSpPr>
                <a:spLocks noChangeShapeType="1"/>
              </p:cNvSpPr>
              <p:nvPr/>
            </p:nvSpPr>
            <p:spPr bwMode="auto">
              <a:xfrm flipH="1">
                <a:off x="4868" y="1880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47" name="Line 291"/>
              <p:cNvSpPr>
                <a:spLocks noChangeShapeType="1"/>
              </p:cNvSpPr>
              <p:nvPr/>
            </p:nvSpPr>
            <p:spPr bwMode="auto">
              <a:xfrm flipH="1">
                <a:off x="4868" y="1784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48" name="Line 292"/>
              <p:cNvSpPr>
                <a:spLocks noChangeShapeType="1"/>
              </p:cNvSpPr>
              <p:nvPr/>
            </p:nvSpPr>
            <p:spPr bwMode="auto">
              <a:xfrm flipH="1">
                <a:off x="4868" y="1714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49" name="Line 293"/>
              <p:cNvSpPr>
                <a:spLocks noChangeShapeType="1"/>
              </p:cNvSpPr>
              <p:nvPr/>
            </p:nvSpPr>
            <p:spPr bwMode="auto">
              <a:xfrm flipH="1">
                <a:off x="4868" y="1662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50" name="Line 294"/>
              <p:cNvSpPr>
                <a:spLocks noChangeShapeType="1"/>
              </p:cNvSpPr>
              <p:nvPr/>
            </p:nvSpPr>
            <p:spPr bwMode="auto">
              <a:xfrm flipH="1">
                <a:off x="4868" y="1618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51" name="Line 295"/>
              <p:cNvSpPr>
                <a:spLocks noChangeShapeType="1"/>
              </p:cNvSpPr>
              <p:nvPr/>
            </p:nvSpPr>
            <p:spPr bwMode="auto">
              <a:xfrm flipH="1">
                <a:off x="4868" y="1582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52" name="Line 296"/>
              <p:cNvSpPr>
                <a:spLocks noChangeShapeType="1"/>
              </p:cNvSpPr>
              <p:nvPr/>
            </p:nvSpPr>
            <p:spPr bwMode="auto">
              <a:xfrm flipH="1">
                <a:off x="4868" y="1550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53" name="Line 297"/>
              <p:cNvSpPr>
                <a:spLocks noChangeShapeType="1"/>
              </p:cNvSpPr>
              <p:nvPr/>
            </p:nvSpPr>
            <p:spPr bwMode="auto">
              <a:xfrm flipH="1">
                <a:off x="4868" y="1522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54" name="Line 298"/>
              <p:cNvSpPr>
                <a:spLocks noChangeShapeType="1"/>
              </p:cNvSpPr>
              <p:nvPr/>
            </p:nvSpPr>
            <p:spPr bwMode="auto">
              <a:xfrm flipH="1">
                <a:off x="4826" y="1496"/>
                <a:ext cx="8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55" name="Line 299"/>
              <p:cNvSpPr>
                <a:spLocks noChangeShapeType="1"/>
              </p:cNvSpPr>
              <p:nvPr/>
            </p:nvSpPr>
            <p:spPr bwMode="auto">
              <a:xfrm flipH="1">
                <a:off x="4868" y="1332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56" name="Line 300"/>
              <p:cNvSpPr>
                <a:spLocks noChangeShapeType="1"/>
              </p:cNvSpPr>
              <p:nvPr/>
            </p:nvSpPr>
            <p:spPr bwMode="auto">
              <a:xfrm flipH="1">
                <a:off x="4868" y="1236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57" name="Line 301"/>
              <p:cNvSpPr>
                <a:spLocks noChangeShapeType="1"/>
              </p:cNvSpPr>
              <p:nvPr/>
            </p:nvSpPr>
            <p:spPr bwMode="auto">
              <a:xfrm flipH="1">
                <a:off x="4868" y="1168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58" name="Line 302"/>
              <p:cNvSpPr>
                <a:spLocks noChangeShapeType="1"/>
              </p:cNvSpPr>
              <p:nvPr/>
            </p:nvSpPr>
            <p:spPr bwMode="auto">
              <a:xfrm flipH="1">
                <a:off x="4868" y="1114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59" name="Line 303"/>
              <p:cNvSpPr>
                <a:spLocks noChangeShapeType="1"/>
              </p:cNvSpPr>
              <p:nvPr/>
            </p:nvSpPr>
            <p:spPr bwMode="auto">
              <a:xfrm flipH="1">
                <a:off x="4868" y="1070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60" name="Line 304"/>
              <p:cNvSpPr>
                <a:spLocks noChangeShapeType="1"/>
              </p:cNvSpPr>
              <p:nvPr/>
            </p:nvSpPr>
            <p:spPr bwMode="auto">
              <a:xfrm flipH="1">
                <a:off x="4868" y="1034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61" name="Line 305"/>
              <p:cNvSpPr>
                <a:spLocks noChangeShapeType="1"/>
              </p:cNvSpPr>
              <p:nvPr/>
            </p:nvSpPr>
            <p:spPr bwMode="auto">
              <a:xfrm flipH="1">
                <a:off x="4868" y="1004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62" name="Line 306"/>
              <p:cNvSpPr>
                <a:spLocks noChangeShapeType="1"/>
              </p:cNvSpPr>
              <p:nvPr/>
            </p:nvSpPr>
            <p:spPr bwMode="auto">
              <a:xfrm flipH="1">
                <a:off x="4868" y="974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63" name="Line 307"/>
              <p:cNvSpPr>
                <a:spLocks noChangeShapeType="1"/>
              </p:cNvSpPr>
              <p:nvPr/>
            </p:nvSpPr>
            <p:spPr bwMode="auto">
              <a:xfrm flipH="1">
                <a:off x="4826" y="950"/>
                <a:ext cx="8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64" name="Line 308"/>
              <p:cNvSpPr>
                <a:spLocks noChangeShapeType="1"/>
              </p:cNvSpPr>
              <p:nvPr/>
            </p:nvSpPr>
            <p:spPr bwMode="auto">
              <a:xfrm flipH="1">
                <a:off x="4868" y="784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65" name="Line 309"/>
              <p:cNvSpPr>
                <a:spLocks noChangeShapeType="1"/>
              </p:cNvSpPr>
              <p:nvPr/>
            </p:nvSpPr>
            <p:spPr bwMode="auto">
              <a:xfrm flipH="1">
                <a:off x="4868" y="688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66" name="Line 310"/>
              <p:cNvSpPr>
                <a:spLocks noChangeShapeType="1"/>
              </p:cNvSpPr>
              <p:nvPr/>
            </p:nvSpPr>
            <p:spPr bwMode="auto">
              <a:xfrm flipH="1">
                <a:off x="4868" y="622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67" name="Line 311"/>
              <p:cNvSpPr>
                <a:spLocks noChangeShapeType="1"/>
              </p:cNvSpPr>
              <p:nvPr/>
            </p:nvSpPr>
            <p:spPr bwMode="auto">
              <a:xfrm flipH="1">
                <a:off x="4868" y="568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68" name="Line 312"/>
              <p:cNvSpPr>
                <a:spLocks noChangeShapeType="1"/>
              </p:cNvSpPr>
              <p:nvPr/>
            </p:nvSpPr>
            <p:spPr bwMode="auto">
              <a:xfrm>
                <a:off x="2930" y="3662"/>
                <a:ext cx="1" cy="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69" name="Line 313"/>
              <p:cNvSpPr>
                <a:spLocks noChangeShapeType="1"/>
              </p:cNvSpPr>
              <p:nvPr/>
            </p:nvSpPr>
            <p:spPr bwMode="auto">
              <a:xfrm>
                <a:off x="2932" y="3662"/>
                <a:ext cx="1" cy="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70" name="Line 314"/>
              <p:cNvSpPr>
                <a:spLocks noChangeShapeType="1"/>
              </p:cNvSpPr>
              <p:nvPr/>
            </p:nvSpPr>
            <p:spPr bwMode="auto">
              <a:xfrm>
                <a:off x="2958" y="3686"/>
                <a:ext cx="1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71" name="Freeform 315"/>
              <p:cNvSpPr>
                <a:spLocks/>
              </p:cNvSpPr>
              <p:nvPr/>
            </p:nvSpPr>
            <p:spPr bwMode="auto">
              <a:xfrm>
                <a:off x="2918" y="3662"/>
                <a:ext cx="62" cy="24"/>
              </a:xfrm>
              <a:custGeom>
                <a:avLst/>
                <a:gdLst>
                  <a:gd name="T0" fmla="*/ 0 w 62"/>
                  <a:gd name="T1" fmla="*/ 0 h 24"/>
                  <a:gd name="T2" fmla="*/ 62 w 62"/>
                  <a:gd name="T3" fmla="*/ 0 h 24"/>
                  <a:gd name="T4" fmla="*/ 62 w 62"/>
                  <a:gd name="T5" fmla="*/ 24 h 24"/>
                  <a:gd name="T6" fmla="*/ 60 w 62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24">
                    <a:moveTo>
                      <a:pt x="0" y="0"/>
                    </a:moveTo>
                    <a:lnTo>
                      <a:pt x="62" y="0"/>
                    </a:lnTo>
                    <a:lnTo>
                      <a:pt x="62" y="24"/>
                    </a:lnTo>
                    <a:lnTo>
                      <a:pt x="6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72" name="Line 316"/>
              <p:cNvSpPr>
                <a:spLocks noChangeShapeType="1"/>
              </p:cNvSpPr>
              <p:nvPr/>
            </p:nvSpPr>
            <p:spPr bwMode="auto">
              <a:xfrm>
                <a:off x="2932" y="3704"/>
                <a:ext cx="26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73" name="Freeform 317"/>
              <p:cNvSpPr>
                <a:spLocks/>
              </p:cNvSpPr>
              <p:nvPr/>
            </p:nvSpPr>
            <p:spPr bwMode="auto">
              <a:xfrm>
                <a:off x="2918" y="3722"/>
                <a:ext cx="62" cy="24"/>
              </a:xfrm>
              <a:custGeom>
                <a:avLst/>
                <a:gdLst>
                  <a:gd name="T0" fmla="*/ 0 w 62"/>
                  <a:gd name="T1" fmla="*/ 24 h 24"/>
                  <a:gd name="T2" fmla="*/ 62 w 62"/>
                  <a:gd name="T3" fmla="*/ 24 h 24"/>
                  <a:gd name="T4" fmla="*/ 62 w 62"/>
                  <a:gd name="T5" fmla="*/ 0 h 24"/>
                  <a:gd name="T6" fmla="*/ 60 w 62"/>
                  <a:gd name="T7" fmla="*/ 24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24">
                    <a:moveTo>
                      <a:pt x="0" y="24"/>
                    </a:moveTo>
                    <a:lnTo>
                      <a:pt x="62" y="24"/>
                    </a:lnTo>
                    <a:lnTo>
                      <a:pt x="62" y="0"/>
                    </a:lnTo>
                    <a:lnTo>
                      <a:pt x="60" y="2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74" name="Line 318"/>
              <p:cNvSpPr>
                <a:spLocks noChangeShapeType="1"/>
              </p:cNvSpPr>
              <p:nvPr/>
            </p:nvSpPr>
            <p:spPr bwMode="auto">
              <a:xfrm>
                <a:off x="3074" y="3646"/>
                <a:ext cx="1" cy="1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75" name="Line 319"/>
              <p:cNvSpPr>
                <a:spLocks noChangeShapeType="1"/>
              </p:cNvSpPr>
              <p:nvPr/>
            </p:nvSpPr>
            <p:spPr bwMode="auto">
              <a:xfrm>
                <a:off x="3076" y="3646"/>
                <a:ext cx="1" cy="1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76" name="Line 320"/>
              <p:cNvSpPr>
                <a:spLocks noChangeShapeType="1"/>
              </p:cNvSpPr>
              <p:nvPr/>
            </p:nvSpPr>
            <p:spPr bwMode="auto">
              <a:xfrm>
                <a:off x="3074" y="3646"/>
                <a:ext cx="2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77" name="Line 321"/>
              <p:cNvSpPr>
                <a:spLocks noChangeShapeType="1"/>
              </p:cNvSpPr>
              <p:nvPr/>
            </p:nvSpPr>
            <p:spPr bwMode="auto">
              <a:xfrm>
                <a:off x="3074" y="3774"/>
                <a:ext cx="2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78" name="Line 322"/>
              <p:cNvSpPr>
                <a:spLocks noChangeShapeType="1"/>
              </p:cNvSpPr>
              <p:nvPr/>
            </p:nvSpPr>
            <p:spPr bwMode="auto">
              <a:xfrm>
                <a:off x="3134" y="3662"/>
                <a:ext cx="1" cy="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79" name="Line 323"/>
              <p:cNvSpPr>
                <a:spLocks noChangeShapeType="1"/>
              </p:cNvSpPr>
              <p:nvPr/>
            </p:nvSpPr>
            <p:spPr bwMode="auto">
              <a:xfrm>
                <a:off x="3138" y="3662"/>
                <a:ext cx="1" cy="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80" name="Line 324"/>
              <p:cNvSpPr>
                <a:spLocks noChangeShapeType="1"/>
              </p:cNvSpPr>
              <p:nvPr/>
            </p:nvSpPr>
            <p:spPr bwMode="auto">
              <a:xfrm flipH="1">
                <a:off x="3138" y="3690"/>
                <a:ext cx="4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81" name="Line 325"/>
              <p:cNvSpPr>
                <a:spLocks noChangeShapeType="1"/>
              </p:cNvSpPr>
              <p:nvPr/>
            </p:nvSpPr>
            <p:spPr bwMode="auto">
              <a:xfrm>
                <a:off x="3158" y="3714"/>
                <a:ext cx="24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82" name="Line 326"/>
              <p:cNvSpPr>
                <a:spLocks noChangeShapeType="1"/>
              </p:cNvSpPr>
              <p:nvPr/>
            </p:nvSpPr>
            <p:spPr bwMode="auto">
              <a:xfrm>
                <a:off x="3154" y="3714"/>
                <a:ext cx="24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83" name="Line 327"/>
              <p:cNvSpPr>
                <a:spLocks noChangeShapeType="1"/>
              </p:cNvSpPr>
              <p:nvPr/>
            </p:nvSpPr>
            <p:spPr bwMode="auto">
              <a:xfrm>
                <a:off x="3122" y="3662"/>
                <a:ext cx="16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84" name="Line 328"/>
              <p:cNvSpPr>
                <a:spLocks noChangeShapeType="1"/>
              </p:cNvSpPr>
              <p:nvPr/>
            </p:nvSpPr>
            <p:spPr bwMode="auto">
              <a:xfrm>
                <a:off x="3166" y="3690"/>
                <a:ext cx="2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85" name="Line 329"/>
              <p:cNvSpPr>
                <a:spLocks noChangeShapeType="1"/>
              </p:cNvSpPr>
              <p:nvPr/>
            </p:nvSpPr>
            <p:spPr bwMode="auto">
              <a:xfrm>
                <a:off x="3122" y="3746"/>
                <a:ext cx="2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86" name="Line 330"/>
              <p:cNvSpPr>
                <a:spLocks noChangeShapeType="1"/>
              </p:cNvSpPr>
              <p:nvPr/>
            </p:nvSpPr>
            <p:spPr bwMode="auto">
              <a:xfrm>
                <a:off x="3166" y="3746"/>
                <a:ext cx="2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87" name="Freeform 331"/>
              <p:cNvSpPr>
                <a:spLocks/>
              </p:cNvSpPr>
              <p:nvPr/>
            </p:nvSpPr>
            <p:spPr bwMode="auto">
              <a:xfrm>
                <a:off x="3210" y="3690"/>
                <a:ext cx="52" cy="56"/>
              </a:xfrm>
              <a:custGeom>
                <a:avLst/>
                <a:gdLst>
                  <a:gd name="T0" fmla="*/ 4 w 52"/>
                  <a:gd name="T1" fmla="*/ 24 h 56"/>
                  <a:gd name="T2" fmla="*/ 52 w 52"/>
                  <a:gd name="T3" fmla="*/ 24 h 56"/>
                  <a:gd name="T4" fmla="*/ 52 w 52"/>
                  <a:gd name="T5" fmla="*/ 16 h 56"/>
                  <a:gd name="T6" fmla="*/ 48 w 52"/>
                  <a:gd name="T7" fmla="*/ 8 h 56"/>
                  <a:gd name="T8" fmla="*/ 44 w 52"/>
                  <a:gd name="T9" fmla="*/ 4 h 56"/>
                  <a:gd name="T10" fmla="*/ 36 w 52"/>
                  <a:gd name="T11" fmla="*/ 0 h 56"/>
                  <a:gd name="T12" fmla="*/ 24 w 52"/>
                  <a:gd name="T13" fmla="*/ 0 h 56"/>
                  <a:gd name="T14" fmla="*/ 10 w 52"/>
                  <a:gd name="T15" fmla="*/ 4 h 56"/>
                  <a:gd name="T16" fmla="*/ 4 w 52"/>
                  <a:gd name="T17" fmla="*/ 14 h 56"/>
                  <a:gd name="T18" fmla="*/ 0 w 52"/>
                  <a:gd name="T19" fmla="*/ 24 h 56"/>
                  <a:gd name="T20" fmla="*/ 0 w 52"/>
                  <a:gd name="T21" fmla="*/ 32 h 56"/>
                  <a:gd name="T22" fmla="*/ 4 w 52"/>
                  <a:gd name="T23" fmla="*/ 44 h 56"/>
                  <a:gd name="T24" fmla="*/ 10 w 52"/>
                  <a:gd name="T25" fmla="*/ 52 h 56"/>
                  <a:gd name="T26" fmla="*/ 24 w 52"/>
                  <a:gd name="T27" fmla="*/ 56 h 56"/>
                  <a:gd name="T28" fmla="*/ 32 w 52"/>
                  <a:gd name="T29" fmla="*/ 56 h 56"/>
                  <a:gd name="T30" fmla="*/ 44 w 52"/>
                  <a:gd name="T31" fmla="*/ 52 h 56"/>
                  <a:gd name="T32" fmla="*/ 52 w 52"/>
                  <a:gd name="T33" fmla="*/ 44 h 5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2" h="56">
                    <a:moveTo>
                      <a:pt x="4" y="24"/>
                    </a:moveTo>
                    <a:lnTo>
                      <a:pt x="52" y="24"/>
                    </a:lnTo>
                    <a:lnTo>
                      <a:pt x="52" y="16"/>
                    </a:lnTo>
                    <a:lnTo>
                      <a:pt x="48" y="8"/>
                    </a:lnTo>
                    <a:lnTo>
                      <a:pt x="44" y="4"/>
                    </a:lnTo>
                    <a:lnTo>
                      <a:pt x="36" y="0"/>
                    </a:lnTo>
                    <a:lnTo>
                      <a:pt x="24" y="0"/>
                    </a:lnTo>
                    <a:lnTo>
                      <a:pt x="10" y="4"/>
                    </a:lnTo>
                    <a:lnTo>
                      <a:pt x="4" y="14"/>
                    </a:lnTo>
                    <a:lnTo>
                      <a:pt x="0" y="24"/>
                    </a:lnTo>
                    <a:lnTo>
                      <a:pt x="0" y="32"/>
                    </a:lnTo>
                    <a:lnTo>
                      <a:pt x="4" y="44"/>
                    </a:lnTo>
                    <a:lnTo>
                      <a:pt x="10" y="52"/>
                    </a:lnTo>
                    <a:lnTo>
                      <a:pt x="24" y="56"/>
                    </a:lnTo>
                    <a:lnTo>
                      <a:pt x="32" y="56"/>
                    </a:lnTo>
                    <a:lnTo>
                      <a:pt x="44" y="52"/>
                    </a:lnTo>
                    <a:lnTo>
                      <a:pt x="52" y="4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88" name="Freeform 332"/>
              <p:cNvSpPr>
                <a:spLocks/>
              </p:cNvSpPr>
              <p:nvPr/>
            </p:nvSpPr>
            <p:spPr bwMode="auto">
              <a:xfrm>
                <a:off x="3254" y="3694"/>
                <a:ext cx="4" cy="20"/>
              </a:xfrm>
              <a:custGeom>
                <a:avLst/>
                <a:gdLst>
                  <a:gd name="T0" fmla="*/ 4 w 4"/>
                  <a:gd name="T1" fmla="*/ 20 h 20"/>
                  <a:gd name="T2" fmla="*/ 4 w 4"/>
                  <a:gd name="T3" fmla="*/ 10 h 20"/>
                  <a:gd name="T4" fmla="*/ 0 w 4"/>
                  <a:gd name="T5" fmla="*/ 0 h 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20">
                    <a:moveTo>
                      <a:pt x="4" y="20"/>
                    </a:moveTo>
                    <a:lnTo>
                      <a:pt x="4" y="1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89" name="Freeform 333"/>
              <p:cNvSpPr>
                <a:spLocks/>
              </p:cNvSpPr>
              <p:nvPr/>
            </p:nvSpPr>
            <p:spPr bwMode="auto">
              <a:xfrm>
                <a:off x="3214" y="3690"/>
                <a:ext cx="20" cy="56"/>
              </a:xfrm>
              <a:custGeom>
                <a:avLst/>
                <a:gdLst>
                  <a:gd name="T0" fmla="*/ 20 w 20"/>
                  <a:gd name="T1" fmla="*/ 0 h 56"/>
                  <a:gd name="T2" fmla="*/ 12 w 20"/>
                  <a:gd name="T3" fmla="*/ 4 h 56"/>
                  <a:gd name="T4" fmla="*/ 4 w 20"/>
                  <a:gd name="T5" fmla="*/ 14 h 56"/>
                  <a:gd name="T6" fmla="*/ 0 w 20"/>
                  <a:gd name="T7" fmla="*/ 24 h 56"/>
                  <a:gd name="T8" fmla="*/ 0 w 20"/>
                  <a:gd name="T9" fmla="*/ 32 h 56"/>
                  <a:gd name="T10" fmla="*/ 4 w 20"/>
                  <a:gd name="T11" fmla="*/ 44 h 56"/>
                  <a:gd name="T12" fmla="*/ 12 w 20"/>
                  <a:gd name="T13" fmla="*/ 52 h 56"/>
                  <a:gd name="T14" fmla="*/ 20 w 20"/>
                  <a:gd name="T15" fmla="*/ 56 h 5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" h="56">
                    <a:moveTo>
                      <a:pt x="20" y="0"/>
                    </a:moveTo>
                    <a:lnTo>
                      <a:pt x="12" y="4"/>
                    </a:lnTo>
                    <a:lnTo>
                      <a:pt x="4" y="14"/>
                    </a:lnTo>
                    <a:lnTo>
                      <a:pt x="0" y="24"/>
                    </a:lnTo>
                    <a:lnTo>
                      <a:pt x="0" y="32"/>
                    </a:lnTo>
                    <a:lnTo>
                      <a:pt x="4" y="44"/>
                    </a:lnTo>
                    <a:lnTo>
                      <a:pt x="12" y="52"/>
                    </a:lnTo>
                    <a:lnTo>
                      <a:pt x="20" y="56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90" name="Line 334"/>
              <p:cNvSpPr>
                <a:spLocks noChangeShapeType="1"/>
              </p:cNvSpPr>
              <p:nvPr/>
            </p:nvSpPr>
            <p:spPr bwMode="auto">
              <a:xfrm>
                <a:off x="3286" y="3662"/>
                <a:ext cx="28" cy="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91" name="Line 335"/>
              <p:cNvSpPr>
                <a:spLocks noChangeShapeType="1"/>
              </p:cNvSpPr>
              <p:nvPr/>
            </p:nvSpPr>
            <p:spPr bwMode="auto">
              <a:xfrm>
                <a:off x="3290" y="3662"/>
                <a:ext cx="24" cy="7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92" name="Line 336"/>
              <p:cNvSpPr>
                <a:spLocks noChangeShapeType="1"/>
              </p:cNvSpPr>
              <p:nvPr/>
            </p:nvSpPr>
            <p:spPr bwMode="auto">
              <a:xfrm flipH="1">
                <a:off x="3314" y="3662"/>
                <a:ext cx="28" cy="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93" name="Line 337"/>
              <p:cNvSpPr>
                <a:spLocks noChangeShapeType="1"/>
              </p:cNvSpPr>
              <p:nvPr/>
            </p:nvSpPr>
            <p:spPr bwMode="auto">
              <a:xfrm>
                <a:off x="3278" y="3662"/>
                <a:ext cx="2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94" name="Line 338"/>
              <p:cNvSpPr>
                <a:spLocks noChangeShapeType="1"/>
              </p:cNvSpPr>
              <p:nvPr/>
            </p:nvSpPr>
            <p:spPr bwMode="auto">
              <a:xfrm>
                <a:off x="3326" y="3662"/>
                <a:ext cx="2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95" name="Line 339"/>
              <p:cNvSpPr>
                <a:spLocks noChangeShapeType="1"/>
              </p:cNvSpPr>
              <p:nvPr/>
            </p:nvSpPr>
            <p:spPr bwMode="auto">
              <a:xfrm>
                <a:off x="3390" y="3646"/>
                <a:ext cx="1" cy="1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96" name="Line 340"/>
              <p:cNvSpPr>
                <a:spLocks noChangeShapeType="1"/>
              </p:cNvSpPr>
              <p:nvPr/>
            </p:nvSpPr>
            <p:spPr bwMode="auto">
              <a:xfrm>
                <a:off x="3394" y="3646"/>
                <a:ext cx="1" cy="1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97" name="Line 341"/>
              <p:cNvSpPr>
                <a:spLocks noChangeShapeType="1"/>
              </p:cNvSpPr>
              <p:nvPr/>
            </p:nvSpPr>
            <p:spPr bwMode="auto">
              <a:xfrm>
                <a:off x="3364" y="3646"/>
                <a:ext cx="30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98" name="Line 342"/>
              <p:cNvSpPr>
                <a:spLocks noChangeShapeType="1"/>
              </p:cNvSpPr>
              <p:nvPr/>
            </p:nvSpPr>
            <p:spPr bwMode="auto">
              <a:xfrm>
                <a:off x="3364" y="3774"/>
                <a:ext cx="30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99" name="Line 343"/>
              <p:cNvSpPr>
                <a:spLocks noChangeShapeType="1"/>
              </p:cNvSpPr>
              <p:nvPr/>
            </p:nvSpPr>
            <p:spPr bwMode="auto">
              <a:xfrm>
                <a:off x="862" y="2616"/>
                <a:ext cx="8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00" name="Line 344"/>
              <p:cNvSpPr>
                <a:spLocks noChangeShapeType="1"/>
              </p:cNvSpPr>
              <p:nvPr/>
            </p:nvSpPr>
            <p:spPr bwMode="auto">
              <a:xfrm>
                <a:off x="862" y="2612"/>
                <a:ext cx="8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01" name="Line 345"/>
              <p:cNvSpPr>
                <a:spLocks noChangeShapeType="1"/>
              </p:cNvSpPr>
              <p:nvPr/>
            </p:nvSpPr>
            <p:spPr bwMode="auto">
              <a:xfrm>
                <a:off x="886" y="2588"/>
                <a:ext cx="30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02" name="Freeform 346"/>
              <p:cNvSpPr>
                <a:spLocks/>
              </p:cNvSpPr>
              <p:nvPr/>
            </p:nvSpPr>
            <p:spPr bwMode="auto">
              <a:xfrm>
                <a:off x="862" y="2564"/>
                <a:ext cx="24" cy="64"/>
              </a:xfrm>
              <a:custGeom>
                <a:avLst/>
                <a:gdLst>
                  <a:gd name="T0" fmla="*/ 0 w 24"/>
                  <a:gd name="T1" fmla="*/ 64 h 64"/>
                  <a:gd name="T2" fmla="*/ 0 w 24"/>
                  <a:gd name="T3" fmla="*/ 0 h 64"/>
                  <a:gd name="T4" fmla="*/ 24 w 24"/>
                  <a:gd name="T5" fmla="*/ 0 h 64"/>
                  <a:gd name="T6" fmla="*/ 0 w 24"/>
                  <a:gd name="T7" fmla="*/ 4 h 6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64">
                    <a:moveTo>
                      <a:pt x="0" y="64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0" y="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03" name="Line 347"/>
              <p:cNvSpPr>
                <a:spLocks noChangeShapeType="1"/>
              </p:cNvSpPr>
              <p:nvPr/>
            </p:nvSpPr>
            <p:spPr bwMode="auto">
              <a:xfrm flipV="1">
                <a:off x="902" y="2588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04" name="Freeform 348"/>
              <p:cNvSpPr>
                <a:spLocks/>
              </p:cNvSpPr>
              <p:nvPr/>
            </p:nvSpPr>
            <p:spPr bwMode="auto">
              <a:xfrm>
                <a:off x="920" y="2564"/>
                <a:ext cx="26" cy="64"/>
              </a:xfrm>
              <a:custGeom>
                <a:avLst/>
                <a:gdLst>
                  <a:gd name="T0" fmla="*/ 26 w 26"/>
                  <a:gd name="T1" fmla="*/ 64 h 64"/>
                  <a:gd name="T2" fmla="*/ 26 w 26"/>
                  <a:gd name="T3" fmla="*/ 0 h 64"/>
                  <a:gd name="T4" fmla="*/ 0 w 26"/>
                  <a:gd name="T5" fmla="*/ 0 h 64"/>
                  <a:gd name="T6" fmla="*/ 26 w 26"/>
                  <a:gd name="T7" fmla="*/ 4 h 6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" h="64">
                    <a:moveTo>
                      <a:pt x="26" y="64"/>
                    </a:moveTo>
                    <a:lnTo>
                      <a:pt x="26" y="0"/>
                    </a:lnTo>
                    <a:lnTo>
                      <a:pt x="0" y="0"/>
                    </a:lnTo>
                    <a:lnTo>
                      <a:pt x="26" y="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05" name="Line 349"/>
              <p:cNvSpPr>
                <a:spLocks noChangeShapeType="1"/>
              </p:cNvSpPr>
              <p:nvPr/>
            </p:nvSpPr>
            <p:spPr bwMode="auto">
              <a:xfrm>
                <a:off x="862" y="2468"/>
                <a:ext cx="8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06" name="Line 350"/>
              <p:cNvSpPr>
                <a:spLocks noChangeShapeType="1"/>
              </p:cNvSpPr>
              <p:nvPr/>
            </p:nvSpPr>
            <p:spPr bwMode="auto">
              <a:xfrm>
                <a:off x="862" y="2464"/>
                <a:ext cx="8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07" name="Line 351"/>
              <p:cNvSpPr>
                <a:spLocks noChangeShapeType="1"/>
              </p:cNvSpPr>
              <p:nvPr/>
            </p:nvSpPr>
            <p:spPr bwMode="auto">
              <a:xfrm>
                <a:off x="886" y="2440"/>
                <a:ext cx="30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08" name="Freeform 352"/>
              <p:cNvSpPr>
                <a:spLocks/>
              </p:cNvSpPr>
              <p:nvPr/>
            </p:nvSpPr>
            <p:spPr bwMode="auto">
              <a:xfrm>
                <a:off x="862" y="2416"/>
                <a:ext cx="24" cy="64"/>
              </a:xfrm>
              <a:custGeom>
                <a:avLst/>
                <a:gdLst>
                  <a:gd name="T0" fmla="*/ 0 w 24"/>
                  <a:gd name="T1" fmla="*/ 64 h 64"/>
                  <a:gd name="T2" fmla="*/ 0 w 24"/>
                  <a:gd name="T3" fmla="*/ 0 h 64"/>
                  <a:gd name="T4" fmla="*/ 24 w 24"/>
                  <a:gd name="T5" fmla="*/ 0 h 64"/>
                  <a:gd name="T6" fmla="*/ 0 w 24"/>
                  <a:gd name="T7" fmla="*/ 4 h 6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64">
                    <a:moveTo>
                      <a:pt x="0" y="64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0" y="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09" name="Line 353"/>
              <p:cNvSpPr>
                <a:spLocks noChangeShapeType="1"/>
              </p:cNvSpPr>
              <p:nvPr/>
            </p:nvSpPr>
            <p:spPr bwMode="auto">
              <a:xfrm flipV="1">
                <a:off x="902" y="2440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10" name="Line 354"/>
              <p:cNvSpPr>
                <a:spLocks noChangeShapeType="1"/>
              </p:cNvSpPr>
              <p:nvPr/>
            </p:nvSpPr>
            <p:spPr bwMode="auto">
              <a:xfrm flipV="1">
                <a:off x="946" y="2454"/>
                <a:ext cx="1" cy="2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11" name="Line 355"/>
              <p:cNvSpPr>
                <a:spLocks noChangeShapeType="1"/>
              </p:cNvSpPr>
              <p:nvPr/>
            </p:nvSpPr>
            <p:spPr bwMode="auto">
              <a:xfrm>
                <a:off x="934" y="2396"/>
                <a:ext cx="50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12" name="Line 356"/>
              <p:cNvSpPr>
                <a:spLocks noChangeShapeType="1"/>
              </p:cNvSpPr>
              <p:nvPr/>
            </p:nvSpPr>
            <p:spPr bwMode="auto">
              <a:xfrm>
                <a:off x="934" y="2394"/>
                <a:ext cx="50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13" name="Line 357"/>
              <p:cNvSpPr>
                <a:spLocks noChangeShapeType="1"/>
              </p:cNvSpPr>
              <p:nvPr/>
            </p:nvSpPr>
            <p:spPr bwMode="auto">
              <a:xfrm>
                <a:off x="948" y="2380"/>
                <a:ext cx="1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14" name="Freeform 358"/>
              <p:cNvSpPr>
                <a:spLocks/>
              </p:cNvSpPr>
              <p:nvPr/>
            </p:nvSpPr>
            <p:spPr bwMode="auto">
              <a:xfrm>
                <a:off x="934" y="2364"/>
                <a:ext cx="14" cy="40"/>
              </a:xfrm>
              <a:custGeom>
                <a:avLst/>
                <a:gdLst>
                  <a:gd name="T0" fmla="*/ 0 w 14"/>
                  <a:gd name="T1" fmla="*/ 40 h 40"/>
                  <a:gd name="T2" fmla="*/ 0 w 14"/>
                  <a:gd name="T3" fmla="*/ 0 h 40"/>
                  <a:gd name="T4" fmla="*/ 14 w 14"/>
                  <a:gd name="T5" fmla="*/ 0 h 40"/>
                  <a:gd name="T6" fmla="*/ 0 w 14"/>
                  <a:gd name="T7" fmla="*/ 2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" h="40">
                    <a:moveTo>
                      <a:pt x="0" y="40"/>
                    </a:moveTo>
                    <a:lnTo>
                      <a:pt x="0" y="0"/>
                    </a:lnTo>
                    <a:lnTo>
                      <a:pt x="14" y="0"/>
                    </a:lnTo>
                    <a:lnTo>
                      <a:pt x="0" y="2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15" name="Line 359"/>
              <p:cNvSpPr>
                <a:spLocks noChangeShapeType="1"/>
              </p:cNvSpPr>
              <p:nvPr/>
            </p:nvSpPr>
            <p:spPr bwMode="auto">
              <a:xfrm flipV="1">
                <a:off x="958" y="2380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16" name="Freeform 360"/>
              <p:cNvSpPr>
                <a:spLocks/>
              </p:cNvSpPr>
              <p:nvPr/>
            </p:nvSpPr>
            <p:spPr bwMode="auto">
              <a:xfrm>
                <a:off x="968" y="2364"/>
                <a:ext cx="16" cy="40"/>
              </a:xfrm>
              <a:custGeom>
                <a:avLst/>
                <a:gdLst>
                  <a:gd name="T0" fmla="*/ 16 w 16"/>
                  <a:gd name="T1" fmla="*/ 40 h 40"/>
                  <a:gd name="T2" fmla="*/ 16 w 16"/>
                  <a:gd name="T3" fmla="*/ 0 h 40"/>
                  <a:gd name="T4" fmla="*/ 0 w 16"/>
                  <a:gd name="T5" fmla="*/ 0 h 40"/>
                  <a:gd name="T6" fmla="*/ 16 w 16"/>
                  <a:gd name="T7" fmla="*/ 2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40">
                    <a:moveTo>
                      <a:pt x="16" y="40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16" y="2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17" name="Line 361"/>
              <p:cNvSpPr>
                <a:spLocks noChangeShapeType="1"/>
              </p:cNvSpPr>
              <p:nvPr/>
            </p:nvSpPr>
            <p:spPr bwMode="auto">
              <a:xfrm>
                <a:off x="846" y="2278"/>
                <a:ext cx="126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18" name="Line 362"/>
              <p:cNvSpPr>
                <a:spLocks noChangeShapeType="1"/>
              </p:cNvSpPr>
              <p:nvPr/>
            </p:nvSpPr>
            <p:spPr bwMode="auto">
              <a:xfrm>
                <a:off x="846" y="2274"/>
                <a:ext cx="126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19" name="Line 363"/>
              <p:cNvSpPr>
                <a:spLocks noChangeShapeType="1"/>
              </p:cNvSpPr>
              <p:nvPr/>
            </p:nvSpPr>
            <p:spPr bwMode="auto">
              <a:xfrm flipV="1">
                <a:off x="846" y="2250"/>
                <a:ext cx="1" cy="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20" name="Line 364"/>
              <p:cNvSpPr>
                <a:spLocks noChangeShapeType="1"/>
              </p:cNvSpPr>
              <p:nvPr/>
            </p:nvSpPr>
            <p:spPr bwMode="auto">
              <a:xfrm flipV="1">
                <a:off x="972" y="2250"/>
                <a:ext cx="1" cy="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21" name="Line 365"/>
              <p:cNvSpPr>
                <a:spLocks noChangeShapeType="1"/>
              </p:cNvSpPr>
              <p:nvPr/>
            </p:nvSpPr>
            <p:spPr bwMode="auto">
              <a:xfrm>
                <a:off x="862" y="2218"/>
                <a:ext cx="8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22" name="Line 366"/>
              <p:cNvSpPr>
                <a:spLocks noChangeShapeType="1"/>
              </p:cNvSpPr>
              <p:nvPr/>
            </p:nvSpPr>
            <p:spPr bwMode="auto">
              <a:xfrm>
                <a:off x="862" y="2214"/>
                <a:ext cx="8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23" name="Line 367"/>
              <p:cNvSpPr>
                <a:spLocks noChangeShapeType="1"/>
              </p:cNvSpPr>
              <p:nvPr/>
            </p:nvSpPr>
            <p:spPr bwMode="auto">
              <a:xfrm>
                <a:off x="890" y="2174"/>
                <a:ext cx="4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24" name="Line 368"/>
              <p:cNvSpPr>
                <a:spLocks noChangeShapeType="1"/>
              </p:cNvSpPr>
              <p:nvPr/>
            </p:nvSpPr>
            <p:spPr bwMode="auto">
              <a:xfrm flipV="1">
                <a:off x="914" y="2168"/>
                <a:ext cx="32" cy="2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25" name="Line 369"/>
              <p:cNvSpPr>
                <a:spLocks noChangeShapeType="1"/>
              </p:cNvSpPr>
              <p:nvPr/>
            </p:nvSpPr>
            <p:spPr bwMode="auto">
              <a:xfrm flipV="1">
                <a:off x="914" y="2174"/>
                <a:ext cx="32" cy="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26" name="Line 370"/>
              <p:cNvSpPr>
                <a:spLocks noChangeShapeType="1"/>
              </p:cNvSpPr>
              <p:nvPr/>
            </p:nvSpPr>
            <p:spPr bwMode="auto">
              <a:xfrm flipV="1">
                <a:off x="862" y="2214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27" name="Line 371"/>
              <p:cNvSpPr>
                <a:spLocks noChangeShapeType="1"/>
              </p:cNvSpPr>
              <p:nvPr/>
            </p:nvSpPr>
            <p:spPr bwMode="auto">
              <a:xfrm flipV="1">
                <a:off x="890" y="2162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28" name="Line 372"/>
              <p:cNvSpPr>
                <a:spLocks noChangeShapeType="1"/>
              </p:cNvSpPr>
              <p:nvPr/>
            </p:nvSpPr>
            <p:spPr bwMode="auto">
              <a:xfrm flipV="1">
                <a:off x="946" y="2202"/>
                <a:ext cx="1" cy="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29" name="Line 373"/>
              <p:cNvSpPr>
                <a:spLocks noChangeShapeType="1"/>
              </p:cNvSpPr>
              <p:nvPr/>
            </p:nvSpPr>
            <p:spPr bwMode="auto">
              <a:xfrm flipV="1">
                <a:off x="946" y="2162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30" name="Freeform 374"/>
              <p:cNvSpPr>
                <a:spLocks/>
              </p:cNvSpPr>
              <p:nvPr/>
            </p:nvSpPr>
            <p:spPr bwMode="auto">
              <a:xfrm>
                <a:off x="890" y="2090"/>
                <a:ext cx="56" cy="52"/>
              </a:xfrm>
              <a:custGeom>
                <a:avLst/>
                <a:gdLst>
                  <a:gd name="T0" fmla="*/ 24 w 56"/>
                  <a:gd name="T1" fmla="*/ 48 h 52"/>
                  <a:gd name="T2" fmla="*/ 24 w 56"/>
                  <a:gd name="T3" fmla="*/ 0 h 52"/>
                  <a:gd name="T4" fmla="*/ 16 w 56"/>
                  <a:gd name="T5" fmla="*/ 0 h 52"/>
                  <a:gd name="T6" fmla="*/ 8 w 56"/>
                  <a:gd name="T7" fmla="*/ 4 h 52"/>
                  <a:gd name="T8" fmla="*/ 4 w 56"/>
                  <a:gd name="T9" fmla="*/ 8 h 52"/>
                  <a:gd name="T10" fmla="*/ 0 w 56"/>
                  <a:gd name="T11" fmla="*/ 16 h 52"/>
                  <a:gd name="T12" fmla="*/ 0 w 56"/>
                  <a:gd name="T13" fmla="*/ 28 h 52"/>
                  <a:gd name="T14" fmla="*/ 4 w 56"/>
                  <a:gd name="T15" fmla="*/ 40 h 52"/>
                  <a:gd name="T16" fmla="*/ 12 w 56"/>
                  <a:gd name="T17" fmla="*/ 48 h 52"/>
                  <a:gd name="T18" fmla="*/ 24 w 56"/>
                  <a:gd name="T19" fmla="*/ 52 h 52"/>
                  <a:gd name="T20" fmla="*/ 30 w 56"/>
                  <a:gd name="T21" fmla="*/ 52 h 52"/>
                  <a:gd name="T22" fmla="*/ 44 w 56"/>
                  <a:gd name="T23" fmla="*/ 48 h 52"/>
                  <a:gd name="T24" fmla="*/ 52 w 56"/>
                  <a:gd name="T25" fmla="*/ 40 h 52"/>
                  <a:gd name="T26" fmla="*/ 56 w 56"/>
                  <a:gd name="T27" fmla="*/ 28 h 52"/>
                  <a:gd name="T28" fmla="*/ 56 w 56"/>
                  <a:gd name="T29" fmla="*/ 20 h 52"/>
                  <a:gd name="T30" fmla="*/ 52 w 56"/>
                  <a:gd name="T31" fmla="*/ 8 h 52"/>
                  <a:gd name="T32" fmla="*/ 44 w 56"/>
                  <a:gd name="T33" fmla="*/ 0 h 5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6" h="52">
                    <a:moveTo>
                      <a:pt x="24" y="48"/>
                    </a:moveTo>
                    <a:lnTo>
                      <a:pt x="24" y="0"/>
                    </a:lnTo>
                    <a:lnTo>
                      <a:pt x="16" y="0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4" y="40"/>
                    </a:lnTo>
                    <a:lnTo>
                      <a:pt x="12" y="48"/>
                    </a:lnTo>
                    <a:lnTo>
                      <a:pt x="24" y="52"/>
                    </a:lnTo>
                    <a:lnTo>
                      <a:pt x="30" y="52"/>
                    </a:lnTo>
                    <a:lnTo>
                      <a:pt x="44" y="48"/>
                    </a:lnTo>
                    <a:lnTo>
                      <a:pt x="52" y="40"/>
                    </a:lnTo>
                    <a:lnTo>
                      <a:pt x="56" y="28"/>
                    </a:lnTo>
                    <a:lnTo>
                      <a:pt x="56" y="20"/>
                    </a:lnTo>
                    <a:lnTo>
                      <a:pt x="52" y="8"/>
                    </a:lnTo>
                    <a:lnTo>
                      <a:pt x="44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31" name="Freeform 375"/>
              <p:cNvSpPr>
                <a:spLocks/>
              </p:cNvSpPr>
              <p:nvPr/>
            </p:nvSpPr>
            <p:spPr bwMode="auto">
              <a:xfrm>
                <a:off x="894" y="2094"/>
                <a:ext cx="20" cy="4"/>
              </a:xfrm>
              <a:custGeom>
                <a:avLst/>
                <a:gdLst>
                  <a:gd name="T0" fmla="*/ 20 w 20"/>
                  <a:gd name="T1" fmla="*/ 0 h 4"/>
                  <a:gd name="T2" fmla="*/ 8 w 20"/>
                  <a:gd name="T3" fmla="*/ 0 h 4"/>
                  <a:gd name="T4" fmla="*/ 0 w 20"/>
                  <a:gd name="T5" fmla="*/ 4 h 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">
                    <a:moveTo>
                      <a:pt x="20" y="0"/>
                    </a:moveTo>
                    <a:lnTo>
                      <a:pt x="8" y="0"/>
                    </a:lnTo>
                    <a:lnTo>
                      <a:pt x="0" y="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32" name="Freeform 376"/>
              <p:cNvSpPr>
                <a:spLocks/>
              </p:cNvSpPr>
              <p:nvPr/>
            </p:nvSpPr>
            <p:spPr bwMode="auto">
              <a:xfrm>
                <a:off x="890" y="2118"/>
                <a:ext cx="56" cy="20"/>
              </a:xfrm>
              <a:custGeom>
                <a:avLst/>
                <a:gdLst>
                  <a:gd name="T0" fmla="*/ 0 w 56"/>
                  <a:gd name="T1" fmla="*/ 0 h 20"/>
                  <a:gd name="T2" fmla="*/ 4 w 56"/>
                  <a:gd name="T3" fmla="*/ 8 h 20"/>
                  <a:gd name="T4" fmla="*/ 12 w 56"/>
                  <a:gd name="T5" fmla="*/ 16 h 20"/>
                  <a:gd name="T6" fmla="*/ 24 w 56"/>
                  <a:gd name="T7" fmla="*/ 20 h 20"/>
                  <a:gd name="T8" fmla="*/ 30 w 56"/>
                  <a:gd name="T9" fmla="*/ 20 h 20"/>
                  <a:gd name="T10" fmla="*/ 44 w 56"/>
                  <a:gd name="T11" fmla="*/ 16 h 20"/>
                  <a:gd name="T12" fmla="*/ 52 w 56"/>
                  <a:gd name="T13" fmla="*/ 8 h 20"/>
                  <a:gd name="T14" fmla="*/ 56 w 56"/>
                  <a:gd name="T15" fmla="*/ 0 h 2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lnTo>
                      <a:pt x="4" y="8"/>
                    </a:lnTo>
                    <a:lnTo>
                      <a:pt x="12" y="16"/>
                    </a:lnTo>
                    <a:lnTo>
                      <a:pt x="24" y="20"/>
                    </a:lnTo>
                    <a:lnTo>
                      <a:pt x="30" y="20"/>
                    </a:lnTo>
                    <a:lnTo>
                      <a:pt x="44" y="16"/>
                    </a:lnTo>
                    <a:lnTo>
                      <a:pt x="52" y="8"/>
                    </a:lnTo>
                    <a:lnTo>
                      <a:pt x="56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33" name="Line 377"/>
              <p:cNvSpPr>
                <a:spLocks noChangeShapeType="1"/>
              </p:cNvSpPr>
              <p:nvPr/>
            </p:nvSpPr>
            <p:spPr bwMode="auto">
              <a:xfrm flipV="1">
                <a:off x="862" y="2038"/>
                <a:ext cx="84" cy="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34" name="Line 378"/>
              <p:cNvSpPr>
                <a:spLocks noChangeShapeType="1"/>
              </p:cNvSpPr>
              <p:nvPr/>
            </p:nvSpPr>
            <p:spPr bwMode="auto">
              <a:xfrm flipV="1">
                <a:off x="862" y="2038"/>
                <a:ext cx="72" cy="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35" name="Line 379"/>
              <p:cNvSpPr>
                <a:spLocks noChangeShapeType="1"/>
              </p:cNvSpPr>
              <p:nvPr/>
            </p:nvSpPr>
            <p:spPr bwMode="auto">
              <a:xfrm>
                <a:off x="862" y="2010"/>
                <a:ext cx="84" cy="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36" name="Line 380"/>
              <p:cNvSpPr>
                <a:spLocks noChangeShapeType="1"/>
              </p:cNvSpPr>
              <p:nvPr/>
            </p:nvSpPr>
            <p:spPr bwMode="auto">
              <a:xfrm flipV="1">
                <a:off x="862" y="2050"/>
                <a:ext cx="1" cy="2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37" name="Line 381"/>
              <p:cNvSpPr>
                <a:spLocks noChangeShapeType="1"/>
              </p:cNvSpPr>
              <p:nvPr/>
            </p:nvSpPr>
            <p:spPr bwMode="auto">
              <a:xfrm flipV="1">
                <a:off x="862" y="2002"/>
                <a:ext cx="1" cy="2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38" name="Freeform 382"/>
              <p:cNvSpPr>
                <a:spLocks/>
              </p:cNvSpPr>
              <p:nvPr/>
            </p:nvSpPr>
            <p:spPr bwMode="auto">
              <a:xfrm>
                <a:off x="902" y="1870"/>
                <a:ext cx="8" cy="8"/>
              </a:xfrm>
              <a:custGeom>
                <a:avLst/>
                <a:gdLst>
                  <a:gd name="T0" fmla="*/ 0 w 8"/>
                  <a:gd name="T1" fmla="*/ 4 h 8"/>
                  <a:gd name="T2" fmla="*/ 4 w 8"/>
                  <a:gd name="T3" fmla="*/ 8 h 8"/>
                  <a:gd name="T4" fmla="*/ 8 w 8"/>
                  <a:gd name="T5" fmla="*/ 4 h 8"/>
                  <a:gd name="T6" fmla="*/ 4 w 8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4"/>
                    </a:moveTo>
                    <a:lnTo>
                      <a:pt x="4" y="8"/>
                    </a:lnTo>
                    <a:lnTo>
                      <a:pt x="8" y="4"/>
                    </a:lnTo>
                    <a:lnTo>
                      <a:pt x="4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39" name="Freeform 383"/>
              <p:cNvSpPr>
                <a:spLocks/>
              </p:cNvSpPr>
              <p:nvPr/>
            </p:nvSpPr>
            <p:spPr bwMode="auto">
              <a:xfrm>
                <a:off x="890" y="1870"/>
                <a:ext cx="56" cy="52"/>
              </a:xfrm>
              <a:custGeom>
                <a:avLst/>
                <a:gdLst>
                  <a:gd name="T0" fmla="*/ 16 w 56"/>
                  <a:gd name="T1" fmla="*/ 0 h 52"/>
                  <a:gd name="T2" fmla="*/ 12 w 56"/>
                  <a:gd name="T3" fmla="*/ 0 h 52"/>
                  <a:gd name="T4" fmla="*/ 4 w 56"/>
                  <a:gd name="T5" fmla="*/ 8 h 52"/>
                  <a:gd name="T6" fmla="*/ 0 w 56"/>
                  <a:gd name="T7" fmla="*/ 16 h 52"/>
                  <a:gd name="T8" fmla="*/ 0 w 56"/>
                  <a:gd name="T9" fmla="*/ 28 h 52"/>
                  <a:gd name="T10" fmla="*/ 4 w 56"/>
                  <a:gd name="T11" fmla="*/ 40 h 52"/>
                  <a:gd name="T12" fmla="*/ 12 w 56"/>
                  <a:gd name="T13" fmla="*/ 48 h 52"/>
                  <a:gd name="T14" fmla="*/ 24 w 56"/>
                  <a:gd name="T15" fmla="*/ 52 h 52"/>
                  <a:gd name="T16" fmla="*/ 30 w 56"/>
                  <a:gd name="T17" fmla="*/ 52 h 52"/>
                  <a:gd name="T18" fmla="*/ 44 w 56"/>
                  <a:gd name="T19" fmla="*/ 48 h 52"/>
                  <a:gd name="T20" fmla="*/ 52 w 56"/>
                  <a:gd name="T21" fmla="*/ 40 h 52"/>
                  <a:gd name="T22" fmla="*/ 56 w 56"/>
                  <a:gd name="T23" fmla="*/ 28 h 52"/>
                  <a:gd name="T24" fmla="*/ 56 w 56"/>
                  <a:gd name="T25" fmla="*/ 20 h 52"/>
                  <a:gd name="T26" fmla="*/ 52 w 56"/>
                  <a:gd name="T27" fmla="*/ 8 h 52"/>
                  <a:gd name="T28" fmla="*/ 44 w 56"/>
                  <a:gd name="T29" fmla="*/ 0 h 5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6" h="52">
                    <a:moveTo>
                      <a:pt x="16" y="0"/>
                    </a:moveTo>
                    <a:lnTo>
                      <a:pt x="12" y="0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4" y="40"/>
                    </a:lnTo>
                    <a:lnTo>
                      <a:pt x="12" y="48"/>
                    </a:lnTo>
                    <a:lnTo>
                      <a:pt x="24" y="52"/>
                    </a:lnTo>
                    <a:lnTo>
                      <a:pt x="30" y="52"/>
                    </a:lnTo>
                    <a:lnTo>
                      <a:pt x="44" y="48"/>
                    </a:lnTo>
                    <a:lnTo>
                      <a:pt x="52" y="40"/>
                    </a:lnTo>
                    <a:lnTo>
                      <a:pt x="56" y="28"/>
                    </a:lnTo>
                    <a:lnTo>
                      <a:pt x="56" y="20"/>
                    </a:lnTo>
                    <a:lnTo>
                      <a:pt x="52" y="8"/>
                    </a:lnTo>
                    <a:lnTo>
                      <a:pt x="44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40" name="Freeform 384"/>
              <p:cNvSpPr>
                <a:spLocks/>
              </p:cNvSpPr>
              <p:nvPr/>
            </p:nvSpPr>
            <p:spPr bwMode="auto">
              <a:xfrm>
                <a:off x="890" y="1898"/>
                <a:ext cx="56" cy="20"/>
              </a:xfrm>
              <a:custGeom>
                <a:avLst/>
                <a:gdLst>
                  <a:gd name="T0" fmla="*/ 0 w 56"/>
                  <a:gd name="T1" fmla="*/ 0 h 20"/>
                  <a:gd name="T2" fmla="*/ 4 w 56"/>
                  <a:gd name="T3" fmla="*/ 8 h 20"/>
                  <a:gd name="T4" fmla="*/ 12 w 56"/>
                  <a:gd name="T5" fmla="*/ 16 h 20"/>
                  <a:gd name="T6" fmla="*/ 24 w 56"/>
                  <a:gd name="T7" fmla="*/ 20 h 20"/>
                  <a:gd name="T8" fmla="*/ 30 w 56"/>
                  <a:gd name="T9" fmla="*/ 20 h 20"/>
                  <a:gd name="T10" fmla="*/ 44 w 56"/>
                  <a:gd name="T11" fmla="*/ 16 h 20"/>
                  <a:gd name="T12" fmla="*/ 52 w 56"/>
                  <a:gd name="T13" fmla="*/ 8 h 20"/>
                  <a:gd name="T14" fmla="*/ 56 w 56"/>
                  <a:gd name="T15" fmla="*/ 0 h 2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lnTo>
                      <a:pt x="4" y="8"/>
                    </a:lnTo>
                    <a:lnTo>
                      <a:pt x="12" y="16"/>
                    </a:lnTo>
                    <a:lnTo>
                      <a:pt x="24" y="20"/>
                    </a:lnTo>
                    <a:lnTo>
                      <a:pt x="30" y="20"/>
                    </a:lnTo>
                    <a:lnTo>
                      <a:pt x="44" y="16"/>
                    </a:lnTo>
                    <a:lnTo>
                      <a:pt x="52" y="8"/>
                    </a:lnTo>
                    <a:lnTo>
                      <a:pt x="56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41" name="Line 385"/>
              <p:cNvSpPr>
                <a:spLocks noChangeShapeType="1"/>
              </p:cNvSpPr>
              <p:nvPr/>
            </p:nvSpPr>
            <p:spPr bwMode="auto">
              <a:xfrm>
                <a:off x="890" y="1838"/>
                <a:ext cx="56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42" name="Line 386"/>
              <p:cNvSpPr>
                <a:spLocks noChangeShapeType="1"/>
              </p:cNvSpPr>
              <p:nvPr/>
            </p:nvSpPr>
            <p:spPr bwMode="auto">
              <a:xfrm>
                <a:off x="890" y="1832"/>
                <a:ext cx="56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43" name="Freeform 387"/>
              <p:cNvSpPr>
                <a:spLocks/>
              </p:cNvSpPr>
              <p:nvPr/>
            </p:nvSpPr>
            <p:spPr bwMode="auto">
              <a:xfrm>
                <a:off x="890" y="1788"/>
                <a:ext cx="56" cy="44"/>
              </a:xfrm>
              <a:custGeom>
                <a:avLst/>
                <a:gdLst>
                  <a:gd name="T0" fmla="*/ 12 w 56"/>
                  <a:gd name="T1" fmla="*/ 44 h 44"/>
                  <a:gd name="T2" fmla="*/ 4 w 56"/>
                  <a:gd name="T3" fmla="*/ 38 h 44"/>
                  <a:gd name="T4" fmla="*/ 0 w 56"/>
                  <a:gd name="T5" fmla="*/ 26 h 44"/>
                  <a:gd name="T6" fmla="*/ 0 w 56"/>
                  <a:gd name="T7" fmla="*/ 18 h 44"/>
                  <a:gd name="T8" fmla="*/ 4 w 56"/>
                  <a:gd name="T9" fmla="*/ 6 h 44"/>
                  <a:gd name="T10" fmla="*/ 12 w 56"/>
                  <a:gd name="T11" fmla="*/ 0 h 44"/>
                  <a:gd name="T12" fmla="*/ 56 w 56"/>
                  <a:gd name="T13" fmla="*/ 0 h 4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6" h="44">
                    <a:moveTo>
                      <a:pt x="12" y="44"/>
                    </a:moveTo>
                    <a:lnTo>
                      <a:pt x="4" y="38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4" y="6"/>
                    </a:lnTo>
                    <a:lnTo>
                      <a:pt x="12" y="0"/>
                    </a:lnTo>
                    <a:lnTo>
                      <a:pt x="56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44" name="Freeform 388"/>
              <p:cNvSpPr>
                <a:spLocks/>
              </p:cNvSpPr>
              <p:nvPr/>
            </p:nvSpPr>
            <p:spPr bwMode="auto">
              <a:xfrm>
                <a:off x="890" y="1794"/>
                <a:ext cx="56" cy="12"/>
              </a:xfrm>
              <a:custGeom>
                <a:avLst/>
                <a:gdLst>
                  <a:gd name="T0" fmla="*/ 0 w 56"/>
                  <a:gd name="T1" fmla="*/ 12 h 12"/>
                  <a:gd name="T2" fmla="*/ 4 w 56"/>
                  <a:gd name="T3" fmla="*/ 4 h 12"/>
                  <a:gd name="T4" fmla="*/ 12 w 56"/>
                  <a:gd name="T5" fmla="*/ 0 h 12"/>
                  <a:gd name="T6" fmla="*/ 56 w 56"/>
                  <a:gd name="T7" fmla="*/ 0 h 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6" h="12">
                    <a:moveTo>
                      <a:pt x="0" y="12"/>
                    </a:moveTo>
                    <a:lnTo>
                      <a:pt x="4" y="4"/>
                    </a:lnTo>
                    <a:lnTo>
                      <a:pt x="12" y="0"/>
                    </a:lnTo>
                    <a:lnTo>
                      <a:pt x="56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45" name="Freeform 389"/>
              <p:cNvSpPr>
                <a:spLocks/>
              </p:cNvSpPr>
              <p:nvPr/>
            </p:nvSpPr>
            <p:spPr bwMode="auto">
              <a:xfrm>
                <a:off x="890" y="1746"/>
                <a:ext cx="56" cy="42"/>
              </a:xfrm>
              <a:custGeom>
                <a:avLst/>
                <a:gdLst>
                  <a:gd name="T0" fmla="*/ 12 w 56"/>
                  <a:gd name="T1" fmla="*/ 42 h 42"/>
                  <a:gd name="T2" fmla="*/ 4 w 56"/>
                  <a:gd name="T3" fmla="*/ 36 h 42"/>
                  <a:gd name="T4" fmla="*/ 0 w 56"/>
                  <a:gd name="T5" fmla="*/ 24 h 42"/>
                  <a:gd name="T6" fmla="*/ 0 w 56"/>
                  <a:gd name="T7" fmla="*/ 16 h 42"/>
                  <a:gd name="T8" fmla="*/ 4 w 56"/>
                  <a:gd name="T9" fmla="*/ 4 h 42"/>
                  <a:gd name="T10" fmla="*/ 12 w 56"/>
                  <a:gd name="T11" fmla="*/ 0 h 42"/>
                  <a:gd name="T12" fmla="*/ 56 w 56"/>
                  <a:gd name="T13" fmla="*/ 0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6" h="42">
                    <a:moveTo>
                      <a:pt x="12" y="42"/>
                    </a:moveTo>
                    <a:lnTo>
                      <a:pt x="4" y="36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4" y="4"/>
                    </a:lnTo>
                    <a:lnTo>
                      <a:pt x="12" y="0"/>
                    </a:lnTo>
                    <a:lnTo>
                      <a:pt x="56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46" name="Freeform 390"/>
              <p:cNvSpPr>
                <a:spLocks/>
              </p:cNvSpPr>
              <p:nvPr/>
            </p:nvSpPr>
            <p:spPr bwMode="auto">
              <a:xfrm>
                <a:off x="890" y="1750"/>
                <a:ext cx="56" cy="12"/>
              </a:xfrm>
              <a:custGeom>
                <a:avLst/>
                <a:gdLst>
                  <a:gd name="T0" fmla="*/ 0 w 56"/>
                  <a:gd name="T1" fmla="*/ 12 h 12"/>
                  <a:gd name="T2" fmla="*/ 4 w 56"/>
                  <a:gd name="T3" fmla="*/ 4 h 12"/>
                  <a:gd name="T4" fmla="*/ 12 w 56"/>
                  <a:gd name="T5" fmla="*/ 0 h 12"/>
                  <a:gd name="T6" fmla="*/ 56 w 56"/>
                  <a:gd name="T7" fmla="*/ 0 h 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6" h="12">
                    <a:moveTo>
                      <a:pt x="0" y="12"/>
                    </a:moveTo>
                    <a:lnTo>
                      <a:pt x="4" y="4"/>
                    </a:lnTo>
                    <a:lnTo>
                      <a:pt x="12" y="0"/>
                    </a:lnTo>
                    <a:lnTo>
                      <a:pt x="56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47" name="Line 391"/>
              <p:cNvSpPr>
                <a:spLocks noChangeShapeType="1"/>
              </p:cNvSpPr>
              <p:nvPr/>
            </p:nvSpPr>
            <p:spPr bwMode="auto">
              <a:xfrm flipV="1">
                <a:off x="890" y="1832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48" name="Line 392"/>
              <p:cNvSpPr>
                <a:spLocks noChangeShapeType="1"/>
              </p:cNvSpPr>
              <p:nvPr/>
            </p:nvSpPr>
            <p:spPr bwMode="auto">
              <a:xfrm flipV="1">
                <a:off x="946" y="1822"/>
                <a:ext cx="1" cy="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49" name="Line 393"/>
              <p:cNvSpPr>
                <a:spLocks noChangeShapeType="1"/>
              </p:cNvSpPr>
              <p:nvPr/>
            </p:nvSpPr>
            <p:spPr bwMode="auto">
              <a:xfrm flipV="1">
                <a:off x="946" y="1778"/>
                <a:ext cx="1" cy="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0" name="Line 394"/>
              <p:cNvSpPr>
                <a:spLocks noChangeShapeType="1"/>
              </p:cNvSpPr>
              <p:nvPr/>
            </p:nvSpPr>
            <p:spPr bwMode="auto">
              <a:xfrm flipV="1">
                <a:off x="946" y="1734"/>
                <a:ext cx="1" cy="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1" name="Line 395"/>
              <p:cNvSpPr>
                <a:spLocks noChangeShapeType="1"/>
              </p:cNvSpPr>
              <p:nvPr/>
            </p:nvSpPr>
            <p:spPr bwMode="auto">
              <a:xfrm flipV="1">
                <a:off x="886" y="1674"/>
                <a:ext cx="1" cy="4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2" name="Freeform 396"/>
              <p:cNvSpPr>
                <a:spLocks/>
              </p:cNvSpPr>
              <p:nvPr/>
            </p:nvSpPr>
            <p:spPr bwMode="auto">
              <a:xfrm>
                <a:off x="858" y="1622"/>
                <a:ext cx="50" cy="34"/>
              </a:xfrm>
              <a:custGeom>
                <a:avLst/>
                <a:gdLst>
                  <a:gd name="T0" fmla="*/ 10 w 50"/>
                  <a:gd name="T1" fmla="*/ 32 h 34"/>
                  <a:gd name="T2" fmla="*/ 10 w 50"/>
                  <a:gd name="T3" fmla="*/ 28 h 34"/>
                  <a:gd name="T4" fmla="*/ 12 w 50"/>
                  <a:gd name="T5" fmla="*/ 32 h 34"/>
                  <a:gd name="T6" fmla="*/ 10 w 50"/>
                  <a:gd name="T7" fmla="*/ 34 h 34"/>
                  <a:gd name="T8" fmla="*/ 10 w 50"/>
                  <a:gd name="T9" fmla="*/ 34 h 34"/>
                  <a:gd name="T10" fmla="*/ 4 w 50"/>
                  <a:gd name="T11" fmla="*/ 32 h 34"/>
                  <a:gd name="T12" fmla="*/ 2 w 50"/>
                  <a:gd name="T13" fmla="*/ 28 h 34"/>
                  <a:gd name="T14" fmla="*/ 0 w 50"/>
                  <a:gd name="T15" fmla="*/ 22 h 34"/>
                  <a:gd name="T16" fmla="*/ 0 w 50"/>
                  <a:gd name="T17" fmla="*/ 14 h 34"/>
                  <a:gd name="T18" fmla="*/ 2 w 50"/>
                  <a:gd name="T19" fmla="*/ 6 h 34"/>
                  <a:gd name="T20" fmla="*/ 4 w 50"/>
                  <a:gd name="T21" fmla="*/ 4 h 34"/>
                  <a:gd name="T22" fmla="*/ 10 w 50"/>
                  <a:gd name="T23" fmla="*/ 0 h 34"/>
                  <a:gd name="T24" fmla="*/ 12 w 50"/>
                  <a:gd name="T25" fmla="*/ 0 h 34"/>
                  <a:gd name="T26" fmla="*/ 18 w 50"/>
                  <a:gd name="T27" fmla="*/ 4 h 34"/>
                  <a:gd name="T28" fmla="*/ 22 w 50"/>
                  <a:gd name="T29" fmla="*/ 10 h 34"/>
                  <a:gd name="T30" fmla="*/ 28 w 50"/>
                  <a:gd name="T31" fmla="*/ 22 h 34"/>
                  <a:gd name="T32" fmla="*/ 30 w 50"/>
                  <a:gd name="T33" fmla="*/ 26 h 34"/>
                  <a:gd name="T34" fmla="*/ 34 w 50"/>
                  <a:gd name="T35" fmla="*/ 32 h 34"/>
                  <a:gd name="T36" fmla="*/ 42 w 50"/>
                  <a:gd name="T37" fmla="*/ 34 h 34"/>
                  <a:gd name="T38" fmla="*/ 50 w 50"/>
                  <a:gd name="T39" fmla="*/ 34 h 3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50" h="34">
                    <a:moveTo>
                      <a:pt x="10" y="32"/>
                    </a:moveTo>
                    <a:lnTo>
                      <a:pt x="10" y="28"/>
                    </a:lnTo>
                    <a:lnTo>
                      <a:pt x="12" y="32"/>
                    </a:lnTo>
                    <a:lnTo>
                      <a:pt x="10" y="34"/>
                    </a:lnTo>
                    <a:lnTo>
                      <a:pt x="4" y="32"/>
                    </a:lnTo>
                    <a:lnTo>
                      <a:pt x="2" y="28"/>
                    </a:lnTo>
                    <a:lnTo>
                      <a:pt x="0" y="22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8" y="4"/>
                    </a:lnTo>
                    <a:lnTo>
                      <a:pt x="22" y="10"/>
                    </a:lnTo>
                    <a:lnTo>
                      <a:pt x="28" y="22"/>
                    </a:lnTo>
                    <a:lnTo>
                      <a:pt x="30" y="26"/>
                    </a:lnTo>
                    <a:lnTo>
                      <a:pt x="34" y="32"/>
                    </a:lnTo>
                    <a:lnTo>
                      <a:pt x="42" y="34"/>
                    </a:lnTo>
                    <a:lnTo>
                      <a:pt x="50" y="3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3" name="Freeform 397"/>
              <p:cNvSpPr>
                <a:spLocks/>
              </p:cNvSpPr>
              <p:nvPr/>
            </p:nvSpPr>
            <p:spPr bwMode="auto">
              <a:xfrm>
                <a:off x="858" y="1626"/>
                <a:ext cx="28" cy="18"/>
              </a:xfrm>
              <a:custGeom>
                <a:avLst/>
                <a:gdLst>
                  <a:gd name="T0" fmla="*/ 0 w 28"/>
                  <a:gd name="T1" fmla="*/ 10 h 18"/>
                  <a:gd name="T2" fmla="*/ 2 w 28"/>
                  <a:gd name="T3" fmla="*/ 4 h 18"/>
                  <a:gd name="T4" fmla="*/ 4 w 28"/>
                  <a:gd name="T5" fmla="*/ 2 h 18"/>
                  <a:gd name="T6" fmla="*/ 10 w 28"/>
                  <a:gd name="T7" fmla="*/ 0 h 18"/>
                  <a:gd name="T8" fmla="*/ 12 w 28"/>
                  <a:gd name="T9" fmla="*/ 0 h 18"/>
                  <a:gd name="T10" fmla="*/ 18 w 28"/>
                  <a:gd name="T11" fmla="*/ 2 h 18"/>
                  <a:gd name="T12" fmla="*/ 22 w 28"/>
                  <a:gd name="T13" fmla="*/ 10 h 18"/>
                  <a:gd name="T14" fmla="*/ 28 w 28"/>
                  <a:gd name="T15" fmla="*/ 18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8" h="18">
                    <a:moveTo>
                      <a:pt x="0" y="10"/>
                    </a:moveTo>
                    <a:lnTo>
                      <a:pt x="2" y="4"/>
                    </a:lnTo>
                    <a:lnTo>
                      <a:pt x="4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8" y="2"/>
                    </a:lnTo>
                    <a:lnTo>
                      <a:pt x="22" y="10"/>
                    </a:lnTo>
                    <a:lnTo>
                      <a:pt x="28" y="18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4" name="Freeform 398"/>
              <p:cNvSpPr>
                <a:spLocks/>
              </p:cNvSpPr>
              <p:nvPr/>
            </p:nvSpPr>
            <p:spPr bwMode="auto">
              <a:xfrm>
                <a:off x="900" y="1622"/>
                <a:ext cx="6" cy="34"/>
              </a:xfrm>
              <a:custGeom>
                <a:avLst/>
                <a:gdLst>
                  <a:gd name="T0" fmla="*/ 2 w 6"/>
                  <a:gd name="T1" fmla="*/ 34 h 34"/>
                  <a:gd name="T2" fmla="*/ 0 w 6"/>
                  <a:gd name="T3" fmla="*/ 32 h 34"/>
                  <a:gd name="T4" fmla="*/ 0 w 6"/>
                  <a:gd name="T5" fmla="*/ 26 h 34"/>
                  <a:gd name="T6" fmla="*/ 6 w 6"/>
                  <a:gd name="T7" fmla="*/ 16 h 34"/>
                  <a:gd name="T8" fmla="*/ 6 w 6"/>
                  <a:gd name="T9" fmla="*/ 8 h 34"/>
                  <a:gd name="T10" fmla="*/ 2 w 6"/>
                  <a:gd name="T11" fmla="*/ 4 h 34"/>
                  <a:gd name="T12" fmla="*/ 0 w 6"/>
                  <a:gd name="T13" fmla="*/ 0 h 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34">
                    <a:moveTo>
                      <a:pt x="2" y="34"/>
                    </a:moveTo>
                    <a:lnTo>
                      <a:pt x="0" y="32"/>
                    </a:lnTo>
                    <a:lnTo>
                      <a:pt x="0" y="26"/>
                    </a:lnTo>
                    <a:lnTo>
                      <a:pt x="6" y="16"/>
                    </a:lnTo>
                    <a:lnTo>
                      <a:pt x="6" y="8"/>
                    </a:lnTo>
                    <a:lnTo>
                      <a:pt x="2" y="4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5" name="Freeform 399"/>
              <p:cNvSpPr>
                <a:spLocks/>
              </p:cNvSpPr>
              <p:nvPr/>
            </p:nvSpPr>
            <p:spPr bwMode="auto">
              <a:xfrm>
                <a:off x="896" y="1622"/>
                <a:ext cx="12" cy="26"/>
              </a:xfrm>
              <a:custGeom>
                <a:avLst/>
                <a:gdLst>
                  <a:gd name="T0" fmla="*/ 4 w 12"/>
                  <a:gd name="T1" fmla="*/ 26 h 26"/>
                  <a:gd name="T2" fmla="*/ 12 w 12"/>
                  <a:gd name="T3" fmla="*/ 16 h 26"/>
                  <a:gd name="T4" fmla="*/ 12 w 12"/>
                  <a:gd name="T5" fmla="*/ 6 h 26"/>
                  <a:gd name="T6" fmla="*/ 10 w 12"/>
                  <a:gd name="T7" fmla="*/ 4 h 26"/>
                  <a:gd name="T8" fmla="*/ 4 w 12"/>
                  <a:gd name="T9" fmla="*/ 0 h 26"/>
                  <a:gd name="T10" fmla="*/ 0 w 12"/>
                  <a:gd name="T11" fmla="*/ 0 h 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26">
                    <a:moveTo>
                      <a:pt x="4" y="26"/>
                    </a:moveTo>
                    <a:lnTo>
                      <a:pt x="12" y="1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6" name="Freeform 400"/>
              <p:cNvSpPr>
                <a:spLocks/>
              </p:cNvSpPr>
              <p:nvPr/>
            </p:nvSpPr>
            <p:spPr bwMode="auto">
              <a:xfrm>
                <a:off x="890" y="1496"/>
                <a:ext cx="40" cy="44"/>
              </a:xfrm>
              <a:custGeom>
                <a:avLst/>
                <a:gdLst>
                  <a:gd name="T0" fmla="*/ 8 w 40"/>
                  <a:gd name="T1" fmla="*/ 2 h 44"/>
                  <a:gd name="T2" fmla="*/ 0 w 40"/>
                  <a:gd name="T3" fmla="*/ 0 h 44"/>
                  <a:gd name="T4" fmla="*/ 16 w 40"/>
                  <a:gd name="T5" fmla="*/ 0 h 44"/>
                  <a:gd name="T6" fmla="*/ 8 w 40"/>
                  <a:gd name="T7" fmla="*/ 2 h 44"/>
                  <a:gd name="T8" fmla="*/ 4 w 40"/>
                  <a:gd name="T9" fmla="*/ 6 h 44"/>
                  <a:gd name="T10" fmla="*/ 0 w 40"/>
                  <a:gd name="T11" fmla="*/ 14 h 44"/>
                  <a:gd name="T12" fmla="*/ 0 w 40"/>
                  <a:gd name="T13" fmla="*/ 32 h 44"/>
                  <a:gd name="T14" fmla="*/ 4 w 40"/>
                  <a:gd name="T15" fmla="*/ 40 h 44"/>
                  <a:gd name="T16" fmla="*/ 8 w 40"/>
                  <a:gd name="T17" fmla="*/ 44 h 44"/>
                  <a:gd name="T18" fmla="*/ 16 w 40"/>
                  <a:gd name="T19" fmla="*/ 44 h 44"/>
                  <a:gd name="T20" fmla="*/ 20 w 40"/>
                  <a:gd name="T21" fmla="*/ 40 h 44"/>
                  <a:gd name="T22" fmla="*/ 24 w 40"/>
                  <a:gd name="T23" fmla="*/ 32 h 44"/>
                  <a:gd name="T24" fmla="*/ 30 w 40"/>
                  <a:gd name="T25" fmla="*/ 10 h 44"/>
                  <a:gd name="T26" fmla="*/ 34 w 40"/>
                  <a:gd name="T27" fmla="*/ 2 h 44"/>
                  <a:gd name="T28" fmla="*/ 40 w 40"/>
                  <a:gd name="T29" fmla="*/ 0 h 4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0" h="44">
                    <a:moveTo>
                      <a:pt x="8" y="2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4"/>
                    </a:lnTo>
                    <a:lnTo>
                      <a:pt x="0" y="32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16" y="44"/>
                    </a:lnTo>
                    <a:lnTo>
                      <a:pt x="20" y="40"/>
                    </a:lnTo>
                    <a:lnTo>
                      <a:pt x="24" y="32"/>
                    </a:lnTo>
                    <a:lnTo>
                      <a:pt x="30" y="10"/>
                    </a:lnTo>
                    <a:lnTo>
                      <a:pt x="34" y="2"/>
                    </a:lnTo>
                    <a:lnTo>
                      <a:pt x="4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7" name="Freeform 401"/>
              <p:cNvSpPr>
                <a:spLocks/>
              </p:cNvSpPr>
              <p:nvPr/>
            </p:nvSpPr>
            <p:spPr bwMode="auto">
              <a:xfrm>
                <a:off x="902" y="1496"/>
                <a:ext cx="44" cy="44"/>
              </a:xfrm>
              <a:custGeom>
                <a:avLst/>
                <a:gdLst>
                  <a:gd name="T0" fmla="*/ 0 w 44"/>
                  <a:gd name="T1" fmla="*/ 44 h 44"/>
                  <a:gd name="T2" fmla="*/ 4 w 44"/>
                  <a:gd name="T3" fmla="*/ 40 h 44"/>
                  <a:gd name="T4" fmla="*/ 8 w 44"/>
                  <a:gd name="T5" fmla="*/ 32 h 44"/>
                  <a:gd name="T6" fmla="*/ 14 w 44"/>
                  <a:gd name="T7" fmla="*/ 10 h 44"/>
                  <a:gd name="T8" fmla="*/ 18 w 44"/>
                  <a:gd name="T9" fmla="*/ 2 h 44"/>
                  <a:gd name="T10" fmla="*/ 22 w 44"/>
                  <a:gd name="T11" fmla="*/ 0 h 44"/>
                  <a:gd name="T12" fmla="*/ 36 w 44"/>
                  <a:gd name="T13" fmla="*/ 0 h 44"/>
                  <a:gd name="T14" fmla="*/ 40 w 44"/>
                  <a:gd name="T15" fmla="*/ 2 h 44"/>
                  <a:gd name="T16" fmla="*/ 44 w 44"/>
                  <a:gd name="T17" fmla="*/ 10 h 44"/>
                  <a:gd name="T18" fmla="*/ 44 w 44"/>
                  <a:gd name="T19" fmla="*/ 28 h 44"/>
                  <a:gd name="T20" fmla="*/ 40 w 44"/>
                  <a:gd name="T21" fmla="*/ 36 h 44"/>
                  <a:gd name="T22" fmla="*/ 36 w 44"/>
                  <a:gd name="T23" fmla="*/ 40 h 44"/>
                  <a:gd name="T24" fmla="*/ 28 w 44"/>
                  <a:gd name="T25" fmla="*/ 44 h 44"/>
                  <a:gd name="T26" fmla="*/ 44 w 44"/>
                  <a:gd name="T27" fmla="*/ 44 h 44"/>
                  <a:gd name="T28" fmla="*/ 36 w 44"/>
                  <a:gd name="T29" fmla="*/ 40 h 4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4" h="44">
                    <a:moveTo>
                      <a:pt x="0" y="44"/>
                    </a:moveTo>
                    <a:lnTo>
                      <a:pt x="4" y="40"/>
                    </a:lnTo>
                    <a:lnTo>
                      <a:pt x="8" y="32"/>
                    </a:lnTo>
                    <a:lnTo>
                      <a:pt x="14" y="10"/>
                    </a:lnTo>
                    <a:lnTo>
                      <a:pt x="18" y="2"/>
                    </a:lnTo>
                    <a:lnTo>
                      <a:pt x="22" y="0"/>
                    </a:lnTo>
                    <a:lnTo>
                      <a:pt x="36" y="0"/>
                    </a:lnTo>
                    <a:lnTo>
                      <a:pt x="40" y="2"/>
                    </a:lnTo>
                    <a:lnTo>
                      <a:pt x="44" y="10"/>
                    </a:lnTo>
                    <a:lnTo>
                      <a:pt x="44" y="28"/>
                    </a:lnTo>
                    <a:lnTo>
                      <a:pt x="40" y="36"/>
                    </a:lnTo>
                    <a:lnTo>
                      <a:pt x="36" y="40"/>
                    </a:lnTo>
                    <a:lnTo>
                      <a:pt x="28" y="44"/>
                    </a:lnTo>
                    <a:lnTo>
                      <a:pt x="44" y="44"/>
                    </a:lnTo>
                    <a:lnTo>
                      <a:pt x="36" y="4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8" name="Line 402"/>
              <p:cNvSpPr>
                <a:spLocks noChangeShapeType="1"/>
              </p:cNvSpPr>
              <p:nvPr/>
            </p:nvSpPr>
            <p:spPr bwMode="auto">
              <a:xfrm flipV="1">
                <a:off x="886" y="143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9" name="Freeform 403"/>
              <p:cNvSpPr>
                <a:spLocks/>
              </p:cNvSpPr>
              <p:nvPr/>
            </p:nvSpPr>
            <p:spPr bwMode="auto">
              <a:xfrm>
                <a:off x="858" y="1396"/>
                <a:ext cx="50" cy="10"/>
              </a:xfrm>
              <a:custGeom>
                <a:avLst/>
                <a:gdLst>
                  <a:gd name="T0" fmla="*/ 10 w 50"/>
                  <a:gd name="T1" fmla="*/ 10 h 10"/>
                  <a:gd name="T2" fmla="*/ 6 w 50"/>
                  <a:gd name="T3" fmla="*/ 4 h 10"/>
                  <a:gd name="T4" fmla="*/ 0 w 50"/>
                  <a:gd name="T5" fmla="*/ 0 h 10"/>
                  <a:gd name="T6" fmla="*/ 50 w 50"/>
                  <a:gd name="T7" fmla="*/ 0 h 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0" h="10">
                    <a:moveTo>
                      <a:pt x="10" y="10"/>
                    </a:moveTo>
                    <a:lnTo>
                      <a:pt x="6" y="4"/>
                    </a:lnTo>
                    <a:lnTo>
                      <a:pt x="0" y="0"/>
                    </a:lnTo>
                    <a:lnTo>
                      <a:pt x="5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60" name="Line 404"/>
              <p:cNvSpPr>
                <a:spLocks noChangeShapeType="1"/>
              </p:cNvSpPr>
              <p:nvPr/>
            </p:nvSpPr>
            <p:spPr bwMode="auto">
              <a:xfrm>
                <a:off x="860" y="1398"/>
                <a:ext cx="4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61" name="Line 405"/>
              <p:cNvSpPr>
                <a:spLocks noChangeShapeType="1"/>
              </p:cNvSpPr>
              <p:nvPr/>
            </p:nvSpPr>
            <p:spPr bwMode="auto">
              <a:xfrm flipV="1">
                <a:off x="908" y="1386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62" name="Line 406"/>
              <p:cNvSpPr>
                <a:spLocks noChangeShapeType="1"/>
              </p:cNvSpPr>
              <p:nvPr/>
            </p:nvSpPr>
            <p:spPr bwMode="auto">
              <a:xfrm>
                <a:off x="846" y="1338"/>
                <a:ext cx="126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63" name="Line 407"/>
              <p:cNvSpPr>
                <a:spLocks noChangeShapeType="1"/>
              </p:cNvSpPr>
              <p:nvPr/>
            </p:nvSpPr>
            <p:spPr bwMode="auto">
              <a:xfrm>
                <a:off x="846" y="1332"/>
                <a:ext cx="126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64" name="Line 408"/>
              <p:cNvSpPr>
                <a:spLocks noChangeShapeType="1"/>
              </p:cNvSpPr>
              <p:nvPr/>
            </p:nvSpPr>
            <p:spPr bwMode="auto">
              <a:xfrm flipV="1">
                <a:off x="846" y="1332"/>
                <a:ext cx="1" cy="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65" name="Line 409"/>
              <p:cNvSpPr>
                <a:spLocks noChangeShapeType="1"/>
              </p:cNvSpPr>
              <p:nvPr/>
            </p:nvSpPr>
            <p:spPr bwMode="auto">
              <a:xfrm flipV="1">
                <a:off x="972" y="1332"/>
                <a:ext cx="1" cy="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66" name="Freeform 410"/>
              <p:cNvSpPr>
                <a:spLocks/>
              </p:cNvSpPr>
              <p:nvPr/>
            </p:nvSpPr>
            <p:spPr bwMode="auto">
              <a:xfrm>
                <a:off x="2352" y="1960"/>
                <a:ext cx="58" cy="84"/>
              </a:xfrm>
              <a:custGeom>
                <a:avLst/>
                <a:gdLst>
                  <a:gd name="T0" fmla="*/ 54 w 58"/>
                  <a:gd name="T1" fmla="*/ 14 h 84"/>
                  <a:gd name="T2" fmla="*/ 58 w 58"/>
                  <a:gd name="T3" fmla="*/ 24 h 84"/>
                  <a:gd name="T4" fmla="*/ 58 w 58"/>
                  <a:gd name="T5" fmla="*/ 0 h 84"/>
                  <a:gd name="T6" fmla="*/ 54 w 58"/>
                  <a:gd name="T7" fmla="*/ 14 h 84"/>
                  <a:gd name="T8" fmla="*/ 48 w 58"/>
                  <a:gd name="T9" fmla="*/ 4 h 84"/>
                  <a:gd name="T10" fmla="*/ 36 w 58"/>
                  <a:gd name="T11" fmla="*/ 0 h 84"/>
                  <a:gd name="T12" fmla="*/ 28 w 58"/>
                  <a:gd name="T13" fmla="*/ 0 h 84"/>
                  <a:gd name="T14" fmla="*/ 16 w 58"/>
                  <a:gd name="T15" fmla="*/ 4 h 84"/>
                  <a:gd name="T16" fmla="*/ 6 w 58"/>
                  <a:gd name="T17" fmla="*/ 14 h 84"/>
                  <a:gd name="T18" fmla="*/ 4 w 58"/>
                  <a:gd name="T19" fmla="*/ 20 h 84"/>
                  <a:gd name="T20" fmla="*/ 0 w 58"/>
                  <a:gd name="T21" fmla="*/ 32 h 84"/>
                  <a:gd name="T22" fmla="*/ 0 w 58"/>
                  <a:gd name="T23" fmla="*/ 52 h 84"/>
                  <a:gd name="T24" fmla="*/ 4 w 58"/>
                  <a:gd name="T25" fmla="*/ 64 h 84"/>
                  <a:gd name="T26" fmla="*/ 6 w 58"/>
                  <a:gd name="T27" fmla="*/ 72 h 84"/>
                  <a:gd name="T28" fmla="*/ 16 w 58"/>
                  <a:gd name="T29" fmla="*/ 80 h 84"/>
                  <a:gd name="T30" fmla="*/ 28 w 58"/>
                  <a:gd name="T31" fmla="*/ 84 h 84"/>
                  <a:gd name="T32" fmla="*/ 36 w 58"/>
                  <a:gd name="T33" fmla="*/ 84 h 84"/>
                  <a:gd name="T34" fmla="*/ 48 w 58"/>
                  <a:gd name="T35" fmla="*/ 80 h 84"/>
                  <a:gd name="T36" fmla="*/ 54 w 58"/>
                  <a:gd name="T37" fmla="*/ 72 h 84"/>
                  <a:gd name="T38" fmla="*/ 58 w 58"/>
                  <a:gd name="T39" fmla="*/ 64 h 8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58" h="84">
                    <a:moveTo>
                      <a:pt x="54" y="14"/>
                    </a:moveTo>
                    <a:lnTo>
                      <a:pt x="58" y="24"/>
                    </a:lnTo>
                    <a:lnTo>
                      <a:pt x="58" y="0"/>
                    </a:lnTo>
                    <a:lnTo>
                      <a:pt x="54" y="14"/>
                    </a:lnTo>
                    <a:lnTo>
                      <a:pt x="48" y="4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16" y="4"/>
                    </a:lnTo>
                    <a:lnTo>
                      <a:pt x="6" y="14"/>
                    </a:lnTo>
                    <a:lnTo>
                      <a:pt x="4" y="20"/>
                    </a:lnTo>
                    <a:lnTo>
                      <a:pt x="0" y="32"/>
                    </a:lnTo>
                    <a:lnTo>
                      <a:pt x="0" y="52"/>
                    </a:lnTo>
                    <a:lnTo>
                      <a:pt x="4" y="64"/>
                    </a:lnTo>
                    <a:lnTo>
                      <a:pt x="6" y="72"/>
                    </a:lnTo>
                    <a:lnTo>
                      <a:pt x="16" y="80"/>
                    </a:lnTo>
                    <a:lnTo>
                      <a:pt x="28" y="84"/>
                    </a:lnTo>
                    <a:lnTo>
                      <a:pt x="36" y="84"/>
                    </a:lnTo>
                    <a:lnTo>
                      <a:pt x="48" y="80"/>
                    </a:lnTo>
                    <a:lnTo>
                      <a:pt x="54" y="72"/>
                    </a:lnTo>
                    <a:lnTo>
                      <a:pt x="58" y="6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67" name="Freeform 411"/>
              <p:cNvSpPr>
                <a:spLocks/>
              </p:cNvSpPr>
              <p:nvPr/>
            </p:nvSpPr>
            <p:spPr bwMode="auto">
              <a:xfrm>
                <a:off x="2356" y="1960"/>
                <a:ext cx="24" cy="84"/>
              </a:xfrm>
              <a:custGeom>
                <a:avLst/>
                <a:gdLst>
                  <a:gd name="T0" fmla="*/ 24 w 24"/>
                  <a:gd name="T1" fmla="*/ 0 h 84"/>
                  <a:gd name="T2" fmla="*/ 16 w 24"/>
                  <a:gd name="T3" fmla="*/ 4 h 84"/>
                  <a:gd name="T4" fmla="*/ 6 w 24"/>
                  <a:gd name="T5" fmla="*/ 14 h 84"/>
                  <a:gd name="T6" fmla="*/ 2 w 24"/>
                  <a:gd name="T7" fmla="*/ 20 h 84"/>
                  <a:gd name="T8" fmla="*/ 0 w 24"/>
                  <a:gd name="T9" fmla="*/ 32 h 84"/>
                  <a:gd name="T10" fmla="*/ 0 w 24"/>
                  <a:gd name="T11" fmla="*/ 52 h 84"/>
                  <a:gd name="T12" fmla="*/ 2 w 24"/>
                  <a:gd name="T13" fmla="*/ 64 h 84"/>
                  <a:gd name="T14" fmla="*/ 6 w 24"/>
                  <a:gd name="T15" fmla="*/ 72 h 84"/>
                  <a:gd name="T16" fmla="*/ 16 w 24"/>
                  <a:gd name="T17" fmla="*/ 80 h 84"/>
                  <a:gd name="T18" fmla="*/ 24 w 24"/>
                  <a:gd name="T19" fmla="*/ 84 h 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" h="84">
                    <a:moveTo>
                      <a:pt x="24" y="0"/>
                    </a:moveTo>
                    <a:lnTo>
                      <a:pt x="16" y="4"/>
                    </a:lnTo>
                    <a:lnTo>
                      <a:pt x="6" y="14"/>
                    </a:lnTo>
                    <a:lnTo>
                      <a:pt x="2" y="20"/>
                    </a:lnTo>
                    <a:lnTo>
                      <a:pt x="0" y="32"/>
                    </a:lnTo>
                    <a:lnTo>
                      <a:pt x="0" y="52"/>
                    </a:lnTo>
                    <a:lnTo>
                      <a:pt x="2" y="64"/>
                    </a:lnTo>
                    <a:lnTo>
                      <a:pt x="6" y="72"/>
                    </a:lnTo>
                    <a:lnTo>
                      <a:pt x="16" y="80"/>
                    </a:lnTo>
                    <a:lnTo>
                      <a:pt x="24" y="8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68" name="Line 412"/>
              <p:cNvSpPr>
                <a:spLocks noChangeShapeType="1"/>
              </p:cNvSpPr>
              <p:nvPr/>
            </p:nvSpPr>
            <p:spPr bwMode="auto">
              <a:xfrm>
                <a:off x="2440" y="1988"/>
                <a:ext cx="24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69" name="Line 413"/>
              <p:cNvSpPr>
                <a:spLocks noChangeShapeType="1"/>
              </p:cNvSpPr>
              <p:nvPr/>
            </p:nvSpPr>
            <p:spPr bwMode="auto">
              <a:xfrm>
                <a:off x="2444" y="1988"/>
                <a:ext cx="20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70" name="Freeform 414"/>
              <p:cNvSpPr>
                <a:spLocks/>
              </p:cNvSpPr>
              <p:nvPr/>
            </p:nvSpPr>
            <p:spPr bwMode="auto">
              <a:xfrm>
                <a:off x="2432" y="1988"/>
                <a:ext cx="56" cy="84"/>
              </a:xfrm>
              <a:custGeom>
                <a:avLst/>
                <a:gdLst>
                  <a:gd name="T0" fmla="*/ 56 w 56"/>
                  <a:gd name="T1" fmla="*/ 0 h 84"/>
                  <a:gd name="T2" fmla="*/ 32 w 56"/>
                  <a:gd name="T3" fmla="*/ 56 h 84"/>
                  <a:gd name="T4" fmla="*/ 22 w 56"/>
                  <a:gd name="T5" fmla="*/ 72 h 84"/>
                  <a:gd name="T6" fmla="*/ 16 w 56"/>
                  <a:gd name="T7" fmla="*/ 82 h 84"/>
                  <a:gd name="T8" fmla="*/ 8 w 56"/>
                  <a:gd name="T9" fmla="*/ 84 h 84"/>
                  <a:gd name="T10" fmla="*/ 4 w 56"/>
                  <a:gd name="T11" fmla="*/ 84 h 84"/>
                  <a:gd name="T12" fmla="*/ 0 w 56"/>
                  <a:gd name="T13" fmla="*/ 82 h 84"/>
                  <a:gd name="T14" fmla="*/ 4 w 56"/>
                  <a:gd name="T15" fmla="*/ 78 h 84"/>
                  <a:gd name="T16" fmla="*/ 8 w 56"/>
                  <a:gd name="T17" fmla="*/ 82 h 8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6" h="84">
                    <a:moveTo>
                      <a:pt x="56" y="0"/>
                    </a:moveTo>
                    <a:lnTo>
                      <a:pt x="32" y="56"/>
                    </a:lnTo>
                    <a:lnTo>
                      <a:pt x="22" y="72"/>
                    </a:lnTo>
                    <a:lnTo>
                      <a:pt x="16" y="82"/>
                    </a:lnTo>
                    <a:lnTo>
                      <a:pt x="8" y="84"/>
                    </a:lnTo>
                    <a:lnTo>
                      <a:pt x="4" y="84"/>
                    </a:lnTo>
                    <a:lnTo>
                      <a:pt x="0" y="82"/>
                    </a:lnTo>
                    <a:lnTo>
                      <a:pt x="4" y="78"/>
                    </a:lnTo>
                    <a:lnTo>
                      <a:pt x="8" y="82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71" name="Line 415"/>
              <p:cNvSpPr>
                <a:spLocks noChangeShapeType="1"/>
              </p:cNvSpPr>
              <p:nvPr/>
            </p:nvSpPr>
            <p:spPr bwMode="auto">
              <a:xfrm>
                <a:off x="2432" y="1988"/>
                <a:ext cx="2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72" name="Line 416"/>
              <p:cNvSpPr>
                <a:spLocks noChangeShapeType="1"/>
              </p:cNvSpPr>
              <p:nvPr/>
            </p:nvSpPr>
            <p:spPr bwMode="auto">
              <a:xfrm>
                <a:off x="2472" y="1988"/>
                <a:ext cx="2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73" name="Freeform 417"/>
              <p:cNvSpPr>
                <a:spLocks/>
              </p:cNvSpPr>
              <p:nvPr/>
            </p:nvSpPr>
            <p:spPr bwMode="auto">
              <a:xfrm>
                <a:off x="2516" y="1988"/>
                <a:ext cx="40" cy="40"/>
              </a:xfrm>
              <a:custGeom>
                <a:avLst/>
                <a:gdLst>
                  <a:gd name="T0" fmla="*/ 16 w 40"/>
                  <a:gd name="T1" fmla="*/ 0 h 40"/>
                  <a:gd name="T2" fmla="*/ 8 w 40"/>
                  <a:gd name="T3" fmla="*/ 4 h 40"/>
                  <a:gd name="T4" fmla="*/ 4 w 40"/>
                  <a:gd name="T5" fmla="*/ 8 h 40"/>
                  <a:gd name="T6" fmla="*/ 0 w 40"/>
                  <a:gd name="T7" fmla="*/ 16 h 40"/>
                  <a:gd name="T8" fmla="*/ 0 w 40"/>
                  <a:gd name="T9" fmla="*/ 24 h 40"/>
                  <a:gd name="T10" fmla="*/ 4 w 40"/>
                  <a:gd name="T11" fmla="*/ 34 h 40"/>
                  <a:gd name="T12" fmla="*/ 8 w 40"/>
                  <a:gd name="T13" fmla="*/ 36 h 40"/>
                  <a:gd name="T14" fmla="*/ 16 w 40"/>
                  <a:gd name="T15" fmla="*/ 40 h 40"/>
                  <a:gd name="T16" fmla="*/ 24 w 40"/>
                  <a:gd name="T17" fmla="*/ 40 h 40"/>
                  <a:gd name="T18" fmla="*/ 32 w 40"/>
                  <a:gd name="T19" fmla="*/ 36 h 40"/>
                  <a:gd name="T20" fmla="*/ 34 w 40"/>
                  <a:gd name="T21" fmla="*/ 34 h 40"/>
                  <a:gd name="T22" fmla="*/ 40 w 40"/>
                  <a:gd name="T23" fmla="*/ 24 h 40"/>
                  <a:gd name="T24" fmla="*/ 40 w 40"/>
                  <a:gd name="T25" fmla="*/ 16 h 40"/>
                  <a:gd name="T26" fmla="*/ 34 w 40"/>
                  <a:gd name="T27" fmla="*/ 8 h 40"/>
                  <a:gd name="T28" fmla="*/ 32 w 40"/>
                  <a:gd name="T29" fmla="*/ 4 h 40"/>
                  <a:gd name="T30" fmla="*/ 24 w 40"/>
                  <a:gd name="T31" fmla="*/ 0 h 40"/>
                  <a:gd name="T32" fmla="*/ 16 w 40"/>
                  <a:gd name="T33" fmla="*/ 0 h 4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0" h="40">
                    <a:moveTo>
                      <a:pt x="16" y="0"/>
                    </a:moveTo>
                    <a:lnTo>
                      <a:pt x="8" y="4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24"/>
                    </a:lnTo>
                    <a:lnTo>
                      <a:pt x="4" y="34"/>
                    </a:lnTo>
                    <a:lnTo>
                      <a:pt x="8" y="36"/>
                    </a:lnTo>
                    <a:lnTo>
                      <a:pt x="16" y="40"/>
                    </a:lnTo>
                    <a:lnTo>
                      <a:pt x="24" y="40"/>
                    </a:lnTo>
                    <a:lnTo>
                      <a:pt x="32" y="36"/>
                    </a:lnTo>
                    <a:lnTo>
                      <a:pt x="34" y="34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34" y="8"/>
                    </a:lnTo>
                    <a:lnTo>
                      <a:pt x="32" y="4"/>
                    </a:lnTo>
                    <a:lnTo>
                      <a:pt x="24" y="0"/>
                    </a:lnTo>
                    <a:lnTo>
                      <a:pt x="16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74" name="Freeform 418"/>
              <p:cNvSpPr>
                <a:spLocks/>
              </p:cNvSpPr>
              <p:nvPr/>
            </p:nvSpPr>
            <p:spPr bwMode="auto">
              <a:xfrm>
                <a:off x="2520" y="1992"/>
                <a:ext cx="4" cy="32"/>
              </a:xfrm>
              <a:custGeom>
                <a:avLst/>
                <a:gdLst>
                  <a:gd name="T0" fmla="*/ 4 w 4"/>
                  <a:gd name="T1" fmla="*/ 0 h 32"/>
                  <a:gd name="T2" fmla="*/ 0 w 4"/>
                  <a:gd name="T3" fmla="*/ 8 h 32"/>
                  <a:gd name="T4" fmla="*/ 0 w 4"/>
                  <a:gd name="T5" fmla="*/ 24 h 32"/>
                  <a:gd name="T6" fmla="*/ 4 w 4"/>
                  <a:gd name="T7" fmla="*/ 32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" h="32">
                    <a:moveTo>
                      <a:pt x="4" y="0"/>
                    </a:moveTo>
                    <a:lnTo>
                      <a:pt x="0" y="8"/>
                    </a:lnTo>
                    <a:lnTo>
                      <a:pt x="0" y="24"/>
                    </a:lnTo>
                    <a:lnTo>
                      <a:pt x="4" y="32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75" name="Freeform 419"/>
              <p:cNvSpPr>
                <a:spLocks/>
              </p:cNvSpPr>
              <p:nvPr/>
            </p:nvSpPr>
            <p:spPr bwMode="auto">
              <a:xfrm>
                <a:off x="2548" y="1992"/>
                <a:ext cx="2" cy="32"/>
              </a:xfrm>
              <a:custGeom>
                <a:avLst/>
                <a:gdLst>
                  <a:gd name="T0" fmla="*/ 0 w 2"/>
                  <a:gd name="T1" fmla="*/ 32 h 32"/>
                  <a:gd name="T2" fmla="*/ 2 w 2"/>
                  <a:gd name="T3" fmla="*/ 24 h 32"/>
                  <a:gd name="T4" fmla="*/ 2 w 2"/>
                  <a:gd name="T5" fmla="*/ 8 h 32"/>
                  <a:gd name="T6" fmla="*/ 0 w 2"/>
                  <a:gd name="T7" fmla="*/ 0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32">
                    <a:moveTo>
                      <a:pt x="0" y="32"/>
                    </a:moveTo>
                    <a:lnTo>
                      <a:pt x="2" y="24"/>
                    </a:lnTo>
                    <a:lnTo>
                      <a:pt x="2" y="8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76" name="Freeform 420"/>
              <p:cNvSpPr>
                <a:spLocks/>
              </p:cNvSpPr>
              <p:nvPr/>
            </p:nvSpPr>
            <p:spPr bwMode="auto">
              <a:xfrm>
                <a:off x="2550" y="1988"/>
                <a:ext cx="14" cy="8"/>
              </a:xfrm>
              <a:custGeom>
                <a:avLst/>
                <a:gdLst>
                  <a:gd name="T0" fmla="*/ 0 w 14"/>
                  <a:gd name="T1" fmla="*/ 8 h 8"/>
                  <a:gd name="T2" fmla="*/ 6 w 14"/>
                  <a:gd name="T3" fmla="*/ 4 h 8"/>
                  <a:gd name="T4" fmla="*/ 14 w 14"/>
                  <a:gd name="T5" fmla="*/ 0 h 8"/>
                  <a:gd name="T6" fmla="*/ 14 w 14"/>
                  <a:gd name="T7" fmla="*/ 4 h 8"/>
                  <a:gd name="T8" fmla="*/ 6 w 14"/>
                  <a:gd name="T9" fmla="*/ 4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8">
                    <a:moveTo>
                      <a:pt x="0" y="8"/>
                    </a:moveTo>
                    <a:lnTo>
                      <a:pt x="6" y="4"/>
                    </a:lnTo>
                    <a:lnTo>
                      <a:pt x="14" y="0"/>
                    </a:lnTo>
                    <a:lnTo>
                      <a:pt x="14" y="4"/>
                    </a:lnTo>
                    <a:lnTo>
                      <a:pt x="6" y="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77" name="Freeform 421"/>
              <p:cNvSpPr>
                <a:spLocks/>
              </p:cNvSpPr>
              <p:nvPr/>
            </p:nvSpPr>
            <p:spPr bwMode="auto">
              <a:xfrm>
                <a:off x="2512" y="2022"/>
                <a:ext cx="52" cy="34"/>
              </a:xfrm>
              <a:custGeom>
                <a:avLst/>
                <a:gdLst>
                  <a:gd name="T0" fmla="*/ 8 w 52"/>
                  <a:gd name="T1" fmla="*/ 0 h 34"/>
                  <a:gd name="T2" fmla="*/ 4 w 52"/>
                  <a:gd name="T3" fmla="*/ 2 h 34"/>
                  <a:gd name="T4" fmla="*/ 0 w 52"/>
                  <a:gd name="T5" fmla="*/ 10 h 34"/>
                  <a:gd name="T6" fmla="*/ 0 w 52"/>
                  <a:gd name="T7" fmla="*/ 14 h 34"/>
                  <a:gd name="T8" fmla="*/ 4 w 52"/>
                  <a:gd name="T9" fmla="*/ 22 h 34"/>
                  <a:gd name="T10" fmla="*/ 16 w 52"/>
                  <a:gd name="T11" fmla="*/ 26 h 34"/>
                  <a:gd name="T12" fmla="*/ 36 w 52"/>
                  <a:gd name="T13" fmla="*/ 26 h 34"/>
                  <a:gd name="T14" fmla="*/ 48 w 52"/>
                  <a:gd name="T15" fmla="*/ 30 h 34"/>
                  <a:gd name="T16" fmla="*/ 52 w 52"/>
                  <a:gd name="T17" fmla="*/ 34 h 3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2" h="34">
                    <a:moveTo>
                      <a:pt x="8" y="0"/>
                    </a:moveTo>
                    <a:lnTo>
                      <a:pt x="4" y="2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4" y="22"/>
                    </a:lnTo>
                    <a:lnTo>
                      <a:pt x="16" y="26"/>
                    </a:lnTo>
                    <a:lnTo>
                      <a:pt x="36" y="26"/>
                    </a:lnTo>
                    <a:lnTo>
                      <a:pt x="48" y="30"/>
                    </a:lnTo>
                    <a:lnTo>
                      <a:pt x="52" y="3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447" name="Group 422"/>
            <p:cNvGrpSpPr>
              <a:grpSpLocks/>
            </p:cNvGrpSpPr>
            <p:nvPr/>
          </p:nvGrpSpPr>
          <p:grpSpPr bwMode="auto">
            <a:xfrm>
              <a:off x="1550" y="838"/>
              <a:ext cx="3258" cy="2574"/>
              <a:chOff x="1550" y="838"/>
              <a:chExt cx="3258" cy="2574"/>
            </a:xfrm>
          </p:grpSpPr>
          <p:sp>
            <p:nvSpPr>
              <p:cNvPr id="20778" name="Freeform 423"/>
              <p:cNvSpPr>
                <a:spLocks/>
              </p:cNvSpPr>
              <p:nvPr/>
            </p:nvSpPr>
            <p:spPr bwMode="auto">
              <a:xfrm>
                <a:off x="2508" y="2036"/>
                <a:ext cx="56" cy="36"/>
              </a:xfrm>
              <a:custGeom>
                <a:avLst/>
                <a:gdLst>
                  <a:gd name="T0" fmla="*/ 4 w 56"/>
                  <a:gd name="T1" fmla="*/ 0 h 36"/>
                  <a:gd name="T2" fmla="*/ 8 w 56"/>
                  <a:gd name="T3" fmla="*/ 4 h 36"/>
                  <a:gd name="T4" fmla="*/ 20 w 56"/>
                  <a:gd name="T5" fmla="*/ 8 h 36"/>
                  <a:gd name="T6" fmla="*/ 40 w 56"/>
                  <a:gd name="T7" fmla="*/ 8 h 36"/>
                  <a:gd name="T8" fmla="*/ 52 w 56"/>
                  <a:gd name="T9" fmla="*/ 12 h 36"/>
                  <a:gd name="T10" fmla="*/ 56 w 56"/>
                  <a:gd name="T11" fmla="*/ 20 h 36"/>
                  <a:gd name="T12" fmla="*/ 56 w 56"/>
                  <a:gd name="T13" fmla="*/ 24 h 36"/>
                  <a:gd name="T14" fmla="*/ 52 w 56"/>
                  <a:gd name="T15" fmla="*/ 34 h 36"/>
                  <a:gd name="T16" fmla="*/ 40 w 56"/>
                  <a:gd name="T17" fmla="*/ 36 h 36"/>
                  <a:gd name="T18" fmla="*/ 16 w 56"/>
                  <a:gd name="T19" fmla="*/ 36 h 36"/>
                  <a:gd name="T20" fmla="*/ 4 w 56"/>
                  <a:gd name="T21" fmla="*/ 34 h 36"/>
                  <a:gd name="T22" fmla="*/ 0 w 56"/>
                  <a:gd name="T23" fmla="*/ 24 h 36"/>
                  <a:gd name="T24" fmla="*/ 0 w 56"/>
                  <a:gd name="T25" fmla="*/ 20 h 36"/>
                  <a:gd name="T26" fmla="*/ 4 w 56"/>
                  <a:gd name="T27" fmla="*/ 12 h 36"/>
                  <a:gd name="T28" fmla="*/ 16 w 56"/>
                  <a:gd name="T29" fmla="*/ 8 h 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6" h="36">
                    <a:moveTo>
                      <a:pt x="4" y="0"/>
                    </a:moveTo>
                    <a:lnTo>
                      <a:pt x="8" y="4"/>
                    </a:lnTo>
                    <a:lnTo>
                      <a:pt x="20" y="8"/>
                    </a:lnTo>
                    <a:lnTo>
                      <a:pt x="40" y="8"/>
                    </a:lnTo>
                    <a:lnTo>
                      <a:pt x="52" y="12"/>
                    </a:lnTo>
                    <a:lnTo>
                      <a:pt x="56" y="20"/>
                    </a:lnTo>
                    <a:lnTo>
                      <a:pt x="56" y="24"/>
                    </a:lnTo>
                    <a:lnTo>
                      <a:pt x="52" y="34"/>
                    </a:lnTo>
                    <a:lnTo>
                      <a:pt x="40" y="36"/>
                    </a:lnTo>
                    <a:lnTo>
                      <a:pt x="16" y="36"/>
                    </a:lnTo>
                    <a:lnTo>
                      <a:pt x="4" y="34"/>
                    </a:lnTo>
                    <a:lnTo>
                      <a:pt x="0" y="24"/>
                    </a:lnTo>
                    <a:lnTo>
                      <a:pt x="0" y="20"/>
                    </a:lnTo>
                    <a:lnTo>
                      <a:pt x="4" y="12"/>
                    </a:lnTo>
                    <a:lnTo>
                      <a:pt x="16" y="8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79" name="Line 424"/>
              <p:cNvSpPr>
                <a:spLocks noChangeShapeType="1"/>
              </p:cNvSpPr>
              <p:nvPr/>
            </p:nvSpPr>
            <p:spPr bwMode="auto">
              <a:xfrm>
                <a:off x="2596" y="1988"/>
                <a:ext cx="1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80" name="Line 425"/>
              <p:cNvSpPr>
                <a:spLocks noChangeShapeType="1"/>
              </p:cNvSpPr>
              <p:nvPr/>
            </p:nvSpPr>
            <p:spPr bwMode="auto">
              <a:xfrm>
                <a:off x="2598" y="1988"/>
                <a:ext cx="1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81" name="Freeform 426"/>
              <p:cNvSpPr>
                <a:spLocks/>
              </p:cNvSpPr>
              <p:nvPr/>
            </p:nvSpPr>
            <p:spPr bwMode="auto">
              <a:xfrm>
                <a:off x="2598" y="1988"/>
                <a:ext cx="46" cy="56"/>
              </a:xfrm>
              <a:custGeom>
                <a:avLst/>
                <a:gdLst>
                  <a:gd name="T0" fmla="*/ 0 w 46"/>
                  <a:gd name="T1" fmla="*/ 12 h 56"/>
                  <a:gd name="T2" fmla="*/ 10 w 46"/>
                  <a:gd name="T3" fmla="*/ 4 h 56"/>
                  <a:gd name="T4" fmla="*/ 22 w 46"/>
                  <a:gd name="T5" fmla="*/ 0 h 56"/>
                  <a:gd name="T6" fmla="*/ 30 w 46"/>
                  <a:gd name="T7" fmla="*/ 0 h 56"/>
                  <a:gd name="T8" fmla="*/ 42 w 46"/>
                  <a:gd name="T9" fmla="*/ 4 h 56"/>
                  <a:gd name="T10" fmla="*/ 46 w 46"/>
                  <a:gd name="T11" fmla="*/ 12 h 56"/>
                  <a:gd name="T12" fmla="*/ 46 w 46"/>
                  <a:gd name="T13" fmla="*/ 56 h 5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6" h="56">
                    <a:moveTo>
                      <a:pt x="0" y="12"/>
                    </a:moveTo>
                    <a:lnTo>
                      <a:pt x="10" y="4"/>
                    </a:lnTo>
                    <a:lnTo>
                      <a:pt x="22" y="0"/>
                    </a:lnTo>
                    <a:lnTo>
                      <a:pt x="30" y="0"/>
                    </a:lnTo>
                    <a:lnTo>
                      <a:pt x="42" y="4"/>
                    </a:lnTo>
                    <a:lnTo>
                      <a:pt x="46" y="12"/>
                    </a:lnTo>
                    <a:lnTo>
                      <a:pt x="46" y="56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82" name="Freeform 427"/>
              <p:cNvSpPr>
                <a:spLocks/>
              </p:cNvSpPr>
              <p:nvPr/>
            </p:nvSpPr>
            <p:spPr bwMode="auto">
              <a:xfrm>
                <a:off x="2628" y="1988"/>
                <a:ext cx="12" cy="56"/>
              </a:xfrm>
              <a:custGeom>
                <a:avLst/>
                <a:gdLst>
                  <a:gd name="T0" fmla="*/ 0 w 12"/>
                  <a:gd name="T1" fmla="*/ 0 h 56"/>
                  <a:gd name="T2" fmla="*/ 8 w 12"/>
                  <a:gd name="T3" fmla="*/ 4 h 56"/>
                  <a:gd name="T4" fmla="*/ 12 w 12"/>
                  <a:gd name="T5" fmla="*/ 12 h 56"/>
                  <a:gd name="T6" fmla="*/ 12 w 12"/>
                  <a:gd name="T7" fmla="*/ 56 h 5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56">
                    <a:moveTo>
                      <a:pt x="0" y="0"/>
                    </a:moveTo>
                    <a:lnTo>
                      <a:pt x="8" y="4"/>
                    </a:lnTo>
                    <a:lnTo>
                      <a:pt x="12" y="12"/>
                    </a:lnTo>
                    <a:lnTo>
                      <a:pt x="12" y="56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83" name="Line 428"/>
              <p:cNvSpPr>
                <a:spLocks noChangeShapeType="1"/>
              </p:cNvSpPr>
              <p:nvPr/>
            </p:nvSpPr>
            <p:spPr bwMode="auto">
              <a:xfrm>
                <a:off x="2584" y="1988"/>
                <a:ext cx="1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84" name="Line 429"/>
              <p:cNvSpPr>
                <a:spLocks noChangeShapeType="1"/>
              </p:cNvSpPr>
              <p:nvPr/>
            </p:nvSpPr>
            <p:spPr bwMode="auto">
              <a:xfrm>
                <a:off x="2584" y="2044"/>
                <a:ext cx="2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85" name="Line 430"/>
              <p:cNvSpPr>
                <a:spLocks noChangeShapeType="1"/>
              </p:cNvSpPr>
              <p:nvPr/>
            </p:nvSpPr>
            <p:spPr bwMode="auto">
              <a:xfrm>
                <a:off x="2628" y="2044"/>
                <a:ext cx="2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86" name="Freeform 431"/>
              <p:cNvSpPr>
                <a:spLocks/>
              </p:cNvSpPr>
              <p:nvPr/>
            </p:nvSpPr>
            <p:spPr bwMode="auto">
              <a:xfrm>
                <a:off x="2684" y="1988"/>
                <a:ext cx="44" cy="56"/>
              </a:xfrm>
              <a:custGeom>
                <a:avLst/>
                <a:gdLst>
                  <a:gd name="T0" fmla="*/ 0 w 44"/>
                  <a:gd name="T1" fmla="*/ 0 h 56"/>
                  <a:gd name="T2" fmla="*/ 0 w 44"/>
                  <a:gd name="T3" fmla="*/ 44 h 56"/>
                  <a:gd name="T4" fmla="*/ 4 w 44"/>
                  <a:gd name="T5" fmla="*/ 52 h 56"/>
                  <a:gd name="T6" fmla="*/ 16 w 44"/>
                  <a:gd name="T7" fmla="*/ 56 h 56"/>
                  <a:gd name="T8" fmla="*/ 24 w 44"/>
                  <a:gd name="T9" fmla="*/ 56 h 56"/>
                  <a:gd name="T10" fmla="*/ 36 w 44"/>
                  <a:gd name="T11" fmla="*/ 52 h 56"/>
                  <a:gd name="T12" fmla="*/ 44 w 44"/>
                  <a:gd name="T13" fmla="*/ 44 h 5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0" y="0"/>
                    </a:moveTo>
                    <a:lnTo>
                      <a:pt x="0" y="44"/>
                    </a:lnTo>
                    <a:lnTo>
                      <a:pt x="4" y="52"/>
                    </a:lnTo>
                    <a:lnTo>
                      <a:pt x="16" y="56"/>
                    </a:lnTo>
                    <a:lnTo>
                      <a:pt x="24" y="56"/>
                    </a:lnTo>
                    <a:lnTo>
                      <a:pt x="36" y="52"/>
                    </a:lnTo>
                    <a:lnTo>
                      <a:pt x="44" y="4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87" name="Freeform 432"/>
              <p:cNvSpPr>
                <a:spLocks/>
              </p:cNvSpPr>
              <p:nvPr/>
            </p:nvSpPr>
            <p:spPr bwMode="auto">
              <a:xfrm>
                <a:off x="2688" y="1988"/>
                <a:ext cx="12" cy="56"/>
              </a:xfrm>
              <a:custGeom>
                <a:avLst/>
                <a:gdLst>
                  <a:gd name="T0" fmla="*/ 0 w 12"/>
                  <a:gd name="T1" fmla="*/ 0 h 56"/>
                  <a:gd name="T2" fmla="*/ 0 w 12"/>
                  <a:gd name="T3" fmla="*/ 44 h 56"/>
                  <a:gd name="T4" fmla="*/ 4 w 12"/>
                  <a:gd name="T5" fmla="*/ 52 h 56"/>
                  <a:gd name="T6" fmla="*/ 12 w 12"/>
                  <a:gd name="T7" fmla="*/ 56 h 5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56">
                    <a:moveTo>
                      <a:pt x="0" y="0"/>
                    </a:moveTo>
                    <a:lnTo>
                      <a:pt x="0" y="44"/>
                    </a:lnTo>
                    <a:lnTo>
                      <a:pt x="4" y="52"/>
                    </a:lnTo>
                    <a:lnTo>
                      <a:pt x="12" y="56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88" name="Line 433"/>
              <p:cNvSpPr>
                <a:spLocks noChangeShapeType="1"/>
              </p:cNvSpPr>
              <p:nvPr/>
            </p:nvSpPr>
            <p:spPr bwMode="auto">
              <a:xfrm>
                <a:off x="2728" y="1988"/>
                <a:ext cx="1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89" name="Line 434"/>
              <p:cNvSpPr>
                <a:spLocks noChangeShapeType="1"/>
              </p:cNvSpPr>
              <p:nvPr/>
            </p:nvSpPr>
            <p:spPr bwMode="auto">
              <a:xfrm>
                <a:off x="2732" y="1988"/>
                <a:ext cx="1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0" name="Line 435"/>
              <p:cNvSpPr>
                <a:spLocks noChangeShapeType="1"/>
              </p:cNvSpPr>
              <p:nvPr/>
            </p:nvSpPr>
            <p:spPr bwMode="auto">
              <a:xfrm>
                <a:off x="2672" y="1988"/>
                <a:ext cx="16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1" name="Line 436"/>
              <p:cNvSpPr>
                <a:spLocks noChangeShapeType="1"/>
              </p:cNvSpPr>
              <p:nvPr/>
            </p:nvSpPr>
            <p:spPr bwMode="auto">
              <a:xfrm>
                <a:off x="2716" y="1988"/>
                <a:ext cx="16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2" name="Line 437"/>
              <p:cNvSpPr>
                <a:spLocks noChangeShapeType="1"/>
              </p:cNvSpPr>
              <p:nvPr/>
            </p:nvSpPr>
            <p:spPr bwMode="auto">
              <a:xfrm>
                <a:off x="2728" y="2044"/>
                <a:ext cx="1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3" name="Freeform 438"/>
              <p:cNvSpPr>
                <a:spLocks/>
              </p:cNvSpPr>
              <p:nvPr/>
            </p:nvSpPr>
            <p:spPr bwMode="auto">
              <a:xfrm>
                <a:off x="2764" y="1988"/>
                <a:ext cx="44" cy="40"/>
              </a:xfrm>
              <a:custGeom>
                <a:avLst/>
                <a:gdLst>
                  <a:gd name="T0" fmla="*/ 40 w 44"/>
                  <a:gd name="T1" fmla="*/ 8 h 40"/>
                  <a:gd name="T2" fmla="*/ 44 w 44"/>
                  <a:gd name="T3" fmla="*/ 0 h 40"/>
                  <a:gd name="T4" fmla="*/ 44 w 44"/>
                  <a:gd name="T5" fmla="*/ 16 h 40"/>
                  <a:gd name="T6" fmla="*/ 40 w 44"/>
                  <a:gd name="T7" fmla="*/ 8 h 40"/>
                  <a:gd name="T8" fmla="*/ 36 w 44"/>
                  <a:gd name="T9" fmla="*/ 4 h 40"/>
                  <a:gd name="T10" fmla="*/ 28 w 44"/>
                  <a:gd name="T11" fmla="*/ 0 h 40"/>
                  <a:gd name="T12" fmla="*/ 12 w 44"/>
                  <a:gd name="T13" fmla="*/ 0 h 40"/>
                  <a:gd name="T14" fmla="*/ 4 w 44"/>
                  <a:gd name="T15" fmla="*/ 4 h 40"/>
                  <a:gd name="T16" fmla="*/ 0 w 44"/>
                  <a:gd name="T17" fmla="*/ 8 h 40"/>
                  <a:gd name="T18" fmla="*/ 0 w 44"/>
                  <a:gd name="T19" fmla="*/ 16 h 40"/>
                  <a:gd name="T20" fmla="*/ 4 w 44"/>
                  <a:gd name="T21" fmla="*/ 20 h 40"/>
                  <a:gd name="T22" fmla="*/ 12 w 44"/>
                  <a:gd name="T23" fmla="*/ 24 h 40"/>
                  <a:gd name="T24" fmla="*/ 32 w 44"/>
                  <a:gd name="T25" fmla="*/ 34 h 40"/>
                  <a:gd name="T26" fmla="*/ 40 w 44"/>
                  <a:gd name="T27" fmla="*/ 36 h 40"/>
                  <a:gd name="T28" fmla="*/ 44 w 44"/>
                  <a:gd name="T29" fmla="*/ 40 h 4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4" h="40">
                    <a:moveTo>
                      <a:pt x="40" y="8"/>
                    </a:moveTo>
                    <a:lnTo>
                      <a:pt x="44" y="0"/>
                    </a:lnTo>
                    <a:lnTo>
                      <a:pt x="44" y="16"/>
                    </a:lnTo>
                    <a:lnTo>
                      <a:pt x="40" y="8"/>
                    </a:lnTo>
                    <a:lnTo>
                      <a:pt x="36" y="4"/>
                    </a:lnTo>
                    <a:lnTo>
                      <a:pt x="28" y="0"/>
                    </a:lnTo>
                    <a:lnTo>
                      <a:pt x="12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12" y="24"/>
                    </a:lnTo>
                    <a:lnTo>
                      <a:pt x="32" y="34"/>
                    </a:lnTo>
                    <a:lnTo>
                      <a:pt x="40" y="36"/>
                    </a:lnTo>
                    <a:lnTo>
                      <a:pt x="44" y="4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4" name="Freeform 439"/>
              <p:cNvSpPr>
                <a:spLocks/>
              </p:cNvSpPr>
              <p:nvPr/>
            </p:nvSpPr>
            <p:spPr bwMode="auto">
              <a:xfrm>
                <a:off x="2764" y="2000"/>
                <a:ext cx="44" cy="44"/>
              </a:xfrm>
              <a:custGeom>
                <a:avLst/>
                <a:gdLst>
                  <a:gd name="T0" fmla="*/ 0 w 44"/>
                  <a:gd name="T1" fmla="*/ 0 h 44"/>
                  <a:gd name="T2" fmla="*/ 4 w 44"/>
                  <a:gd name="T3" fmla="*/ 4 h 44"/>
                  <a:gd name="T4" fmla="*/ 12 w 44"/>
                  <a:gd name="T5" fmla="*/ 8 h 44"/>
                  <a:gd name="T6" fmla="*/ 32 w 44"/>
                  <a:gd name="T7" fmla="*/ 16 h 44"/>
                  <a:gd name="T8" fmla="*/ 40 w 44"/>
                  <a:gd name="T9" fmla="*/ 22 h 44"/>
                  <a:gd name="T10" fmla="*/ 44 w 44"/>
                  <a:gd name="T11" fmla="*/ 24 h 44"/>
                  <a:gd name="T12" fmla="*/ 44 w 44"/>
                  <a:gd name="T13" fmla="*/ 36 h 44"/>
                  <a:gd name="T14" fmla="*/ 40 w 44"/>
                  <a:gd name="T15" fmla="*/ 40 h 44"/>
                  <a:gd name="T16" fmla="*/ 32 w 44"/>
                  <a:gd name="T17" fmla="*/ 44 h 44"/>
                  <a:gd name="T18" fmla="*/ 16 w 44"/>
                  <a:gd name="T19" fmla="*/ 44 h 44"/>
                  <a:gd name="T20" fmla="*/ 8 w 44"/>
                  <a:gd name="T21" fmla="*/ 40 h 44"/>
                  <a:gd name="T22" fmla="*/ 4 w 44"/>
                  <a:gd name="T23" fmla="*/ 36 h 44"/>
                  <a:gd name="T24" fmla="*/ 0 w 44"/>
                  <a:gd name="T25" fmla="*/ 28 h 44"/>
                  <a:gd name="T26" fmla="*/ 0 w 44"/>
                  <a:gd name="T27" fmla="*/ 44 h 44"/>
                  <a:gd name="T28" fmla="*/ 4 w 44"/>
                  <a:gd name="T29" fmla="*/ 36 h 4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4" h="44">
                    <a:moveTo>
                      <a:pt x="0" y="0"/>
                    </a:moveTo>
                    <a:lnTo>
                      <a:pt x="4" y="4"/>
                    </a:lnTo>
                    <a:lnTo>
                      <a:pt x="12" y="8"/>
                    </a:lnTo>
                    <a:lnTo>
                      <a:pt x="32" y="16"/>
                    </a:lnTo>
                    <a:lnTo>
                      <a:pt x="40" y="22"/>
                    </a:lnTo>
                    <a:lnTo>
                      <a:pt x="44" y="24"/>
                    </a:lnTo>
                    <a:lnTo>
                      <a:pt x="44" y="36"/>
                    </a:lnTo>
                    <a:lnTo>
                      <a:pt x="40" y="40"/>
                    </a:lnTo>
                    <a:lnTo>
                      <a:pt x="32" y="44"/>
                    </a:lnTo>
                    <a:lnTo>
                      <a:pt x="16" y="44"/>
                    </a:lnTo>
                    <a:lnTo>
                      <a:pt x="8" y="40"/>
                    </a:lnTo>
                    <a:lnTo>
                      <a:pt x="4" y="36"/>
                    </a:lnTo>
                    <a:lnTo>
                      <a:pt x="0" y="28"/>
                    </a:lnTo>
                    <a:lnTo>
                      <a:pt x="0" y="44"/>
                    </a:lnTo>
                    <a:lnTo>
                      <a:pt x="4" y="36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5" name="Line 440"/>
              <p:cNvSpPr>
                <a:spLocks noChangeShapeType="1"/>
              </p:cNvSpPr>
              <p:nvPr/>
            </p:nvSpPr>
            <p:spPr bwMode="auto">
              <a:xfrm>
                <a:off x="2896" y="1960"/>
                <a:ext cx="52" cy="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6" name="Line 441"/>
              <p:cNvSpPr>
                <a:spLocks noChangeShapeType="1"/>
              </p:cNvSpPr>
              <p:nvPr/>
            </p:nvSpPr>
            <p:spPr bwMode="auto">
              <a:xfrm>
                <a:off x="2900" y="1960"/>
                <a:ext cx="52" cy="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7" name="Line 442"/>
              <p:cNvSpPr>
                <a:spLocks noChangeShapeType="1"/>
              </p:cNvSpPr>
              <p:nvPr/>
            </p:nvSpPr>
            <p:spPr bwMode="auto">
              <a:xfrm flipH="1">
                <a:off x="2896" y="1960"/>
                <a:ext cx="56" cy="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8" name="Line 443"/>
              <p:cNvSpPr>
                <a:spLocks noChangeShapeType="1"/>
              </p:cNvSpPr>
              <p:nvPr/>
            </p:nvSpPr>
            <p:spPr bwMode="auto">
              <a:xfrm>
                <a:off x="2888" y="1960"/>
                <a:ext cx="2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9" name="Line 444"/>
              <p:cNvSpPr>
                <a:spLocks noChangeShapeType="1"/>
              </p:cNvSpPr>
              <p:nvPr/>
            </p:nvSpPr>
            <p:spPr bwMode="auto">
              <a:xfrm>
                <a:off x="2936" y="1960"/>
                <a:ext cx="2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0" name="Line 445"/>
              <p:cNvSpPr>
                <a:spLocks noChangeShapeType="1"/>
              </p:cNvSpPr>
              <p:nvPr/>
            </p:nvSpPr>
            <p:spPr bwMode="auto">
              <a:xfrm>
                <a:off x="2888" y="2044"/>
                <a:ext cx="2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1" name="Line 446"/>
              <p:cNvSpPr>
                <a:spLocks noChangeShapeType="1"/>
              </p:cNvSpPr>
              <p:nvPr/>
            </p:nvSpPr>
            <p:spPr bwMode="auto">
              <a:xfrm>
                <a:off x="2936" y="2044"/>
                <a:ext cx="2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2" name="Line 447"/>
              <p:cNvSpPr>
                <a:spLocks noChangeShapeType="1"/>
              </p:cNvSpPr>
              <p:nvPr/>
            </p:nvSpPr>
            <p:spPr bwMode="auto">
              <a:xfrm>
                <a:off x="2980" y="2008"/>
                <a:ext cx="7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3" name="Freeform 448"/>
              <p:cNvSpPr>
                <a:spLocks/>
              </p:cNvSpPr>
              <p:nvPr/>
            </p:nvSpPr>
            <p:spPr bwMode="auto">
              <a:xfrm>
                <a:off x="3092" y="1960"/>
                <a:ext cx="20" cy="84"/>
              </a:xfrm>
              <a:custGeom>
                <a:avLst/>
                <a:gdLst>
                  <a:gd name="T0" fmla="*/ 0 w 20"/>
                  <a:gd name="T1" fmla="*/ 16 h 84"/>
                  <a:gd name="T2" fmla="*/ 8 w 20"/>
                  <a:gd name="T3" fmla="*/ 14 h 84"/>
                  <a:gd name="T4" fmla="*/ 20 w 20"/>
                  <a:gd name="T5" fmla="*/ 0 h 84"/>
                  <a:gd name="T6" fmla="*/ 20 w 20"/>
                  <a:gd name="T7" fmla="*/ 84 h 8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" h="84">
                    <a:moveTo>
                      <a:pt x="0" y="16"/>
                    </a:moveTo>
                    <a:lnTo>
                      <a:pt x="8" y="14"/>
                    </a:lnTo>
                    <a:lnTo>
                      <a:pt x="20" y="0"/>
                    </a:lnTo>
                    <a:lnTo>
                      <a:pt x="20" y="8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4" name="Line 449"/>
              <p:cNvSpPr>
                <a:spLocks noChangeShapeType="1"/>
              </p:cNvSpPr>
              <p:nvPr/>
            </p:nvSpPr>
            <p:spPr bwMode="auto">
              <a:xfrm>
                <a:off x="3108" y="1964"/>
                <a:ext cx="1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5" name="Line 450"/>
              <p:cNvSpPr>
                <a:spLocks noChangeShapeType="1"/>
              </p:cNvSpPr>
              <p:nvPr/>
            </p:nvSpPr>
            <p:spPr bwMode="auto">
              <a:xfrm>
                <a:off x="3092" y="2044"/>
                <a:ext cx="36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6" name="Line 451"/>
              <p:cNvSpPr>
                <a:spLocks noChangeShapeType="1"/>
              </p:cNvSpPr>
              <p:nvPr/>
            </p:nvSpPr>
            <p:spPr bwMode="auto">
              <a:xfrm>
                <a:off x="2706" y="1082"/>
                <a:ext cx="30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7" name="Line 452"/>
              <p:cNvSpPr>
                <a:spLocks noChangeShapeType="1"/>
              </p:cNvSpPr>
              <p:nvPr/>
            </p:nvSpPr>
            <p:spPr bwMode="auto">
              <a:xfrm>
                <a:off x="2736" y="1078"/>
                <a:ext cx="2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8" name="Line 453"/>
              <p:cNvSpPr>
                <a:spLocks noChangeShapeType="1"/>
              </p:cNvSpPr>
              <p:nvPr/>
            </p:nvSpPr>
            <p:spPr bwMode="auto">
              <a:xfrm>
                <a:off x="2760" y="1072"/>
                <a:ext cx="2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9" name="Line 454"/>
              <p:cNvSpPr>
                <a:spLocks noChangeShapeType="1"/>
              </p:cNvSpPr>
              <p:nvPr/>
            </p:nvSpPr>
            <p:spPr bwMode="auto">
              <a:xfrm>
                <a:off x="2784" y="1070"/>
                <a:ext cx="20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10" name="Line 455"/>
              <p:cNvSpPr>
                <a:spLocks noChangeShapeType="1"/>
              </p:cNvSpPr>
              <p:nvPr/>
            </p:nvSpPr>
            <p:spPr bwMode="auto">
              <a:xfrm>
                <a:off x="2804" y="1066"/>
                <a:ext cx="2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11" name="Line 456"/>
              <p:cNvSpPr>
                <a:spLocks noChangeShapeType="1"/>
              </p:cNvSpPr>
              <p:nvPr/>
            </p:nvSpPr>
            <p:spPr bwMode="auto">
              <a:xfrm>
                <a:off x="2826" y="1062"/>
                <a:ext cx="18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12" name="Freeform 457"/>
              <p:cNvSpPr>
                <a:spLocks/>
              </p:cNvSpPr>
              <p:nvPr/>
            </p:nvSpPr>
            <p:spPr bwMode="auto">
              <a:xfrm>
                <a:off x="2844" y="1060"/>
                <a:ext cx="42" cy="1"/>
              </a:xfrm>
              <a:custGeom>
                <a:avLst/>
                <a:gdLst>
                  <a:gd name="T0" fmla="*/ 0 w 42"/>
                  <a:gd name="T1" fmla="*/ 0 h 1"/>
                  <a:gd name="T2" fmla="*/ 22 w 42"/>
                  <a:gd name="T3" fmla="*/ 0 h 1"/>
                  <a:gd name="T4" fmla="*/ 42 w 42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2" h="1">
                    <a:moveTo>
                      <a:pt x="0" y="0"/>
                    </a:moveTo>
                    <a:lnTo>
                      <a:pt x="22" y="0"/>
                    </a:lnTo>
                    <a:lnTo>
                      <a:pt x="42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13" name="Freeform 458"/>
              <p:cNvSpPr>
                <a:spLocks/>
              </p:cNvSpPr>
              <p:nvPr/>
            </p:nvSpPr>
            <p:spPr bwMode="auto">
              <a:xfrm>
                <a:off x="2886" y="1058"/>
                <a:ext cx="62" cy="1"/>
              </a:xfrm>
              <a:custGeom>
                <a:avLst/>
                <a:gdLst>
                  <a:gd name="T0" fmla="*/ 0 w 62"/>
                  <a:gd name="T1" fmla="*/ 0 h 1"/>
                  <a:gd name="T2" fmla="*/ 22 w 62"/>
                  <a:gd name="T3" fmla="*/ 0 h 1"/>
                  <a:gd name="T4" fmla="*/ 42 w 62"/>
                  <a:gd name="T5" fmla="*/ 0 h 1"/>
                  <a:gd name="T6" fmla="*/ 62 w 62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1">
                    <a:moveTo>
                      <a:pt x="0" y="0"/>
                    </a:moveTo>
                    <a:lnTo>
                      <a:pt x="22" y="0"/>
                    </a:lnTo>
                    <a:lnTo>
                      <a:pt x="42" y="0"/>
                    </a:lnTo>
                    <a:lnTo>
                      <a:pt x="62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14" name="Line 459"/>
              <p:cNvSpPr>
                <a:spLocks noChangeShapeType="1"/>
              </p:cNvSpPr>
              <p:nvPr/>
            </p:nvSpPr>
            <p:spPr bwMode="auto">
              <a:xfrm>
                <a:off x="2948" y="1060"/>
                <a:ext cx="2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15" name="Line 460"/>
              <p:cNvSpPr>
                <a:spLocks noChangeShapeType="1"/>
              </p:cNvSpPr>
              <p:nvPr/>
            </p:nvSpPr>
            <p:spPr bwMode="auto">
              <a:xfrm>
                <a:off x="2970" y="1064"/>
                <a:ext cx="18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16" name="Line 461"/>
              <p:cNvSpPr>
                <a:spLocks noChangeShapeType="1"/>
              </p:cNvSpPr>
              <p:nvPr/>
            </p:nvSpPr>
            <p:spPr bwMode="auto">
              <a:xfrm>
                <a:off x="2988" y="1072"/>
                <a:ext cx="2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17" name="Line 462"/>
              <p:cNvSpPr>
                <a:spLocks noChangeShapeType="1"/>
              </p:cNvSpPr>
              <p:nvPr/>
            </p:nvSpPr>
            <p:spPr bwMode="auto">
              <a:xfrm>
                <a:off x="3010" y="1080"/>
                <a:ext cx="20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18" name="Line 463"/>
              <p:cNvSpPr>
                <a:spLocks noChangeShapeType="1"/>
              </p:cNvSpPr>
              <p:nvPr/>
            </p:nvSpPr>
            <p:spPr bwMode="auto">
              <a:xfrm>
                <a:off x="3030" y="1094"/>
                <a:ext cx="2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19" name="Line 464"/>
              <p:cNvSpPr>
                <a:spLocks noChangeShapeType="1"/>
              </p:cNvSpPr>
              <p:nvPr/>
            </p:nvSpPr>
            <p:spPr bwMode="auto">
              <a:xfrm>
                <a:off x="3052" y="1108"/>
                <a:ext cx="20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20" name="Line 465"/>
              <p:cNvSpPr>
                <a:spLocks noChangeShapeType="1"/>
              </p:cNvSpPr>
              <p:nvPr/>
            </p:nvSpPr>
            <p:spPr bwMode="auto">
              <a:xfrm>
                <a:off x="3072" y="1118"/>
                <a:ext cx="20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21" name="Line 466"/>
              <p:cNvSpPr>
                <a:spLocks noChangeShapeType="1"/>
              </p:cNvSpPr>
              <p:nvPr/>
            </p:nvSpPr>
            <p:spPr bwMode="auto">
              <a:xfrm>
                <a:off x="3092" y="1140"/>
                <a:ext cx="2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22" name="Line 467"/>
              <p:cNvSpPr>
                <a:spLocks noChangeShapeType="1"/>
              </p:cNvSpPr>
              <p:nvPr/>
            </p:nvSpPr>
            <p:spPr bwMode="auto">
              <a:xfrm>
                <a:off x="3114" y="1160"/>
                <a:ext cx="18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23" name="Line 468"/>
              <p:cNvSpPr>
                <a:spLocks noChangeShapeType="1"/>
              </p:cNvSpPr>
              <p:nvPr/>
            </p:nvSpPr>
            <p:spPr bwMode="auto">
              <a:xfrm>
                <a:off x="3132" y="1180"/>
                <a:ext cx="2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24" name="Line 469"/>
              <p:cNvSpPr>
                <a:spLocks noChangeShapeType="1"/>
              </p:cNvSpPr>
              <p:nvPr/>
            </p:nvSpPr>
            <p:spPr bwMode="auto">
              <a:xfrm>
                <a:off x="3154" y="1204"/>
                <a:ext cx="20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25" name="Line 470"/>
              <p:cNvSpPr>
                <a:spLocks noChangeShapeType="1"/>
              </p:cNvSpPr>
              <p:nvPr/>
            </p:nvSpPr>
            <p:spPr bwMode="auto">
              <a:xfrm>
                <a:off x="3174" y="1224"/>
                <a:ext cx="20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26" name="Line 471"/>
              <p:cNvSpPr>
                <a:spLocks noChangeShapeType="1"/>
              </p:cNvSpPr>
              <p:nvPr/>
            </p:nvSpPr>
            <p:spPr bwMode="auto">
              <a:xfrm>
                <a:off x="3194" y="1260"/>
                <a:ext cx="2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27" name="Line 472"/>
              <p:cNvSpPr>
                <a:spLocks noChangeShapeType="1"/>
              </p:cNvSpPr>
              <p:nvPr/>
            </p:nvSpPr>
            <p:spPr bwMode="auto">
              <a:xfrm>
                <a:off x="3216" y="1316"/>
                <a:ext cx="20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28" name="Line 473"/>
              <p:cNvSpPr>
                <a:spLocks noChangeShapeType="1"/>
              </p:cNvSpPr>
              <p:nvPr/>
            </p:nvSpPr>
            <p:spPr bwMode="auto">
              <a:xfrm>
                <a:off x="3236" y="1358"/>
                <a:ext cx="2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29" name="Line 474"/>
              <p:cNvSpPr>
                <a:spLocks noChangeShapeType="1"/>
              </p:cNvSpPr>
              <p:nvPr/>
            </p:nvSpPr>
            <p:spPr bwMode="auto">
              <a:xfrm>
                <a:off x="3258" y="1398"/>
                <a:ext cx="18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30" name="Line 475"/>
              <p:cNvSpPr>
                <a:spLocks noChangeShapeType="1"/>
              </p:cNvSpPr>
              <p:nvPr/>
            </p:nvSpPr>
            <p:spPr bwMode="auto">
              <a:xfrm>
                <a:off x="3276" y="1366"/>
                <a:ext cx="2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31" name="Line 476"/>
              <p:cNvSpPr>
                <a:spLocks noChangeShapeType="1"/>
              </p:cNvSpPr>
              <p:nvPr/>
            </p:nvSpPr>
            <p:spPr bwMode="auto">
              <a:xfrm>
                <a:off x="3298" y="1688"/>
                <a:ext cx="20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32" name="Line 477"/>
              <p:cNvSpPr>
                <a:spLocks noChangeShapeType="1"/>
              </p:cNvSpPr>
              <p:nvPr/>
            </p:nvSpPr>
            <p:spPr bwMode="auto">
              <a:xfrm flipV="1">
                <a:off x="2720" y="107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33" name="Line 478"/>
              <p:cNvSpPr>
                <a:spLocks noChangeShapeType="1"/>
              </p:cNvSpPr>
              <p:nvPr/>
            </p:nvSpPr>
            <p:spPr bwMode="auto">
              <a:xfrm flipV="1">
                <a:off x="2746" y="1070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34" name="Line 479"/>
              <p:cNvSpPr>
                <a:spLocks noChangeShapeType="1"/>
              </p:cNvSpPr>
              <p:nvPr/>
            </p:nvSpPr>
            <p:spPr bwMode="auto">
              <a:xfrm flipV="1">
                <a:off x="2772" y="1066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35" name="Line 480"/>
              <p:cNvSpPr>
                <a:spLocks noChangeShapeType="1"/>
              </p:cNvSpPr>
              <p:nvPr/>
            </p:nvSpPr>
            <p:spPr bwMode="auto">
              <a:xfrm flipV="1">
                <a:off x="2794" y="1064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36" name="Line 481"/>
              <p:cNvSpPr>
                <a:spLocks noChangeShapeType="1"/>
              </p:cNvSpPr>
              <p:nvPr/>
            </p:nvSpPr>
            <p:spPr bwMode="auto">
              <a:xfrm flipV="1">
                <a:off x="2814" y="1064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37" name="Line 482"/>
              <p:cNvSpPr>
                <a:spLocks noChangeShapeType="1"/>
              </p:cNvSpPr>
              <p:nvPr/>
            </p:nvSpPr>
            <p:spPr bwMode="auto">
              <a:xfrm flipV="1">
                <a:off x="2836" y="106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38" name="Line 483"/>
              <p:cNvSpPr>
                <a:spLocks noChangeShapeType="1"/>
              </p:cNvSpPr>
              <p:nvPr/>
            </p:nvSpPr>
            <p:spPr bwMode="auto">
              <a:xfrm flipV="1">
                <a:off x="2856" y="1056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39" name="Line 484"/>
              <p:cNvSpPr>
                <a:spLocks noChangeShapeType="1"/>
              </p:cNvSpPr>
              <p:nvPr/>
            </p:nvSpPr>
            <p:spPr bwMode="auto">
              <a:xfrm flipV="1">
                <a:off x="2878" y="1058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40" name="Line 485"/>
              <p:cNvSpPr>
                <a:spLocks noChangeShapeType="1"/>
              </p:cNvSpPr>
              <p:nvPr/>
            </p:nvSpPr>
            <p:spPr bwMode="auto">
              <a:xfrm flipV="1">
                <a:off x="2896" y="1056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41" name="Line 486"/>
              <p:cNvSpPr>
                <a:spLocks noChangeShapeType="1"/>
              </p:cNvSpPr>
              <p:nvPr/>
            </p:nvSpPr>
            <p:spPr bwMode="auto">
              <a:xfrm flipV="1">
                <a:off x="2918" y="1056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42" name="Line 487"/>
              <p:cNvSpPr>
                <a:spLocks noChangeShapeType="1"/>
              </p:cNvSpPr>
              <p:nvPr/>
            </p:nvSpPr>
            <p:spPr bwMode="auto">
              <a:xfrm flipV="1">
                <a:off x="2938" y="105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43" name="Line 488"/>
              <p:cNvSpPr>
                <a:spLocks noChangeShapeType="1"/>
              </p:cNvSpPr>
              <p:nvPr/>
            </p:nvSpPr>
            <p:spPr bwMode="auto">
              <a:xfrm flipV="1">
                <a:off x="2958" y="105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44" name="Line 489"/>
              <p:cNvSpPr>
                <a:spLocks noChangeShapeType="1"/>
              </p:cNvSpPr>
              <p:nvPr/>
            </p:nvSpPr>
            <p:spPr bwMode="auto">
              <a:xfrm flipV="1">
                <a:off x="2980" y="106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45" name="Line 490"/>
              <p:cNvSpPr>
                <a:spLocks noChangeShapeType="1"/>
              </p:cNvSpPr>
              <p:nvPr/>
            </p:nvSpPr>
            <p:spPr bwMode="auto">
              <a:xfrm flipV="1">
                <a:off x="3000" y="107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46" name="Line 491"/>
              <p:cNvSpPr>
                <a:spLocks noChangeShapeType="1"/>
              </p:cNvSpPr>
              <p:nvPr/>
            </p:nvSpPr>
            <p:spPr bwMode="auto">
              <a:xfrm flipV="1">
                <a:off x="3022" y="1078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47" name="Line 492"/>
              <p:cNvSpPr>
                <a:spLocks noChangeShapeType="1"/>
              </p:cNvSpPr>
              <p:nvPr/>
            </p:nvSpPr>
            <p:spPr bwMode="auto">
              <a:xfrm flipV="1">
                <a:off x="3040" y="109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48" name="Line 493"/>
              <p:cNvSpPr>
                <a:spLocks noChangeShapeType="1"/>
              </p:cNvSpPr>
              <p:nvPr/>
            </p:nvSpPr>
            <p:spPr bwMode="auto">
              <a:xfrm flipV="1">
                <a:off x="3062" y="1104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49" name="Line 494"/>
              <p:cNvSpPr>
                <a:spLocks noChangeShapeType="1"/>
              </p:cNvSpPr>
              <p:nvPr/>
            </p:nvSpPr>
            <p:spPr bwMode="auto">
              <a:xfrm flipV="1">
                <a:off x="3082" y="111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50" name="Line 495"/>
              <p:cNvSpPr>
                <a:spLocks noChangeShapeType="1"/>
              </p:cNvSpPr>
              <p:nvPr/>
            </p:nvSpPr>
            <p:spPr bwMode="auto">
              <a:xfrm flipV="1">
                <a:off x="3102" y="1136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51" name="Line 496"/>
              <p:cNvSpPr>
                <a:spLocks noChangeShapeType="1"/>
              </p:cNvSpPr>
              <p:nvPr/>
            </p:nvSpPr>
            <p:spPr bwMode="auto">
              <a:xfrm flipV="1">
                <a:off x="3124" y="115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52" name="Line 497"/>
              <p:cNvSpPr>
                <a:spLocks noChangeShapeType="1"/>
              </p:cNvSpPr>
              <p:nvPr/>
            </p:nvSpPr>
            <p:spPr bwMode="auto">
              <a:xfrm flipV="1">
                <a:off x="3144" y="1176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53" name="Line 498"/>
              <p:cNvSpPr>
                <a:spLocks noChangeShapeType="1"/>
              </p:cNvSpPr>
              <p:nvPr/>
            </p:nvSpPr>
            <p:spPr bwMode="auto">
              <a:xfrm flipV="1">
                <a:off x="3166" y="1200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54" name="Line 499"/>
              <p:cNvSpPr>
                <a:spLocks noChangeShapeType="1"/>
              </p:cNvSpPr>
              <p:nvPr/>
            </p:nvSpPr>
            <p:spPr bwMode="auto">
              <a:xfrm flipV="1">
                <a:off x="3184" y="1218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55" name="Line 500"/>
              <p:cNvSpPr>
                <a:spLocks noChangeShapeType="1"/>
              </p:cNvSpPr>
              <p:nvPr/>
            </p:nvSpPr>
            <p:spPr bwMode="auto">
              <a:xfrm flipV="1">
                <a:off x="3206" y="1254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56" name="Line 501"/>
              <p:cNvSpPr>
                <a:spLocks noChangeShapeType="1"/>
              </p:cNvSpPr>
              <p:nvPr/>
            </p:nvSpPr>
            <p:spPr bwMode="auto">
              <a:xfrm flipV="1">
                <a:off x="3226" y="1304"/>
                <a:ext cx="1" cy="2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57" name="Line 502"/>
              <p:cNvSpPr>
                <a:spLocks noChangeShapeType="1"/>
              </p:cNvSpPr>
              <p:nvPr/>
            </p:nvSpPr>
            <p:spPr bwMode="auto">
              <a:xfrm flipV="1">
                <a:off x="3246" y="1342"/>
                <a:ext cx="1" cy="3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58" name="Line 503"/>
              <p:cNvSpPr>
                <a:spLocks noChangeShapeType="1"/>
              </p:cNvSpPr>
              <p:nvPr/>
            </p:nvSpPr>
            <p:spPr bwMode="auto">
              <a:xfrm flipV="1">
                <a:off x="3268" y="1372"/>
                <a:ext cx="1" cy="5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59" name="Line 504"/>
              <p:cNvSpPr>
                <a:spLocks noChangeShapeType="1"/>
              </p:cNvSpPr>
              <p:nvPr/>
            </p:nvSpPr>
            <p:spPr bwMode="auto">
              <a:xfrm flipV="1">
                <a:off x="3288" y="1344"/>
                <a:ext cx="1" cy="5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60" name="Line 505"/>
              <p:cNvSpPr>
                <a:spLocks noChangeShapeType="1"/>
              </p:cNvSpPr>
              <p:nvPr/>
            </p:nvSpPr>
            <p:spPr bwMode="auto">
              <a:xfrm flipV="1">
                <a:off x="3420" y="1624"/>
                <a:ext cx="1" cy="14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61" name="Line 506"/>
              <p:cNvSpPr>
                <a:spLocks noChangeShapeType="1"/>
              </p:cNvSpPr>
              <p:nvPr/>
            </p:nvSpPr>
            <p:spPr bwMode="auto">
              <a:xfrm>
                <a:off x="2528" y="1148"/>
                <a:ext cx="9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62" name="Line 507"/>
              <p:cNvSpPr>
                <a:spLocks noChangeShapeType="1"/>
              </p:cNvSpPr>
              <p:nvPr/>
            </p:nvSpPr>
            <p:spPr bwMode="auto">
              <a:xfrm>
                <a:off x="2624" y="1114"/>
                <a:ext cx="6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63" name="Line 508"/>
              <p:cNvSpPr>
                <a:spLocks noChangeShapeType="1"/>
              </p:cNvSpPr>
              <p:nvPr/>
            </p:nvSpPr>
            <p:spPr bwMode="auto">
              <a:xfrm>
                <a:off x="2690" y="1094"/>
                <a:ext cx="6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64" name="Line 509"/>
              <p:cNvSpPr>
                <a:spLocks noChangeShapeType="1"/>
              </p:cNvSpPr>
              <p:nvPr/>
            </p:nvSpPr>
            <p:spPr bwMode="auto">
              <a:xfrm>
                <a:off x="2756" y="1070"/>
                <a:ext cx="6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65" name="Freeform 510"/>
              <p:cNvSpPr>
                <a:spLocks/>
              </p:cNvSpPr>
              <p:nvPr/>
            </p:nvSpPr>
            <p:spPr bwMode="auto">
              <a:xfrm>
                <a:off x="2822" y="1044"/>
                <a:ext cx="118" cy="1"/>
              </a:xfrm>
              <a:custGeom>
                <a:avLst/>
                <a:gdLst>
                  <a:gd name="T0" fmla="*/ 0 w 118"/>
                  <a:gd name="T1" fmla="*/ 0 h 1"/>
                  <a:gd name="T2" fmla="*/ 64 w 118"/>
                  <a:gd name="T3" fmla="*/ 0 h 1"/>
                  <a:gd name="T4" fmla="*/ 118 w 118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8" h="1">
                    <a:moveTo>
                      <a:pt x="0" y="0"/>
                    </a:moveTo>
                    <a:lnTo>
                      <a:pt x="64" y="0"/>
                    </a:lnTo>
                    <a:lnTo>
                      <a:pt x="118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66" name="Line 511"/>
              <p:cNvSpPr>
                <a:spLocks noChangeShapeType="1"/>
              </p:cNvSpPr>
              <p:nvPr/>
            </p:nvSpPr>
            <p:spPr bwMode="auto">
              <a:xfrm>
                <a:off x="2940" y="1048"/>
                <a:ext cx="6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67" name="Line 512"/>
              <p:cNvSpPr>
                <a:spLocks noChangeShapeType="1"/>
              </p:cNvSpPr>
              <p:nvPr/>
            </p:nvSpPr>
            <p:spPr bwMode="auto">
              <a:xfrm>
                <a:off x="3006" y="1088"/>
                <a:ext cx="80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68" name="Line 513"/>
              <p:cNvSpPr>
                <a:spLocks noChangeShapeType="1"/>
              </p:cNvSpPr>
              <p:nvPr/>
            </p:nvSpPr>
            <p:spPr bwMode="auto">
              <a:xfrm>
                <a:off x="3086" y="1154"/>
                <a:ext cx="7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69" name="Line 514"/>
              <p:cNvSpPr>
                <a:spLocks noChangeShapeType="1"/>
              </p:cNvSpPr>
              <p:nvPr/>
            </p:nvSpPr>
            <p:spPr bwMode="auto">
              <a:xfrm>
                <a:off x="3162" y="1244"/>
                <a:ext cx="70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70" name="Line 515"/>
              <p:cNvSpPr>
                <a:spLocks noChangeShapeType="1"/>
              </p:cNvSpPr>
              <p:nvPr/>
            </p:nvSpPr>
            <p:spPr bwMode="auto">
              <a:xfrm>
                <a:off x="3232" y="1382"/>
                <a:ext cx="80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71" name="Line 516"/>
              <p:cNvSpPr>
                <a:spLocks noChangeShapeType="1"/>
              </p:cNvSpPr>
              <p:nvPr/>
            </p:nvSpPr>
            <p:spPr bwMode="auto">
              <a:xfrm flipV="1">
                <a:off x="2580" y="1136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72" name="Line 517"/>
              <p:cNvSpPr>
                <a:spLocks noChangeShapeType="1"/>
              </p:cNvSpPr>
              <p:nvPr/>
            </p:nvSpPr>
            <p:spPr bwMode="auto">
              <a:xfrm flipV="1">
                <a:off x="2658" y="1104"/>
                <a:ext cx="1" cy="2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73" name="Line 518"/>
              <p:cNvSpPr>
                <a:spLocks noChangeShapeType="1"/>
              </p:cNvSpPr>
              <p:nvPr/>
            </p:nvSpPr>
            <p:spPr bwMode="auto">
              <a:xfrm flipV="1">
                <a:off x="2724" y="1082"/>
                <a:ext cx="1" cy="2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74" name="Line 519"/>
              <p:cNvSpPr>
                <a:spLocks noChangeShapeType="1"/>
              </p:cNvSpPr>
              <p:nvPr/>
            </p:nvSpPr>
            <p:spPr bwMode="auto">
              <a:xfrm flipV="1">
                <a:off x="2790" y="1060"/>
                <a:ext cx="1" cy="2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75" name="Line 520"/>
              <p:cNvSpPr>
                <a:spLocks noChangeShapeType="1"/>
              </p:cNvSpPr>
              <p:nvPr/>
            </p:nvSpPr>
            <p:spPr bwMode="auto">
              <a:xfrm flipV="1">
                <a:off x="2856" y="1032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76" name="Line 521"/>
              <p:cNvSpPr>
                <a:spLocks noChangeShapeType="1"/>
              </p:cNvSpPr>
              <p:nvPr/>
            </p:nvSpPr>
            <p:spPr bwMode="auto">
              <a:xfrm flipV="1">
                <a:off x="2916" y="1032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77" name="Line 522"/>
              <p:cNvSpPr>
                <a:spLocks noChangeShapeType="1"/>
              </p:cNvSpPr>
              <p:nvPr/>
            </p:nvSpPr>
            <p:spPr bwMode="auto">
              <a:xfrm flipV="1">
                <a:off x="2976" y="1036"/>
                <a:ext cx="1" cy="2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78" name="Line 523"/>
              <p:cNvSpPr>
                <a:spLocks noChangeShapeType="1"/>
              </p:cNvSpPr>
              <p:nvPr/>
            </p:nvSpPr>
            <p:spPr bwMode="auto">
              <a:xfrm flipV="1">
                <a:off x="3048" y="1076"/>
                <a:ext cx="1" cy="2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79" name="Line 524"/>
              <p:cNvSpPr>
                <a:spLocks noChangeShapeType="1"/>
              </p:cNvSpPr>
              <p:nvPr/>
            </p:nvSpPr>
            <p:spPr bwMode="auto">
              <a:xfrm flipV="1">
                <a:off x="3126" y="1142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80" name="Line 525"/>
              <p:cNvSpPr>
                <a:spLocks noChangeShapeType="1"/>
              </p:cNvSpPr>
              <p:nvPr/>
            </p:nvSpPr>
            <p:spPr bwMode="auto">
              <a:xfrm flipV="1">
                <a:off x="3200" y="1226"/>
                <a:ext cx="1" cy="3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81" name="Line 526"/>
              <p:cNvSpPr>
                <a:spLocks noChangeShapeType="1"/>
              </p:cNvSpPr>
              <p:nvPr/>
            </p:nvSpPr>
            <p:spPr bwMode="auto">
              <a:xfrm flipV="1">
                <a:off x="3274" y="1342"/>
                <a:ext cx="1" cy="9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82" name="Line 527"/>
              <p:cNvSpPr>
                <a:spLocks noChangeShapeType="1"/>
              </p:cNvSpPr>
              <p:nvPr/>
            </p:nvSpPr>
            <p:spPr bwMode="auto">
              <a:xfrm>
                <a:off x="3364" y="1702"/>
                <a:ext cx="3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83" name="Line 528"/>
              <p:cNvSpPr>
                <a:spLocks noChangeShapeType="1"/>
              </p:cNvSpPr>
              <p:nvPr/>
            </p:nvSpPr>
            <p:spPr bwMode="auto">
              <a:xfrm>
                <a:off x="3396" y="1704"/>
                <a:ext cx="38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84" name="Line 529"/>
              <p:cNvSpPr>
                <a:spLocks noChangeShapeType="1"/>
              </p:cNvSpPr>
              <p:nvPr/>
            </p:nvSpPr>
            <p:spPr bwMode="auto">
              <a:xfrm>
                <a:off x="3434" y="1814"/>
                <a:ext cx="78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85" name="Line 530"/>
              <p:cNvSpPr>
                <a:spLocks noChangeShapeType="1"/>
              </p:cNvSpPr>
              <p:nvPr/>
            </p:nvSpPr>
            <p:spPr bwMode="auto">
              <a:xfrm>
                <a:off x="3512" y="1842"/>
                <a:ext cx="88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86" name="Line 531"/>
              <p:cNvSpPr>
                <a:spLocks noChangeShapeType="1"/>
              </p:cNvSpPr>
              <p:nvPr/>
            </p:nvSpPr>
            <p:spPr bwMode="auto">
              <a:xfrm>
                <a:off x="3600" y="2076"/>
                <a:ext cx="21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87" name="Line 532"/>
              <p:cNvSpPr>
                <a:spLocks noChangeShapeType="1"/>
              </p:cNvSpPr>
              <p:nvPr/>
            </p:nvSpPr>
            <p:spPr bwMode="auto">
              <a:xfrm flipV="1">
                <a:off x="3380" y="1638"/>
                <a:ext cx="1" cy="15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88" name="Line 533"/>
              <p:cNvSpPr>
                <a:spLocks noChangeShapeType="1"/>
              </p:cNvSpPr>
              <p:nvPr/>
            </p:nvSpPr>
            <p:spPr bwMode="auto">
              <a:xfrm flipV="1">
                <a:off x="3414" y="1640"/>
                <a:ext cx="1" cy="15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89" name="Line 534"/>
              <p:cNvSpPr>
                <a:spLocks noChangeShapeType="1"/>
              </p:cNvSpPr>
              <p:nvPr/>
            </p:nvSpPr>
            <p:spPr bwMode="auto">
              <a:xfrm flipV="1">
                <a:off x="3476" y="1752"/>
                <a:ext cx="1" cy="14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90" name="Line 535"/>
              <p:cNvSpPr>
                <a:spLocks noChangeShapeType="1"/>
              </p:cNvSpPr>
              <p:nvPr/>
            </p:nvSpPr>
            <p:spPr bwMode="auto">
              <a:xfrm flipV="1">
                <a:off x="3558" y="1776"/>
                <a:ext cx="1" cy="16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91" name="Line 536"/>
              <p:cNvSpPr>
                <a:spLocks noChangeShapeType="1"/>
              </p:cNvSpPr>
              <p:nvPr/>
            </p:nvSpPr>
            <p:spPr bwMode="auto">
              <a:xfrm flipV="1">
                <a:off x="3732" y="1948"/>
                <a:ext cx="1" cy="42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92" name="Freeform 537"/>
              <p:cNvSpPr>
                <a:spLocks/>
              </p:cNvSpPr>
              <p:nvPr/>
            </p:nvSpPr>
            <p:spPr bwMode="auto">
              <a:xfrm>
                <a:off x="2504" y="1098"/>
                <a:ext cx="200" cy="104"/>
              </a:xfrm>
              <a:custGeom>
                <a:avLst/>
                <a:gdLst>
                  <a:gd name="T0" fmla="*/ 2 w 200"/>
                  <a:gd name="T1" fmla="*/ 102 h 104"/>
                  <a:gd name="T2" fmla="*/ 6 w 200"/>
                  <a:gd name="T3" fmla="*/ 98 h 104"/>
                  <a:gd name="T4" fmla="*/ 10 w 200"/>
                  <a:gd name="T5" fmla="*/ 96 h 104"/>
                  <a:gd name="T6" fmla="*/ 14 w 200"/>
                  <a:gd name="T7" fmla="*/ 92 h 104"/>
                  <a:gd name="T8" fmla="*/ 18 w 200"/>
                  <a:gd name="T9" fmla="*/ 90 h 104"/>
                  <a:gd name="T10" fmla="*/ 22 w 200"/>
                  <a:gd name="T11" fmla="*/ 86 h 104"/>
                  <a:gd name="T12" fmla="*/ 26 w 200"/>
                  <a:gd name="T13" fmla="*/ 84 h 104"/>
                  <a:gd name="T14" fmla="*/ 30 w 200"/>
                  <a:gd name="T15" fmla="*/ 82 h 104"/>
                  <a:gd name="T16" fmla="*/ 36 w 200"/>
                  <a:gd name="T17" fmla="*/ 78 h 104"/>
                  <a:gd name="T18" fmla="*/ 40 w 200"/>
                  <a:gd name="T19" fmla="*/ 74 h 104"/>
                  <a:gd name="T20" fmla="*/ 44 w 200"/>
                  <a:gd name="T21" fmla="*/ 72 h 104"/>
                  <a:gd name="T22" fmla="*/ 46 w 200"/>
                  <a:gd name="T23" fmla="*/ 70 h 104"/>
                  <a:gd name="T24" fmla="*/ 50 w 200"/>
                  <a:gd name="T25" fmla="*/ 66 h 104"/>
                  <a:gd name="T26" fmla="*/ 54 w 200"/>
                  <a:gd name="T27" fmla="*/ 64 h 104"/>
                  <a:gd name="T28" fmla="*/ 60 w 200"/>
                  <a:gd name="T29" fmla="*/ 62 h 104"/>
                  <a:gd name="T30" fmla="*/ 64 w 200"/>
                  <a:gd name="T31" fmla="*/ 62 h 104"/>
                  <a:gd name="T32" fmla="*/ 68 w 200"/>
                  <a:gd name="T33" fmla="*/ 58 h 104"/>
                  <a:gd name="T34" fmla="*/ 74 w 200"/>
                  <a:gd name="T35" fmla="*/ 56 h 104"/>
                  <a:gd name="T36" fmla="*/ 78 w 200"/>
                  <a:gd name="T37" fmla="*/ 54 h 104"/>
                  <a:gd name="T38" fmla="*/ 82 w 200"/>
                  <a:gd name="T39" fmla="*/ 50 h 104"/>
                  <a:gd name="T40" fmla="*/ 88 w 200"/>
                  <a:gd name="T41" fmla="*/ 48 h 104"/>
                  <a:gd name="T42" fmla="*/ 92 w 200"/>
                  <a:gd name="T43" fmla="*/ 46 h 104"/>
                  <a:gd name="T44" fmla="*/ 96 w 200"/>
                  <a:gd name="T45" fmla="*/ 42 h 104"/>
                  <a:gd name="T46" fmla="*/ 102 w 200"/>
                  <a:gd name="T47" fmla="*/ 40 h 104"/>
                  <a:gd name="T48" fmla="*/ 108 w 200"/>
                  <a:gd name="T49" fmla="*/ 36 h 104"/>
                  <a:gd name="T50" fmla="*/ 112 w 200"/>
                  <a:gd name="T51" fmla="*/ 34 h 104"/>
                  <a:gd name="T52" fmla="*/ 116 w 200"/>
                  <a:gd name="T53" fmla="*/ 32 h 104"/>
                  <a:gd name="T54" fmla="*/ 120 w 200"/>
                  <a:gd name="T55" fmla="*/ 30 h 104"/>
                  <a:gd name="T56" fmla="*/ 126 w 200"/>
                  <a:gd name="T57" fmla="*/ 28 h 104"/>
                  <a:gd name="T58" fmla="*/ 132 w 200"/>
                  <a:gd name="T59" fmla="*/ 26 h 104"/>
                  <a:gd name="T60" fmla="*/ 136 w 200"/>
                  <a:gd name="T61" fmla="*/ 24 h 104"/>
                  <a:gd name="T62" fmla="*/ 140 w 200"/>
                  <a:gd name="T63" fmla="*/ 22 h 104"/>
                  <a:gd name="T64" fmla="*/ 144 w 200"/>
                  <a:gd name="T65" fmla="*/ 20 h 104"/>
                  <a:gd name="T66" fmla="*/ 148 w 200"/>
                  <a:gd name="T67" fmla="*/ 18 h 104"/>
                  <a:gd name="T68" fmla="*/ 152 w 200"/>
                  <a:gd name="T69" fmla="*/ 16 h 104"/>
                  <a:gd name="T70" fmla="*/ 156 w 200"/>
                  <a:gd name="T71" fmla="*/ 14 h 104"/>
                  <a:gd name="T72" fmla="*/ 160 w 200"/>
                  <a:gd name="T73" fmla="*/ 14 h 104"/>
                  <a:gd name="T74" fmla="*/ 166 w 200"/>
                  <a:gd name="T75" fmla="*/ 14 h 104"/>
                  <a:gd name="T76" fmla="*/ 170 w 200"/>
                  <a:gd name="T77" fmla="*/ 12 h 104"/>
                  <a:gd name="T78" fmla="*/ 176 w 200"/>
                  <a:gd name="T79" fmla="*/ 10 h 104"/>
                  <a:gd name="T80" fmla="*/ 180 w 200"/>
                  <a:gd name="T81" fmla="*/ 8 h 104"/>
                  <a:gd name="T82" fmla="*/ 186 w 200"/>
                  <a:gd name="T83" fmla="*/ 6 h 104"/>
                  <a:gd name="T84" fmla="*/ 190 w 200"/>
                  <a:gd name="T85" fmla="*/ 4 h 104"/>
                  <a:gd name="T86" fmla="*/ 196 w 200"/>
                  <a:gd name="T87" fmla="*/ 2 h 104"/>
                  <a:gd name="T88" fmla="*/ 200 w 200"/>
                  <a:gd name="T89" fmla="*/ 0 h 10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200" h="104">
                    <a:moveTo>
                      <a:pt x="0" y="104"/>
                    </a:moveTo>
                    <a:lnTo>
                      <a:pt x="0" y="102"/>
                    </a:lnTo>
                    <a:lnTo>
                      <a:pt x="2" y="102"/>
                    </a:lnTo>
                    <a:lnTo>
                      <a:pt x="4" y="100"/>
                    </a:lnTo>
                    <a:lnTo>
                      <a:pt x="6" y="100"/>
                    </a:lnTo>
                    <a:lnTo>
                      <a:pt x="6" y="98"/>
                    </a:lnTo>
                    <a:lnTo>
                      <a:pt x="8" y="98"/>
                    </a:lnTo>
                    <a:lnTo>
                      <a:pt x="8" y="96"/>
                    </a:lnTo>
                    <a:lnTo>
                      <a:pt x="10" y="96"/>
                    </a:lnTo>
                    <a:lnTo>
                      <a:pt x="12" y="94"/>
                    </a:lnTo>
                    <a:lnTo>
                      <a:pt x="14" y="94"/>
                    </a:lnTo>
                    <a:lnTo>
                      <a:pt x="14" y="92"/>
                    </a:lnTo>
                    <a:lnTo>
                      <a:pt x="16" y="92"/>
                    </a:lnTo>
                    <a:lnTo>
                      <a:pt x="16" y="90"/>
                    </a:lnTo>
                    <a:lnTo>
                      <a:pt x="18" y="90"/>
                    </a:lnTo>
                    <a:lnTo>
                      <a:pt x="20" y="88"/>
                    </a:lnTo>
                    <a:lnTo>
                      <a:pt x="22" y="88"/>
                    </a:lnTo>
                    <a:lnTo>
                      <a:pt x="22" y="86"/>
                    </a:lnTo>
                    <a:lnTo>
                      <a:pt x="24" y="86"/>
                    </a:lnTo>
                    <a:lnTo>
                      <a:pt x="24" y="84"/>
                    </a:lnTo>
                    <a:lnTo>
                      <a:pt x="26" y="84"/>
                    </a:lnTo>
                    <a:lnTo>
                      <a:pt x="28" y="84"/>
                    </a:lnTo>
                    <a:lnTo>
                      <a:pt x="28" y="82"/>
                    </a:lnTo>
                    <a:lnTo>
                      <a:pt x="30" y="82"/>
                    </a:lnTo>
                    <a:lnTo>
                      <a:pt x="32" y="80"/>
                    </a:lnTo>
                    <a:lnTo>
                      <a:pt x="34" y="78"/>
                    </a:lnTo>
                    <a:lnTo>
                      <a:pt x="36" y="78"/>
                    </a:lnTo>
                    <a:lnTo>
                      <a:pt x="38" y="76"/>
                    </a:lnTo>
                    <a:lnTo>
                      <a:pt x="40" y="76"/>
                    </a:lnTo>
                    <a:lnTo>
                      <a:pt x="40" y="74"/>
                    </a:lnTo>
                    <a:lnTo>
                      <a:pt x="42" y="74"/>
                    </a:lnTo>
                    <a:lnTo>
                      <a:pt x="42" y="72"/>
                    </a:lnTo>
                    <a:lnTo>
                      <a:pt x="44" y="72"/>
                    </a:lnTo>
                    <a:lnTo>
                      <a:pt x="44" y="70"/>
                    </a:lnTo>
                    <a:lnTo>
                      <a:pt x="46" y="70"/>
                    </a:lnTo>
                    <a:lnTo>
                      <a:pt x="48" y="68"/>
                    </a:lnTo>
                    <a:lnTo>
                      <a:pt x="50" y="68"/>
                    </a:lnTo>
                    <a:lnTo>
                      <a:pt x="50" y="66"/>
                    </a:lnTo>
                    <a:lnTo>
                      <a:pt x="52" y="66"/>
                    </a:lnTo>
                    <a:lnTo>
                      <a:pt x="54" y="66"/>
                    </a:lnTo>
                    <a:lnTo>
                      <a:pt x="54" y="64"/>
                    </a:lnTo>
                    <a:lnTo>
                      <a:pt x="56" y="64"/>
                    </a:lnTo>
                    <a:lnTo>
                      <a:pt x="58" y="62"/>
                    </a:lnTo>
                    <a:lnTo>
                      <a:pt x="60" y="62"/>
                    </a:lnTo>
                    <a:lnTo>
                      <a:pt x="62" y="62"/>
                    </a:lnTo>
                    <a:lnTo>
                      <a:pt x="64" y="62"/>
                    </a:lnTo>
                    <a:lnTo>
                      <a:pt x="64" y="60"/>
                    </a:lnTo>
                    <a:lnTo>
                      <a:pt x="66" y="60"/>
                    </a:lnTo>
                    <a:lnTo>
                      <a:pt x="68" y="58"/>
                    </a:lnTo>
                    <a:lnTo>
                      <a:pt x="70" y="58"/>
                    </a:lnTo>
                    <a:lnTo>
                      <a:pt x="72" y="56"/>
                    </a:lnTo>
                    <a:lnTo>
                      <a:pt x="74" y="56"/>
                    </a:lnTo>
                    <a:lnTo>
                      <a:pt x="74" y="54"/>
                    </a:lnTo>
                    <a:lnTo>
                      <a:pt x="76" y="54"/>
                    </a:lnTo>
                    <a:lnTo>
                      <a:pt x="78" y="54"/>
                    </a:lnTo>
                    <a:lnTo>
                      <a:pt x="78" y="52"/>
                    </a:lnTo>
                    <a:lnTo>
                      <a:pt x="80" y="52"/>
                    </a:lnTo>
                    <a:lnTo>
                      <a:pt x="82" y="50"/>
                    </a:lnTo>
                    <a:lnTo>
                      <a:pt x="84" y="50"/>
                    </a:lnTo>
                    <a:lnTo>
                      <a:pt x="86" y="48"/>
                    </a:lnTo>
                    <a:lnTo>
                      <a:pt x="88" y="48"/>
                    </a:lnTo>
                    <a:lnTo>
                      <a:pt x="88" y="46"/>
                    </a:lnTo>
                    <a:lnTo>
                      <a:pt x="90" y="46"/>
                    </a:lnTo>
                    <a:lnTo>
                      <a:pt x="92" y="46"/>
                    </a:lnTo>
                    <a:lnTo>
                      <a:pt x="92" y="44"/>
                    </a:lnTo>
                    <a:lnTo>
                      <a:pt x="94" y="44"/>
                    </a:lnTo>
                    <a:lnTo>
                      <a:pt x="96" y="42"/>
                    </a:lnTo>
                    <a:lnTo>
                      <a:pt x="98" y="42"/>
                    </a:lnTo>
                    <a:lnTo>
                      <a:pt x="100" y="40"/>
                    </a:lnTo>
                    <a:lnTo>
                      <a:pt x="102" y="40"/>
                    </a:lnTo>
                    <a:lnTo>
                      <a:pt x="104" y="38"/>
                    </a:lnTo>
                    <a:lnTo>
                      <a:pt x="106" y="38"/>
                    </a:lnTo>
                    <a:lnTo>
                      <a:pt x="108" y="36"/>
                    </a:lnTo>
                    <a:lnTo>
                      <a:pt x="110" y="36"/>
                    </a:lnTo>
                    <a:lnTo>
                      <a:pt x="112" y="36"/>
                    </a:lnTo>
                    <a:lnTo>
                      <a:pt x="112" y="34"/>
                    </a:lnTo>
                    <a:lnTo>
                      <a:pt x="114" y="34"/>
                    </a:lnTo>
                    <a:lnTo>
                      <a:pt x="116" y="34"/>
                    </a:lnTo>
                    <a:lnTo>
                      <a:pt x="116" y="32"/>
                    </a:lnTo>
                    <a:lnTo>
                      <a:pt x="118" y="32"/>
                    </a:lnTo>
                    <a:lnTo>
                      <a:pt x="120" y="32"/>
                    </a:lnTo>
                    <a:lnTo>
                      <a:pt x="120" y="30"/>
                    </a:lnTo>
                    <a:lnTo>
                      <a:pt x="122" y="30"/>
                    </a:lnTo>
                    <a:lnTo>
                      <a:pt x="124" y="30"/>
                    </a:lnTo>
                    <a:lnTo>
                      <a:pt x="126" y="28"/>
                    </a:lnTo>
                    <a:lnTo>
                      <a:pt x="128" y="28"/>
                    </a:lnTo>
                    <a:lnTo>
                      <a:pt x="130" y="26"/>
                    </a:lnTo>
                    <a:lnTo>
                      <a:pt x="132" y="26"/>
                    </a:lnTo>
                    <a:lnTo>
                      <a:pt x="134" y="26"/>
                    </a:lnTo>
                    <a:lnTo>
                      <a:pt x="134" y="24"/>
                    </a:lnTo>
                    <a:lnTo>
                      <a:pt x="136" y="24"/>
                    </a:lnTo>
                    <a:lnTo>
                      <a:pt x="138" y="24"/>
                    </a:lnTo>
                    <a:lnTo>
                      <a:pt x="140" y="22"/>
                    </a:lnTo>
                    <a:lnTo>
                      <a:pt x="142" y="22"/>
                    </a:lnTo>
                    <a:lnTo>
                      <a:pt x="142" y="20"/>
                    </a:lnTo>
                    <a:lnTo>
                      <a:pt x="144" y="20"/>
                    </a:lnTo>
                    <a:lnTo>
                      <a:pt x="146" y="20"/>
                    </a:lnTo>
                    <a:lnTo>
                      <a:pt x="146" y="18"/>
                    </a:lnTo>
                    <a:lnTo>
                      <a:pt x="148" y="18"/>
                    </a:lnTo>
                    <a:lnTo>
                      <a:pt x="150" y="18"/>
                    </a:lnTo>
                    <a:lnTo>
                      <a:pt x="152" y="18"/>
                    </a:lnTo>
                    <a:lnTo>
                      <a:pt x="152" y="16"/>
                    </a:lnTo>
                    <a:lnTo>
                      <a:pt x="154" y="16"/>
                    </a:lnTo>
                    <a:lnTo>
                      <a:pt x="156" y="16"/>
                    </a:lnTo>
                    <a:lnTo>
                      <a:pt x="156" y="14"/>
                    </a:lnTo>
                    <a:lnTo>
                      <a:pt x="158" y="14"/>
                    </a:lnTo>
                    <a:lnTo>
                      <a:pt x="160" y="14"/>
                    </a:lnTo>
                    <a:lnTo>
                      <a:pt x="162" y="14"/>
                    </a:lnTo>
                    <a:lnTo>
                      <a:pt x="164" y="14"/>
                    </a:lnTo>
                    <a:lnTo>
                      <a:pt x="166" y="14"/>
                    </a:lnTo>
                    <a:lnTo>
                      <a:pt x="166" y="12"/>
                    </a:lnTo>
                    <a:lnTo>
                      <a:pt x="168" y="12"/>
                    </a:lnTo>
                    <a:lnTo>
                      <a:pt x="170" y="12"/>
                    </a:lnTo>
                    <a:lnTo>
                      <a:pt x="172" y="10"/>
                    </a:lnTo>
                    <a:lnTo>
                      <a:pt x="174" y="10"/>
                    </a:lnTo>
                    <a:lnTo>
                      <a:pt x="176" y="10"/>
                    </a:lnTo>
                    <a:lnTo>
                      <a:pt x="176" y="8"/>
                    </a:lnTo>
                    <a:lnTo>
                      <a:pt x="178" y="8"/>
                    </a:lnTo>
                    <a:lnTo>
                      <a:pt x="180" y="8"/>
                    </a:lnTo>
                    <a:lnTo>
                      <a:pt x="182" y="6"/>
                    </a:lnTo>
                    <a:lnTo>
                      <a:pt x="184" y="6"/>
                    </a:lnTo>
                    <a:lnTo>
                      <a:pt x="186" y="6"/>
                    </a:lnTo>
                    <a:lnTo>
                      <a:pt x="188" y="4"/>
                    </a:lnTo>
                    <a:lnTo>
                      <a:pt x="190" y="4"/>
                    </a:lnTo>
                    <a:lnTo>
                      <a:pt x="192" y="2"/>
                    </a:lnTo>
                    <a:lnTo>
                      <a:pt x="194" y="2"/>
                    </a:lnTo>
                    <a:lnTo>
                      <a:pt x="196" y="2"/>
                    </a:lnTo>
                    <a:lnTo>
                      <a:pt x="196" y="0"/>
                    </a:lnTo>
                    <a:lnTo>
                      <a:pt x="198" y="0"/>
                    </a:lnTo>
                    <a:lnTo>
                      <a:pt x="20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93" name="Freeform 538"/>
              <p:cNvSpPr>
                <a:spLocks/>
              </p:cNvSpPr>
              <p:nvPr/>
            </p:nvSpPr>
            <p:spPr bwMode="auto">
              <a:xfrm>
                <a:off x="2704" y="1056"/>
                <a:ext cx="256" cy="42"/>
              </a:xfrm>
              <a:custGeom>
                <a:avLst/>
                <a:gdLst>
                  <a:gd name="T0" fmla="*/ 2 w 256"/>
                  <a:gd name="T1" fmla="*/ 42 h 42"/>
                  <a:gd name="T2" fmla="*/ 6 w 256"/>
                  <a:gd name="T3" fmla="*/ 40 h 42"/>
                  <a:gd name="T4" fmla="*/ 10 w 256"/>
                  <a:gd name="T5" fmla="*/ 38 h 42"/>
                  <a:gd name="T6" fmla="*/ 14 w 256"/>
                  <a:gd name="T7" fmla="*/ 36 h 42"/>
                  <a:gd name="T8" fmla="*/ 20 w 256"/>
                  <a:gd name="T9" fmla="*/ 36 h 42"/>
                  <a:gd name="T10" fmla="*/ 24 w 256"/>
                  <a:gd name="T11" fmla="*/ 34 h 42"/>
                  <a:gd name="T12" fmla="*/ 28 w 256"/>
                  <a:gd name="T13" fmla="*/ 32 h 42"/>
                  <a:gd name="T14" fmla="*/ 32 w 256"/>
                  <a:gd name="T15" fmla="*/ 30 h 42"/>
                  <a:gd name="T16" fmla="*/ 36 w 256"/>
                  <a:gd name="T17" fmla="*/ 30 h 42"/>
                  <a:gd name="T18" fmla="*/ 42 w 256"/>
                  <a:gd name="T19" fmla="*/ 28 h 42"/>
                  <a:gd name="T20" fmla="*/ 48 w 256"/>
                  <a:gd name="T21" fmla="*/ 26 h 42"/>
                  <a:gd name="T22" fmla="*/ 54 w 256"/>
                  <a:gd name="T23" fmla="*/ 24 h 42"/>
                  <a:gd name="T24" fmla="*/ 58 w 256"/>
                  <a:gd name="T25" fmla="*/ 22 h 42"/>
                  <a:gd name="T26" fmla="*/ 64 w 256"/>
                  <a:gd name="T27" fmla="*/ 22 h 42"/>
                  <a:gd name="T28" fmla="*/ 68 w 256"/>
                  <a:gd name="T29" fmla="*/ 20 h 42"/>
                  <a:gd name="T30" fmla="*/ 72 w 256"/>
                  <a:gd name="T31" fmla="*/ 18 h 42"/>
                  <a:gd name="T32" fmla="*/ 78 w 256"/>
                  <a:gd name="T33" fmla="*/ 18 h 42"/>
                  <a:gd name="T34" fmla="*/ 82 w 256"/>
                  <a:gd name="T35" fmla="*/ 16 h 42"/>
                  <a:gd name="T36" fmla="*/ 86 w 256"/>
                  <a:gd name="T37" fmla="*/ 16 h 42"/>
                  <a:gd name="T38" fmla="*/ 90 w 256"/>
                  <a:gd name="T39" fmla="*/ 14 h 42"/>
                  <a:gd name="T40" fmla="*/ 94 w 256"/>
                  <a:gd name="T41" fmla="*/ 12 h 42"/>
                  <a:gd name="T42" fmla="*/ 100 w 256"/>
                  <a:gd name="T43" fmla="*/ 12 h 42"/>
                  <a:gd name="T44" fmla="*/ 106 w 256"/>
                  <a:gd name="T45" fmla="*/ 10 h 42"/>
                  <a:gd name="T46" fmla="*/ 112 w 256"/>
                  <a:gd name="T47" fmla="*/ 10 h 42"/>
                  <a:gd name="T48" fmla="*/ 116 w 256"/>
                  <a:gd name="T49" fmla="*/ 8 h 42"/>
                  <a:gd name="T50" fmla="*/ 120 w 256"/>
                  <a:gd name="T51" fmla="*/ 8 h 42"/>
                  <a:gd name="T52" fmla="*/ 126 w 256"/>
                  <a:gd name="T53" fmla="*/ 8 h 42"/>
                  <a:gd name="T54" fmla="*/ 130 w 256"/>
                  <a:gd name="T55" fmla="*/ 6 h 42"/>
                  <a:gd name="T56" fmla="*/ 134 w 256"/>
                  <a:gd name="T57" fmla="*/ 6 h 42"/>
                  <a:gd name="T58" fmla="*/ 140 w 256"/>
                  <a:gd name="T59" fmla="*/ 6 h 42"/>
                  <a:gd name="T60" fmla="*/ 144 w 256"/>
                  <a:gd name="T61" fmla="*/ 4 h 42"/>
                  <a:gd name="T62" fmla="*/ 150 w 256"/>
                  <a:gd name="T63" fmla="*/ 4 h 42"/>
                  <a:gd name="T64" fmla="*/ 156 w 256"/>
                  <a:gd name="T65" fmla="*/ 4 h 42"/>
                  <a:gd name="T66" fmla="*/ 162 w 256"/>
                  <a:gd name="T67" fmla="*/ 4 h 42"/>
                  <a:gd name="T68" fmla="*/ 168 w 256"/>
                  <a:gd name="T69" fmla="*/ 2 h 42"/>
                  <a:gd name="T70" fmla="*/ 174 w 256"/>
                  <a:gd name="T71" fmla="*/ 2 h 42"/>
                  <a:gd name="T72" fmla="*/ 180 w 256"/>
                  <a:gd name="T73" fmla="*/ 2 h 42"/>
                  <a:gd name="T74" fmla="*/ 184 w 256"/>
                  <a:gd name="T75" fmla="*/ 2 h 42"/>
                  <a:gd name="T76" fmla="*/ 190 w 256"/>
                  <a:gd name="T77" fmla="*/ 2 h 42"/>
                  <a:gd name="T78" fmla="*/ 196 w 256"/>
                  <a:gd name="T79" fmla="*/ 2 h 42"/>
                  <a:gd name="T80" fmla="*/ 202 w 256"/>
                  <a:gd name="T81" fmla="*/ 2 h 42"/>
                  <a:gd name="T82" fmla="*/ 208 w 256"/>
                  <a:gd name="T83" fmla="*/ 2 h 42"/>
                  <a:gd name="T84" fmla="*/ 214 w 256"/>
                  <a:gd name="T85" fmla="*/ 2 h 42"/>
                  <a:gd name="T86" fmla="*/ 218 w 256"/>
                  <a:gd name="T87" fmla="*/ 2 h 42"/>
                  <a:gd name="T88" fmla="*/ 224 w 256"/>
                  <a:gd name="T89" fmla="*/ 2 h 42"/>
                  <a:gd name="T90" fmla="*/ 228 w 256"/>
                  <a:gd name="T91" fmla="*/ 2 h 42"/>
                  <a:gd name="T92" fmla="*/ 234 w 256"/>
                  <a:gd name="T93" fmla="*/ 2 h 42"/>
                  <a:gd name="T94" fmla="*/ 240 w 256"/>
                  <a:gd name="T95" fmla="*/ 2 h 42"/>
                  <a:gd name="T96" fmla="*/ 246 w 256"/>
                  <a:gd name="T97" fmla="*/ 4 h 42"/>
                  <a:gd name="T98" fmla="*/ 252 w 256"/>
                  <a:gd name="T99" fmla="*/ 4 h 42"/>
                  <a:gd name="T100" fmla="*/ 256 w 256"/>
                  <a:gd name="T101" fmla="*/ 6 h 4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56" h="42">
                    <a:moveTo>
                      <a:pt x="0" y="42"/>
                    </a:moveTo>
                    <a:lnTo>
                      <a:pt x="0" y="42"/>
                    </a:lnTo>
                    <a:lnTo>
                      <a:pt x="2" y="42"/>
                    </a:lnTo>
                    <a:lnTo>
                      <a:pt x="2" y="40"/>
                    </a:lnTo>
                    <a:lnTo>
                      <a:pt x="4" y="40"/>
                    </a:lnTo>
                    <a:lnTo>
                      <a:pt x="6" y="40"/>
                    </a:lnTo>
                    <a:lnTo>
                      <a:pt x="8" y="40"/>
                    </a:lnTo>
                    <a:lnTo>
                      <a:pt x="8" y="38"/>
                    </a:lnTo>
                    <a:lnTo>
                      <a:pt x="10" y="38"/>
                    </a:lnTo>
                    <a:lnTo>
                      <a:pt x="12" y="38"/>
                    </a:lnTo>
                    <a:lnTo>
                      <a:pt x="14" y="38"/>
                    </a:lnTo>
                    <a:lnTo>
                      <a:pt x="14" y="36"/>
                    </a:lnTo>
                    <a:lnTo>
                      <a:pt x="16" y="36"/>
                    </a:lnTo>
                    <a:lnTo>
                      <a:pt x="18" y="36"/>
                    </a:lnTo>
                    <a:lnTo>
                      <a:pt x="20" y="36"/>
                    </a:lnTo>
                    <a:lnTo>
                      <a:pt x="20" y="34"/>
                    </a:lnTo>
                    <a:lnTo>
                      <a:pt x="22" y="34"/>
                    </a:lnTo>
                    <a:lnTo>
                      <a:pt x="24" y="34"/>
                    </a:lnTo>
                    <a:lnTo>
                      <a:pt x="26" y="34"/>
                    </a:lnTo>
                    <a:lnTo>
                      <a:pt x="26" y="32"/>
                    </a:lnTo>
                    <a:lnTo>
                      <a:pt x="28" y="32"/>
                    </a:lnTo>
                    <a:lnTo>
                      <a:pt x="30" y="32"/>
                    </a:lnTo>
                    <a:lnTo>
                      <a:pt x="32" y="32"/>
                    </a:lnTo>
                    <a:lnTo>
                      <a:pt x="32" y="30"/>
                    </a:lnTo>
                    <a:lnTo>
                      <a:pt x="34" y="30"/>
                    </a:lnTo>
                    <a:lnTo>
                      <a:pt x="36" y="30"/>
                    </a:lnTo>
                    <a:lnTo>
                      <a:pt x="38" y="28"/>
                    </a:lnTo>
                    <a:lnTo>
                      <a:pt x="40" y="28"/>
                    </a:lnTo>
                    <a:lnTo>
                      <a:pt x="42" y="28"/>
                    </a:lnTo>
                    <a:lnTo>
                      <a:pt x="44" y="26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0" y="24"/>
                    </a:lnTo>
                    <a:lnTo>
                      <a:pt x="52" y="24"/>
                    </a:lnTo>
                    <a:lnTo>
                      <a:pt x="54" y="24"/>
                    </a:lnTo>
                    <a:lnTo>
                      <a:pt x="56" y="24"/>
                    </a:lnTo>
                    <a:lnTo>
                      <a:pt x="56" y="22"/>
                    </a:lnTo>
                    <a:lnTo>
                      <a:pt x="58" y="22"/>
                    </a:lnTo>
                    <a:lnTo>
                      <a:pt x="60" y="22"/>
                    </a:lnTo>
                    <a:lnTo>
                      <a:pt x="62" y="22"/>
                    </a:lnTo>
                    <a:lnTo>
                      <a:pt x="64" y="22"/>
                    </a:lnTo>
                    <a:lnTo>
                      <a:pt x="64" y="20"/>
                    </a:lnTo>
                    <a:lnTo>
                      <a:pt x="66" y="20"/>
                    </a:lnTo>
                    <a:lnTo>
                      <a:pt x="68" y="20"/>
                    </a:lnTo>
                    <a:lnTo>
                      <a:pt x="70" y="20"/>
                    </a:lnTo>
                    <a:lnTo>
                      <a:pt x="72" y="20"/>
                    </a:lnTo>
                    <a:lnTo>
                      <a:pt x="72" y="18"/>
                    </a:lnTo>
                    <a:lnTo>
                      <a:pt x="74" y="18"/>
                    </a:lnTo>
                    <a:lnTo>
                      <a:pt x="76" y="18"/>
                    </a:lnTo>
                    <a:lnTo>
                      <a:pt x="78" y="18"/>
                    </a:lnTo>
                    <a:lnTo>
                      <a:pt x="80" y="18"/>
                    </a:lnTo>
                    <a:lnTo>
                      <a:pt x="80" y="16"/>
                    </a:lnTo>
                    <a:lnTo>
                      <a:pt x="82" y="16"/>
                    </a:lnTo>
                    <a:lnTo>
                      <a:pt x="84" y="16"/>
                    </a:lnTo>
                    <a:lnTo>
                      <a:pt x="86" y="16"/>
                    </a:lnTo>
                    <a:lnTo>
                      <a:pt x="86" y="14"/>
                    </a:lnTo>
                    <a:lnTo>
                      <a:pt x="88" y="14"/>
                    </a:lnTo>
                    <a:lnTo>
                      <a:pt x="90" y="14"/>
                    </a:lnTo>
                    <a:lnTo>
                      <a:pt x="92" y="14"/>
                    </a:lnTo>
                    <a:lnTo>
                      <a:pt x="94" y="14"/>
                    </a:lnTo>
                    <a:lnTo>
                      <a:pt x="94" y="12"/>
                    </a:lnTo>
                    <a:lnTo>
                      <a:pt x="96" y="12"/>
                    </a:lnTo>
                    <a:lnTo>
                      <a:pt x="98" y="12"/>
                    </a:lnTo>
                    <a:lnTo>
                      <a:pt x="100" y="12"/>
                    </a:lnTo>
                    <a:lnTo>
                      <a:pt x="102" y="12"/>
                    </a:lnTo>
                    <a:lnTo>
                      <a:pt x="104" y="10"/>
                    </a:lnTo>
                    <a:lnTo>
                      <a:pt x="106" y="10"/>
                    </a:lnTo>
                    <a:lnTo>
                      <a:pt x="108" y="10"/>
                    </a:lnTo>
                    <a:lnTo>
                      <a:pt x="110" y="10"/>
                    </a:lnTo>
                    <a:lnTo>
                      <a:pt x="112" y="10"/>
                    </a:lnTo>
                    <a:lnTo>
                      <a:pt x="112" y="8"/>
                    </a:lnTo>
                    <a:lnTo>
                      <a:pt x="114" y="8"/>
                    </a:lnTo>
                    <a:lnTo>
                      <a:pt x="116" y="8"/>
                    </a:lnTo>
                    <a:lnTo>
                      <a:pt x="118" y="8"/>
                    </a:lnTo>
                    <a:lnTo>
                      <a:pt x="120" y="8"/>
                    </a:lnTo>
                    <a:lnTo>
                      <a:pt x="122" y="8"/>
                    </a:lnTo>
                    <a:lnTo>
                      <a:pt x="124" y="8"/>
                    </a:lnTo>
                    <a:lnTo>
                      <a:pt x="126" y="8"/>
                    </a:lnTo>
                    <a:lnTo>
                      <a:pt x="128" y="8"/>
                    </a:lnTo>
                    <a:lnTo>
                      <a:pt x="130" y="8"/>
                    </a:lnTo>
                    <a:lnTo>
                      <a:pt x="130" y="6"/>
                    </a:lnTo>
                    <a:lnTo>
                      <a:pt x="132" y="6"/>
                    </a:lnTo>
                    <a:lnTo>
                      <a:pt x="134" y="6"/>
                    </a:lnTo>
                    <a:lnTo>
                      <a:pt x="136" y="6"/>
                    </a:lnTo>
                    <a:lnTo>
                      <a:pt x="138" y="6"/>
                    </a:lnTo>
                    <a:lnTo>
                      <a:pt x="140" y="6"/>
                    </a:lnTo>
                    <a:lnTo>
                      <a:pt x="142" y="6"/>
                    </a:lnTo>
                    <a:lnTo>
                      <a:pt x="142" y="4"/>
                    </a:lnTo>
                    <a:lnTo>
                      <a:pt x="144" y="4"/>
                    </a:lnTo>
                    <a:lnTo>
                      <a:pt x="146" y="4"/>
                    </a:lnTo>
                    <a:lnTo>
                      <a:pt x="148" y="4"/>
                    </a:lnTo>
                    <a:lnTo>
                      <a:pt x="150" y="4"/>
                    </a:lnTo>
                    <a:lnTo>
                      <a:pt x="152" y="4"/>
                    </a:lnTo>
                    <a:lnTo>
                      <a:pt x="154" y="4"/>
                    </a:lnTo>
                    <a:lnTo>
                      <a:pt x="156" y="4"/>
                    </a:lnTo>
                    <a:lnTo>
                      <a:pt x="158" y="4"/>
                    </a:lnTo>
                    <a:lnTo>
                      <a:pt x="160" y="4"/>
                    </a:lnTo>
                    <a:lnTo>
                      <a:pt x="162" y="4"/>
                    </a:lnTo>
                    <a:lnTo>
                      <a:pt x="164" y="4"/>
                    </a:lnTo>
                    <a:lnTo>
                      <a:pt x="166" y="4"/>
                    </a:lnTo>
                    <a:lnTo>
                      <a:pt x="168" y="2"/>
                    </a:lnTo>
                    <a:lnTo>
                      <a:pt x="170" y="2"/>
                    </a:lnTo>
                    <a:lnTo>
                      <a:pt x="172" y="2"/>
                    </a:lnTo>
                    <a:lnTo>
                      <a:pt x="174" y="2"/>
                    </a:lnTo>
                    <a:lnTo>
                      <a:pt x="176" y="2"/>
                    </a:lnTo>
                    <a:lnTo>
                      <a:pt x="178" y="2"/>
                    </a:lnTo>
                    <a:lnTo>
                      <a:pt x="180" y="2"/>
                    </a:lnTo>
                    <a:lnTo>
                      <a:pt x="182" y="2"/>
                    </a:lnTo>
                    <a:lnTo>
                      <a:pt x="184" y="2"/>
                    </a:lnTo>
                    <a:lnTo>
                      <a:pt x="186" y="2"/>
                    </a:lnTo>
                    <a:lnTo>
                      <a:pt x="188" y="2"/>
                    </a:lnTo>
                    <a:lnTo>
                      <a:pt x="190" y="2"/>
                    </a:lnTo>
                    <a:lnTo>
                      <a:pt x="192" y="2"/>
                    </a:lnTo>
                    <a:lnTo>
                      <a:pt x="194" y="2"/>
                    </a:lnTo>
                    <a:lnTo>
                      <a:pt x="196" y="2"/>
                    </a:lnTo>
                    <a:lnTo>
                      <a:pt x="198" y="2"/>
                    </a:lnTo>
                    <a:lnTo>
                      <a:pt x="200" y="2"/>
                    </a:lnTo>
                    <a:lnTo>
                      <a:pt x="202" y="2"/>
                    </a:lnTo>
                    <a:lnTo>
                      <a:pt x="204" y="2"/>
                    </a:lnTo>
                    <a:lnTo>
                      <a:pt x="206" y="2"/>
                    </a:lnTo>
                    <a:lnTo>
                      <a:pt x="208" y="2"/>
                    </a:lnTo>
                    <a:lnTo>
                      <a:pt x="210" y="2"/>
                    </a:lnTo>
                    <a:lnTo>
                      <a:pt x="212" y="2"/>
                    </a:lnTo>
                    <a:lnTo>
                      <a:pt x="214" y="2"/>
                    </a:lnTo>
                    <a:lnTo>
                      <a:pt x="216" y="0"/>
                    </a:lnTo>
                    <a:lnTo>
                      <a:pt x="216" y="2"/>
                    </a:lnTo>
                    <a:lnTo>
                      <a:pt x="218" y="2"/>
                    </a:lnTo>
                    <a:lnTo>
                      <a:pt x="220" y="2"/>
                    </a:lnTo>
                    <a:lnTo>
                      <a:pt x="222" y="2"/>
                    </a:lnTo>
                    <a:lnTo>
                      <a:pt x="224" y="2"/>
                    </a:lnTo>
                    <a:lnTo>
                      <a:pt x="226" y="2"/>
                    </a:lnTo>
                    <a:lnTo>
                      <a:pt x="228" y="2"/>
                    </a:lnTo>
                    <a:lnTo>
                      <a:pt x="230" y="2"/>
                    </a:lnTo>
                    <a:lnTo>
                      <a:pt x="232" y="2"/>
                    </a:lnTo>
                    <a:lnTo>
                      <a:pt x="234" y="2"/>
                    </a:lnTo>
                    <a:lnTo>
                      <a:pt x="236" y="2"/>
                    </a:lnTo>
                    <a:lnTo>
                      <a:pt x="238" y="2"/>
                    </a:lnTo>
                    <a:lnTo>
                      <a:pt x="240" y="2"/>
                    </a:lnTo>
                    <a:lnTo>
                      <a:pt x="242" y="2"/>
                    </a:lnTo>
                    <a:lnTo>
                      <a:pt x="244" y="2"/>
                    </a:lnTo>
                    <a:lnTo>
                      <a:pt x="246" y="4"/>
                    </a:lnTo>
                    <a:lnTo>
                      <a:pt x="248" y="4"/>
                    </a:lnTo>
                    <a:lnTo>
                      <a:pt x="250" y="4"/>
                    </a:lnTo>
                    <a:lnTo>
                      <a:pt x="252" y="4"/>
                    </a:lnTo>
                    <a:lnTo>
                      <a:pt x="252" y="6"/>
                    </a:lnTo>
                    <a:lnTo>
                      <a:pt x="254" y="6"/>
                    </a:lnTo>
                    <a:lnTo>
                      <a:pt x="256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94" name="Freeform 539"/>
              <p:cNvSpPr>
                <a:spLocks/>
              </p:cNvSpPr>
              <p:nvPr/>
            </p:nvSpPr>
            <p:spPr bwMode="auto">
              <a:xfrm>
                <a:off x="2960" y="1062"/>
                <a:ext cx="258" cy="230"/>
              </a:xfrm>
              <a:custGeom>
                <a:avLst/>
                <a:gdLst>
                  <a:gd name="T0" fmla="*/ 4 w 258"/>
                  <a:gd name="T1" fmla="*/ 2 h 230"/>
                  <a:gd name="T2" fmla="*/ 10 w 258"/>
                  <a:gd name="T3" fmla="*/ 2 h 230"/>
                  <a:gd name="T4" fmla="*/ 16 w 258"/>
                  <a:gd name="T5" fmla="*/ 4 h 230"/>
                  <a:gd name="T6" fmla="*/ 22 w 258"/>
                  <a:gd name="T7" fmla="*/ 6 h 230"/>
                  <a:gd name="T8" fmla="*/ 28 w 258"/>
                  <a:gd name="T9" fmla="*/ 8 h 230"/>
                  <a:gd name="T10" fmla="*/ 36 w 258"/>
                  <a:gd name="T11" fmla="*/ 10 h 230"/>
                  <a:gd name="T12" fmla="*/ 42 w 258"/>
                  <a:gd name="T13" fmla="*/ 12 h 230"/>
                  <a:gd name="T14" fmla="*/ 48 w 258"/>
                  <a:gd name="T15" fmla="*/ 16 h 230"/>
                  <a:gd name="T16" fmla="*/ 56 w 258"/>
                  <a:gd name="T17" fmla="*/ 18 h 230"/>
                  <a:gd name="T18" fmla="*/ 62 w 258"/>
                  <a:gd name="T19" fmla="*/ 20 h 230"/>
                  <a:gd name="T20" fmla="*/ 68 w 258"/>
                  <a:gd name="T21" fmla="*/ 24 h 230"/>
                  <a:gd name="T22" fmla="*/ 72 w 258"/>
                  <a:gd name="T23" fmla="*/ 26 h 230"/>
                  <a:gd name="T24" fmla="*/ 80 w 258"/>
                  <a:gd name="T25" fmla="*/ 30 h 230"/>
                  <a:gd name="T26" fmla="*/ 88 w 258"/>
                  <a:gd name="T27" fmla="*/ 34 h 230"/>
                  <a:gd name="T28" fmla="*/ 92 w 258"/>
                  <a:gd name="T29" fmla="*/ 38 h 230"/>
                  <a:gd name="T30" fmla="*/ 98 w 258"/>
                  <a:gd name="T31" fmla="*/ 42 h 230"/>
                  <a:gd name="T32" fmla="*/ 104 w 258"/>
                  <a:gd name="T33" fmla="*/ 44 h 230"/>
                  <a:gd name="T34" fmla="*/ 110 w 258"/>
                  <a:gd name="T35" fmla="*/ 48 h 230"/>
                  <a:gd name="T36" fmla="*/ 116 w 258"/>
                  <a:gd name="T37" fmla="*/ 50 h 230"/>
                  <a:gd name="T38" fmla="*/ 120 w 258"/>
                  <a:gd name="T39" fmla="*/ 54 h 230"/>
                  <a:gd name="T40" fmla="*/ 126 w 258"/>
                  <a:gd name="T41" fmla="*/ 60 h 230"/>
                  <a:gd name="T42" fmla="*/ 132 w 258"/>
                  <a:gd name="T43" fmla="*/ 66 h 230"/>
                  <a:gd name="T44" fmla="*/ 136 w 258"/>
                  <a:gd name="T45" fmla="*/ 70 h 230"/>
                  <a:gd name="T46" fmla="*/ 142 w 258"/>
                  <a:gd name="T47" fmla="*/ 74 h 230"/>
                  <a:gd name="T48" fmla="*/ 148 w 258"/>
                  <a:gd name="T49" fmla="*/ 80 h 230"/>
                  <a:gd name="T50" fmla="*/ 152 w 258"/>
                  <a:gd name="T51" fmla="*/ 84 h 230"/>
                  <a:gd name="T52" fmla="*/ 158 w 258"/>
                  <a:gd name="T53" fmla="*/ 90 h 230"/>
                  <a:gd name="T54" fmla="*/ 164 w 258"/>
                  <a:gd name="T55" fmla="*/ 96 h 230"/>
                  <a:gd name="T56" fmla="*/ 168 w 258"/>
                  <a:gd name="T57" fmla="*/ 100 h 230"/>
                  <a:gd name="T58" fmla="*/ 174 w 258"/>
                  <a:gd name="T59" fmla="*/ 106 h 230"/>
                  <a:gd name="T60" fmla="*/ 180 w 258"/>
                  <a:gd name="T61" fmla="*/ 114 h 230"/>
                  <a:gd name="T62" fmla="*/ 186 w 258"/>
                  <a:gd name="T63" fmla="*/ 120 h 230"/>
                  <a:gd name="T64" fmla="*/ 190 w 258"/>
                  <a:gd name="T65" fmla="*/ 124 h 230"/>
                  <a:gd name="T66" fmla="*/ 194 w 258"/>
                  <a:gd name="T67" fmla="*/ 130 h 230"/>
                  <a:gd name="T68" fmla="*/ 198 w 258"/>
                  <a:gd name="T69" fmla="*/ 134 h 230"/>
                  <a:gd name="T70" fmla="*/ 200 w 258"/>
                  <a:gd name="T71" fmla="*/ 140 h 230"/>
                  <a:gd name="T72" fmla="*/ 204 w 258"/>
                  <a:gd name="T73" fmla="*/ 144 h 230"/>
                  <a:gd name="T74" fmla="*/ 210 w 258"/>
                  <a:gd name="T75" fmla="*/ 150 h 230"/>
                  <a:gd name="T76" fmla="*/ 212 w 258"/>
                  <a:gd name="T77" fmla="*/ 156 h 230"/>
                  <a:gd name="T78" fmla="*/ 218 w 258"/>
                  <a:gd name="T79" fmla="*/ 164 h 230"/>
                  <a:gd name="T80" fmla="*/ 222 w 258"/>
                  <a:gd name="T81" fmla="*/ 170 h 230"/>
                  <a:gd name="T82" fmla="*/ 226 w 258"/>
                  <a:gd name="T83" fmla="*/ 176 h 230"/>
                  <a:gd name="T84" fmla="*/ 232 w 258"/>
                  <a:gd name="T85" fmla="*/ 184 h 230"/>
                  <a:gd name="T86" fmla="*/ 236 w 258"/>
                  <a:gd name="T87" fmla="*/ 192 h 230"/>
                  <a:gd name="T88" fmla="*/ 240 w 258"/>
                  <a:gd name="T89" fmla="*/ 198 h 230"/>
                  <a:gd name="T90" fmla="*/ 246 w 258"/>
                  <a:gd name="T91" fmla="*/ 206 h 230"/>
                  <a:gd name="T92" fmla="*/ 250 w 258"/>
                  <a:gd name="T93" fmla="*/ 214 h 230"/>
                  <a:gd name="T94" fmla="*/ 254 w 258"/>
                  <a:gd name="T95" fmla="*/ 222 h 230"/>
                  <a:gd name="T96" fmla="*/ 258 w 258"/>
                  <a:gd name="T97" fmla="*/ 230 h 23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58" h="230">
                    <a:moveTo>
                      <a:pt x="0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6" y="4"/>
                    </a:lnTo>
                    <a:lnTo>
                      <a:pt x="18" y="4"/>
                    </a:lnTo>
                    <a:lnTo>
                      <a:pt x="20" y="4"/>
                    </a:lnTo>
                    <a:lnTo>
                      <a:pt x="22" y="6"/>
                    </a:lnTo>
                    <a:lnTo>
                      <a:pt x="24" y="6"/>
                    </a:lnTo>
                    <a:lnTo>
                      <a:pt x="26" y="6"/>
                    </a:lnTo>
                    <a:lnTo>
                      <a:pt x="26" y="8"/>
                    </a:lnTo>
                    <a:lnTo>
                      <a:pt x="28" y="8"/>
                    </a:lnTo>
                    <a:lnTo>
                      <a:pt x="30" y="8"/>
                    </a:lnTo>
                    <a:lnTo>
                      <a:pt x="32" y="10"/>
                    </a:lnTo>
                    <a:lnTo>
                      <a:pt x="34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38" y="12"/>
                    </a:lnTo>
                    <a:lnTo>
                      <a:pt x="40" y="12"/>
                    </a:lnTo>
                    <a:lnTo>
                      <a:pt x="42" y="12"/>
                    </a:lnTo>
                    <a:lnTo>
                      <a:pt x="42" y="14"/>
                    </a:lnTo>
                    <a:lnTo>
                      <a:pt x="44" y="14"/>
                    </a:lnTo>
                    <a:lnTo>
                      <a:pt x="46" y="14"/>
                    </a:lnTo>
                    <a:lnTo>
                      <a:pt x="48" y="16"/>
                    </a:lnTo>
                    <a:lnTo>
                      <a:pt x="50" y="16"/>
                    </a:lnTo>
                    <a:lnTo>
                      <a:pt x="52" y="16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58" y="18"/>
                    </a:lnTo>
                    <a:lnTo>
                      <a:pt x="58" y="20"/>
                    </a:lnTo>
                    <a:lnTo>
                      <a:pt x="60" y="20"/>
                    </a:lnTo>
                    <a:lnTo>
                      <a:pt x="62" y="20"/>
                    </a:lnTo>
                    <a:lnTo>
                      <a:pt x="64" y="22"/>
                    </a:lnTo>
                    <a:lnTo>
                      <a:pt x="66" y="22"/>
                    </a:lnTo>
                    <a:lnTo>
                      <a:pt x="68" y="22"/>
                    </a:lnTo>
                    <a:lnTo>
                      <a:pt x="68" y="24"/>
                    </a:lnTo>
                    <a:lnTo>
                      <a:pt x="70" y="24"/>
                    </a:lnTo>
                    <a:lnTo>
                      <a:pt x="70" y="26"/>
                    </a:lnTo>
                    <a:lnTo>
                      <a:pt x="72" y="26"/>
                    </a:lnTo>
                    <a:lnTo>
                      <a:pt x="74" y="28"/>
                    </a:lnTo>
                    <a:lnTo>
                      <a:pt x="76" y="28"/>
                    </a:lnTo>
                    <a:lnTo>
                      <a:pt x="78" y="30"/>
                    </a:lnTo>
                    <a:lnTo>
                      <a:pt x="80" y="30"/>
                    </a:lnTo>
                    <a:lnTo>
                      <a:pt x="82" y="32"/>
                    </a:lnTo>
                    <a:lnTo>
                      <a:pt x="84" y="32"/>
                    </a:lnTo>
                    <a:lnTo>
                      <a:pt x="86" y="34"/>
                    </a:lnTo>
                    <a:lnTo>
                      <a:pt x="88" y="34"/>
                    </a:lnTo>
                    <a:lnTo>
                      <a:pt x="88" y="36"/>
                    </a:lnTo>
                    <a:lnTo>
                      <a:pt x="90" y="36"/>
                    </a:lnTo>
                    <a:lnTo>
                      <a:pt x="92" y="36"/>
                    </a:lnTo>
                    <a:lnTo>
                      <a:pt x="92" y="38"/>
                    </a:lnTo>
                    <a:lnTo>
                      <a:pt x="94" y="38"/>
                    </a:lnTo>
                    <a:lnTo>
                      <a:pt x="96" y="40"/>
                    </a:lnTo>
                    <a:lnTo>
                      <a:pt x="98" y="40"/>
                    </a:lnTo>
                    <a:lnTo>
                      <a:pt x="98" y="42"/>
                    </a:lnTo>
                    <a:lnTo>
                      <a:pt x="100" y="42"/>
                    </a:lnTo>
                    <a:lnTo>
                      <a:pt x="102" y="42"/>
                    </a:lnTo>
                    <a:lnTo>
                      <a:pt x="102" y="44"/>
                    </a:lnTo>
                    <a:lnTo>
                      <a:pt x="104" y="44"/>
                    </a:lnTo>
                    <a:lnTo>
                      <a:pt x="104" y="46"/>
                    </a:lnTo>
                    <a:lnTo>
                      <a:pt x="106" y="46"/>
                    </a:lnTo>
                    <a:lnTo>
                      <a:pt x="108" y="48"/>
                    </a:lnTo>
                    <a:lnTo>
                      <a:pt x="110" y="48"/>
                    </a:lnTo>
                    <a:lnTo>
                      <a:pt x="110" y="50"/>
                    </a:lnTo>
                    <a:lnTo>
                      <a:pt x="112" y="50"/>
                    </a:lnTo>
                    <a:lnTo>
                      <a:pt x="114" y="50"/>
                    </a:lnTo>
                    <a:lnTo>
                      <a:pt x="116" y="50"/>
                    </a:lnTo>
                    <a:lnTo>
                      <a:pt x="116" y="52"/>
                    </a:lnTo>
                    <a:lnTo>
                      <a:pt x="118" y="54"/>
                    </a:lnTo>
                    <a:lnTo>
                      <a:pt x="120" y="54"/>
                    </a:lnTo>
                    <a:lnTo>
                      <a:pt x="120" y="56"/>
                    </a:lnTo>
                    <a:lnTo>
                      <a:pt x="122" y="56"/>
                    </a:lnTo>
                    <a:lnTo>
                      <a:pt x="124" y="58"/>
                    </a:lnTo>
                    <a:lnTo>
                      <a:pt x="126" y="60"/>
                    </a:lnTo>
                    <a:lnTo>
                      <a:pt x="128" y="62"/>
                    </a:lnTo>
                    <a:lnTo>
                      <a:pt x="130" y="64"/>
                    </a:lnTo>
                    <a:lnTo>
                      <a:pt x="132" y="64"/>
                    </a:lnTo>
                    <a:lnTo>
                      <a:pt x="132" y="66"/>
                    </a:lnTo>
                    <a:lnTo>
                      <a:pt x="134" y="66"/>
                    </a:lnTo>
                    <a:lnTo>
                      <a:pt x="134" y="68"/>
                    </a:lnTo>
                    <a:lnTo>
                      <a:pt x="136" y="68"/>
                    </a:lnTo>
                    <a:lnTo>
                      <a:pt x="136" y="70"/>
                    </a:lnTo>
                    <a:lnTo>
                      <a:pt x="138" y="70"/>
                    </a:lnTo>
                    <a:lnTo>
                      <a:pt x="138" y="72"/>
                    </a:lnTo>
                    <a:lnTo>
                      <a:pt x="140" y="72"/>
                    </a:lnTo>
                    <a:lnTo>
                      <a:pt x="142" y="74"/>
                    </a:lnTo>
                    <a:lnTo>
                      <a:pt x="142" y="76"/>
                    </a:lnTo>
                    <a:lnTo>
                      <a:pt x="144" y="76"/>
                    </a:lnTo>
                    <a:lnTo>
                      <a:pt x="146" y="78"/>
                    </a:lnTo>
                    <a:lnTo>
                      <a:pt x="148" y="80"/>
                    </a:lnTo>
                    <a:lnTo>
                      <a:pt x="150" y="80"/>
                    </a:lnTo>
                    <a:lnTo>
                      <a:pt x="150" y="82"/>
                    </a:lnTo>
                    <a:lnTo>
                      <a:pt x="152" y="82"/>
                    </a:lnTo>
                    <a:lnTo>
                      <a:pt x="152" y="84"/>
                    </a:lnTo>
                    <a:lnTo>
                      <a:pt x="154" y="86"/>
                    </a:lnTo>
                    <a:lnTo>
                      <a:pt x="156" y="88"/>
                    </a:lnTo>
                    <a:lnTo>
                      <a:pt x="158" y="88"/>
                    </a:lnTo>
                    <a:lnTo>
                      <a:pt x="158" y="90"/>
                    </a:lnTo>
                    <a:lnTo>
                      <a:pt x="160" y="90"/>
                    </a:lnTo>
                    <a:lnTo>
                      <a:pt x="160" y="92"/>
                    </a:lnTo>
                    <a:lnTo>
                      <a:pt x="162" y="94"/>
                    </a:lnTo>
                    <a:lnTo>
                      <a:pt x="164" y="96"/>
                    </a:lnTo>
                    <a:lnTo>
                      <a:pt x="164" y="98"/>
                    </a:lnTo>
                    <a:lnTo>
                      <a:pt x="166" y="98"/>
                    </a:lnTo>
                    <a:lnTo>
                      <a:pt x="168" y="100"/>
                    </a:lnTo>
                    <a:lnTo>
                      <a:pt x="170" y="102"/>
                    </a:lnTo>
                    <a:lnTo>
                      <a:pt x="172" y="104"/>
                    </a:lnTo>
                    <a:lnTo>
                      <a:pt x="174" y="104"/>
                    </a:lnTo>
                    <a:lnTo>
                      <a:pt x="174" y="106"/>
                    </a:lnTo>
                    <a:lnTo>
                      <a:pt x="176" y="108"/>
                    </a:lnTo>
                    <a:lnTo>
                      <a:pt x="178" y="110"/>
                    </a:lnTo>
                    <a:lnTo>
                      <a:pt x="180" y="112"/>
                    </a:lnTo>
                    <a:lnTo>
                      <a:pt x="180" y="114"/>
                    </a:lnTo>
                    <a:lnTo>
                      <a:pt x="182" y="114"/>
                    </a:lnTo>
                    <a:lnTo>
                      <a:pt x="182" y="116"/>
                    </a:lnTo>
                    <a:lnTo>
                      <a:pt x="184" y="118"/>
                    </a:lnTo>
                    <a:lnTo>
                      <a:pt x="186" y="120"/>
                    </a:lnTo>
                    <a:lnTo>
                      <a:pt x="186" y="122"/>
                    </a:lnTo>
                    <a:lnTo>
                      <a:pt x="188" y="122"/>
                    </a:lnTo>
                    <a:lnTo>
                      <a:pt x="188" y="124"/>
                    </a:lnTo>
                    <a:lnTo>
                      <a:pt x="190" y="124"/>
                    </a:lnTo>
                    <a:lnTo>
                      <a:pt x="190" y="126"/>
                    </a:lnTo>
                    <a:lnTo>
                      <a:pt x="192" y="128"/>
                    </a:lnTo>
                    <a:lnTo>
                      <a:pt x="192" y="130"/>
                    </a:lnTo>
                    <a:lnTo>
                      <a:pt x="194" y="130"/>
                    </a:lnTo>
                    <a:lnTo>
                      <a:pt x="194" y="132"/>
                    </a:lnTo>
                    <a:lnTo>
                      <a:pt x="196" y="132"/>
                    </a:lnTo>
                    <a:lnTo>
                      <a:pt x="196" y="134"/>
                    </a:lnTo>
                    <a:lnTo>
                      <a:pt x="198" y="134"/>
                    </a:lnTo>
                    <a:lnTo>
                      <a:pt x="198" y="136"/>
                    </a:lnTo>
                    <a:lnTo>
                      <a:pt x="198" y="138"/>
                    </a:lnTo>
                    <a:lnTo>
                      <a:pt x="200" y="138"/>
                    </a:lnTo>
                    <a:lnTo>
                      <a:pt x="200" y="140"/>
                    </a:lnTo>
                    <a:lnTo>
                      <a:pt x="202" y="140"/>
                    </a:lnTo>
                    <a:lnTo>
                      <a:pt x="202" y="142"/>
                    </a:lnTo>
                    <a:lnTo>
                      <a:pt x="204" y="142"/>
                    </a:lnTo>
                    <a:lnTo>
                      <a:pt x="204" y="144"/>
                    </a:lnTo>
                    <a:lnTo>
                      <a:pt x="206" y="146"/>
                    </a:lnTo>
                    <a:lnTo>
                      <a:pt x="208" y="146"/>
                    </a:lnTo>
                    <a:lnTo>
                      <a:pt x="208" y="148"/>
                    </a:lnTo>
                    <a:lnTo>
                      <a:pt x="210" y="150"/>
                    </a:lnTo>
                    <a:lnTo>
                      <a:pt x="212" y="152"/>
                    </a:lnTo>
                    <a:lnTo>
                      <a:pt x="212" y="154"/>
                    </a:lnTo>
                    <a:lnTo>
                      <a:pt x="212" y="156"/>
                    </a:lnTo>
                    <a:lnTo>
                      <a:pt x="214" y="158"/>
                    </a:lnTo>
                    <a:lnTo>
                      <a:pt x="214" y="160"/>
                    </a:lnTo>
                    <a:lnTo>
                      <a:pt x="216" y="162"/>
                    </a:lnTo>
                    <a:lnTo>
                      <a:pt x="218" y="164"/>
                    </a:lnTo>
                    <a:lnTo>
                      <a:pt x="220" y="166"/>
                    </a:lnTo>
                    <a:lnTo>
                      <a:pt x="220" y="168"/>
                    </a:lnTo>
                    <a:lnTo>
                      <a:pt x="222" y="168"/>
                    </a:lnTo>
                    <a:lnTo>
                      <a:pt x="222" y="170"/>
                    </a:lnTo>
                    <a:lnTo>
                      <a:pt x="222" y="172"/>
                    </a:lnTo>
                    <a:lnTo>
                      <a:pt x="224" y="172"/>
                    </a:lnTo>
                    <a:lnTo>
                      <a:pt x="224" y="174"/>
                    </a:lnTo>
                    <a:lnTo>
                      <a:pt x="226" y="176"/>
                    </a:lnTo>
                    <a:lnTo>
                      <a:pt x="228" y="178"/>
                    </a:lnTo>
                    <a:lnTo>
                      <a:pt x="230" y="180"/>
                    </a:lnTo>
                    <a:lnTo>
                      <a:pt x="230" y="182"/>
                    </a:lnTo>
                    <a:lnTo>
                      <a:pt x="232" y="184"/>
                    </a:lnTo>
                    <a:lnTo>
                      <a:pt x="232" y="186"/>
                    </a:lnTo>
                    <a:lnTo>
                      <a:pt x="234" y="188"/>
                    </a:lnTo>
                    <a:lnTo>
                      <a:pt x="236" y="190"/>
                    </a:lnTo>
                    <a:lnTo>
                      <a:pt x="236" y="192"/>
                    </a:lnTo>
                    <a:lnTo>
                      <a:pt x="238" y="194"/>
                    </a:lnTo>
                    <a:lnTo>
                      <a:pt x="240" y="196"/>
                    </a:lnTo>
                    <a:lnTo>
                      <a:pt x="240" y="198"/>
                    </a:lnTo>
                    <a:lnTo>
                      <a:pt x="242" y="200"/>
                    </a:lnTo>
                    <a:lnTo>
                      <a:pt x="244" y="202"/>
                    </a:lnTo>
                    <a:lnTo>
                      <a:pt x="244" y="204"/>
                    </a:lnTo>
                    <a:lnTo>
                      <a:pt x="246" y="206"/>
                    </a:lnTo>
                    <a:lnTo>
                      <a:pt x="246" y="208"/>
                    </a:lnTo>
                    <a:lnTo>
                      <a:pt x="248" y="210"/>
                    </a:lnTo>
                    <a:lnTo>
                      <a:pt x="248" y="212"/>
                    </a:lnTo>
                    <a:lnTo>
                      <a:pt x="250" y="214"/>
                    </a:lnTo>
                    <a:lnTo>
                      <a:pt x="252" y="216"/>
                    </a:lnTo>
                    <a:lnTo>
                      <a:pt x="252" y="218"/>
                    </a:lnTo>
                    <a:lnTo>
                      <a:pt x="254" y="220"/>
                    </a:lnTo>
                    <a:lnTo>
                      <a:pt x="254" y="222"/>
                    </a:lnTo>
                    <a:lnTo>
                      <a:pt x="256" y="224"/>
                    </a:lnTo>
                    <a:lnTo>
                      <a:pt x="256" y="226"/>
                    </a:lnTo>
                    <a:lnTo>
                      <a:pt x="258" y="228"/>
                    </a:lnTo>
                    <a:lnTo>
                      <a:pt x="258" y="23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95" name="Freeform 540"/>
              <p:cNvSpPr>
                <a:spLocks/>
              </p:cNvSpPr>
              <p:nvPr/>
            </p:nvSpPr>
            <p:spPr bwMode="auto">
              <a:xfrm>
                <a:off x="3218" y="1292"/>
                <a:ext cx="256" cy="566"/>
              </a:xfrm>
              <a:custGeom>
                <a:avLst/>
                <a:gdLst>
                  <a:gd name="T0" fmla="*/ 2 w 256"/>
                  <a:gd name="T1" fmla="*/ 6 h 566"/>
                  <a:gd name="T2" fmla="*/ 6 w 256"/>
                  <a:gd name="T3" fmla="*/ 14 h 566"/>
                  <a:gd name="T4" fmla="*/ 12 w 256"/>
                  <a:gd name="T5" fmla="*/ 24 h 566"/>
                  <a:gd name="T6" fmla="*/ 16 w 256"/>
                  <a:gd name="T7" fmla="*/ 34 h 566"/>
                  <a:gd name="T8" fmla="*/ 20 w 256"/>
                  <a:gd name="T9" fmla="*/ 44 h 566"/>
                  <a:gd name="T10" fmla="*/ 26 w 256"/>
                  <a:gd name="T11" fmla="*/ 54 h 566"/>
                  <a:gd name="T12" fmla="*/ 32 w 256"/>
                  <a:gd name="T13" fmla="*/ 64 h 566"/>
                  <a:gd name="T14" fmla="*/ 36 w 256"/>
                  <a:gd name="T15" fmla="*/ 74 h 566"/>
                  <a:gd name="T16" fmla="*/ 40 w 256"/>
                  <a:gd name="T17" fmla="*/ 84 h 566"/>
                  <a:gd name="T18" fmla="*/ 44 w 256"/>
                  <a:gd name="T19" fmla="*/ 94 h 566"/>
                  <a:gd name="T20" fmla="*/ 50 w 256"/>
                  <a:gd name="T21" fmla="*/ 104 h 566"/>
                  <a:gd name="T22" fmla="*/ 52 w 256"/>
                  <a:gd name="T23" fmla="*/ 112 h 566"/>
                  <a:gd name="T24" fmla="*/ 56 w 256"/>
                  <a:gd name="T25" fmla="*/ 122 h 566"/>
                  <a:gd name="T26" fmla="*/ 60 w 256"/>
                  <a:gd name="T27" fmla="*/ 132 h 566"/>
                  <a:gd name="T28" fmla="*/ 66 w 256"/>
                  <a:gd name="T29" fmla="*/ 144 h 566"/>
                  <a:gd name="T30" fmla="*/ 70 w 256"/>
                  <a:gd name="T31" fmla="*/ 154 h 566"/>
                  <a:gd name="T32" fmla="*/ 74 w 256"/>
                  <a:gd name="T33" fmla="*/ 164 h 566"/>
                  <a:gd name="T34" fmla="*/ 78 w 256"/>
                  <a:gd name="T35" fmla="*/ 174 h 566"/>
                  <a:gd name="T36" fmla="*/ 84 w 256"/>
                  <a:gd name="T37" fmla="*/ 186 h 566"/>
                  <a:gd name="T38" fmla="*/ 88 w 256"/>
                  <a:gd name="T39" fmla="*/ 196 h 566"/>
                  <a:gd name="T40" fmla="*/ 92 w 256"/>
                  <a:gd name="T41" fmla="*/ 206 h 566"/>
                  <a:gd name="T42" fmla="*/ 96 w 256"/>
                  <a:gd name="T43" fmla="*/ 216 h 566"/>
                  <a:gd name="T44" fmla="*/ 98 w 256"/>
                  <a:gd name="T45" fmla="*/ 226 h 566"/>
                  <a:gd name="T46" fmla="*/ 104 w 256"/>
                  <a:gd name="T47" fmla="*/ 238 h 566"/>
                  <a:gd name="T48" fmla="*/ 108 w 256"/>
                  <a:gd name="T49" fmla="*/ 248 h 566"/>
                  <a:gd name="T50" fmla="*/ 112 w 256"/>
                  <a:gd name="T51" fmla="*/ 256 h 566"/>
                  <a:gd name="T52" fmla="*/ 116 w 256"/>
                  <a:gd name="T53" fmla="*/ 268 h 566"/>
                  <a:gd name="T54" fmla="*/ 122 w 256"/>
                  <a:gd name="T55" fmla="*/ 278 h 566"/>
                  <a:gd name="T56" fmla="*/ 126 w 256"/>
                  <a:gd name="T57" fmla="*/ 288 h 566"/>
                  <a:gd name="T58" fmla="*/ 130 w 256"/>
                  <a:gd name="T59" fmla="*/ 298 h 566"/>
                  <a:gd name="T60" fmla="*/ 134 w 256"/>
                  <a:gd name="T61" fmla="*/ 306 h 566"/>
                  <a:gd name="T62" fmla="*/ 140 w 256"/>
                  <a:gd name="T63" fmla="*/ 316 h 566"/>
                  <a:gd name="T64" fmla="*/ 144 w 256"/>
                  <a:gd name="T65" fmla="*/ 328 h 566"/>
                  <a:gd name="T66" fmla="*/ 146 w 256"/>
                  <a:gd name="T67" fmla="*/ 338 h 566"/>
                  <a:gd name="T68" fmla="*/ 150 w 256"/>
                  <a:gd name="T69" fmla="*/ 348 h 566"/>
                  <a:gd name="T70" fmla="*/ 154 w 256"/>
                  <a:gd name="T71" fmla="*/ 358 h 566"/>
                  <a:gd name="T72" fmla="*/ 160 w 256"/>
                  <a:gd name="T73" fmla="*/ 368 h 566"/>
                  <a:gd name="T74" fmla="*/ 164 w 256"/>
                  <a:gd name="T75" fmla="*/ 380 h 566"/>
                  <a:gd name="T76" fmla="*/ 168 w 256"/>
                  <a:gd name="T77" fmla="*/ 390 h 566"/>
                  <a:gd name="T78" fmla="*/ 172 w 256"/>
                  <a:gd name="T79" fmla="*/ 398 h 566"/>
                  <a:gd name="T80" fmla="*/ 178 w 256"/>
                  <a:gd name="T81" fmla="*/ 408 h 566"/>
                  <a:gd name="T82" fmla="*/ 182 w 256"/>
                  <a:gd name="T83" fmla="*/ 420 h 566"/>
                  <a:gd name="T84" fmla="*/ 186 w 256"/>
                  <a:gd name="T85" fmla="*/ 430 h 566"/>
                  <a:gd name="T86" fmla="*/ 190 w 256"/>
                  <a:gd name="T87" fmla="*/ 440 h 566"/>
                  <a:gd name="T88" fmla="*/ 194 w 256"/>
                  <a:gd name="T89" fmla="*/ 448 h 566"/>
                  <a:gd name="T90" fmla="*/ 198 w 256"/>
                  <a:gd name="T91" fmla="*/ 458 h 566"/>
                  <a:gd name="T92" fmla="*/ 202 w 256"/>
                  <a:gd name="T93" fmla="*/ 468 h 566"/>
                  <a:gd name="T94" fmla="*/ 206 w 256"/>
                  <a:gd name="T95" fmla="*/ 476 h 566"/>
                  <a:gd name="T96" fmla="*/ 212 w 256"/>
                  <a:gd name="T97" fmla="*/ 486 h 566"/>
                  <a:gd name="T98" fmla="*/ 216 w 256"/>
                  <a:gd name="T99" fmla="*/ 494 h 566"/>
                  <a:gd name="T100" fmla="*/ 220 w 256"/>
                  <a:gd name="T101" fmla="*/ 504 h 566"/>
                  <a:gd name="T102" fmla="*/ 224 w 256"/>
                  <a:gd name="T103" fmla="*/ 512 h 566"/>
                  <a:gd name="T104" fmla="*/ 230 w 256"/>
                  <a:gd name="T105" fmla="*/ 522 h 566"/>
                  <a:gd name="T106" fmla="*/ 236 w 256"/>
                  <a:gd name="T107" fmla="*/ 530 h 566"/>
                  <a:gd name="T108" fmla="*/ 240 w 256"/>
                  <a:gd name="T109" fmla="*/ 538 h 566"/>
                  <a:gd name="T110" fmla="*/ 242 w 256"/>
                  <a:gd name="T111" fmla="*/ 546 h 566"/>
                  <a:gd name="T112" fmla="*/ 248 w 256"/>
                  <a:gd name="T113" fmla="*/ 554 h 566"/>
                  <a:gd name="T114" fmla="*/ 252 w 256"/>
                  <a:gd name="T115" fmla="*/ 562 h 56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256" h="56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8" y="16"/>
                    </a:lnTo>
                    <a:lnTo>
                      <a:pt x="8" y="18"/>
                    </a:lnTo>
                    <a:lnTo>
                      <a:pt x="10" y="20"/>
                    </a:lnTo>
                    <a:lnTo>
                      <a:pt x="12" y="22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14" y="28"/>
                    </a:lnTo>
                    <a:lnTo>
                      <a:pt x="14" y="30"/>
                    </a:lnTo>
                    <a:lnTo>
                      <a:pt x="16" y="32"/>
                    </a:lnTo>
                    <a:lnTo>
                      <a:pt x="16" y="34"/>
                    </a:lnTo>
                    <a:lnTo>
                      <a:pt x="18" y="36"/>
                    </a:lnTo>
                    <a:lnTo>
                      <a:pt x="18" y="38"/>
                    </a:lnTo>
                    <a:lnTo>
                      <a:pt x="20" y="40"/>
                    </a:lnTo>
                    <a:lnTo>
                      <a:pt x="20" y="42"/>
                    </a:lnTo>
                    <a:lnTo>
                      <a:pt x="20" y="44"/>
                    </a:lnTo>
                    <a:lnTo>
                      <a:pt x="22" y="46"/>
                    </a:lnTo>
                    <a:lnTo>
                      <a:pt x="22" y="48"/>
                    </a:lnTo>
                    <a:lnTo>
                      <a:pt x="24" y="50"/>
                    </a:lnTo>
                    <a:lnTo>
                      <a:pt x="24" y="52"/>
                    </a:lnTo>
                    <a:lnTo>
                      <a:pt x="26" y="54"/>
                    </a:lnTo>
                    <a:lnTo>
                      <a:pt x="26" y="56"/>
                    </a:lnTo>
                    <a:lnTo>
                      <a:pt x="28" y="58"/>
                    </a:lnTo>
                    <a:lnTo>
                      <a:pt x="28" y="60"/>
                    </a:lnTo>
                    <a:lnTo>
                      <a:pt x="30" y="62"/>
                    </a:lnTo>
                    <a:lnTo>
                      <a:pt x="32" y="64"/>
                    </a:lnTo>
                    <a:lnTo>
                      <a:pt x="32" y="66"/>
                    </a:lnTo>
                    <a:lnTo>
                      <a:pt x="34" y="68"/>
                    </a:lnTo>
                    <a:lnTo>
                      <a:pt x="34" y="70"/>
                    </a:lnTo>
                    <a:lnTo>
                      <a:pt x="36" y="72"/>
                    </a:lnTo>
                    <a:lnTo>
                      <a:pt x="36" y="74"/>
                    </a:lnTo>
                    <a:lnTo>
                      <a:pt x="36" y="76"/>
                    </a:lnTo>
                    <a:lnTo>
                      <a:pt x="38" y="78"/>
                    </a:lnTo>
                    <a:lnTo>
                      <a:pt x="38" y="80"/>
                    </a:lnTo>
                    <a:lnTo>
                      <a:pt x="40" y="82"/>
                    </a:lnTo>
                    <a:lnTo>
                      <a:pt x="40" y="84"/>
                    </a:lnTo>
                    <a:lnTo>
                      <a:pt x="42" y="86"/>
                    </a:lnTo>
                    <a:lnTo>
                      <a:pt x="42" y="88"/>
                    </a:lnTo>
                    <a:lnTo>
                      <a:pt x="44" y="90"/>
                    </a:lnTo>
                    <a:lnTo>
                      <a:pt x="44" y="92"/>
                    </a:lnTo>
                    <a:lnTo>
                      <a:pt x="44" y="94"/>
                    </a:lnTo>
                    <a:lnTo>
                      <a:pt x="46" y="96"/>
                    </a:lnTo>
                    <a:lnTo>
                      <a:pt x="46" y="98"/>
                    </a:lnTo>
                    <a:lnTo>
                      <a:pt x="48" y="100"/>
                    </a:lnTo>
                    <a:lnTo>
                      <a:pt x="48" y="102"/>
                    </a:lnTo>
                    <a:lnTo>
                      <a:pt x="50" y="104"/>
                    </a:lnTo>
                    <a:lnTo>
                      <a:pt x="50" y="106"/>
                    </a:lnTo>
                    <a:lnTo>
                      <a:pt x="50" y="108"/>
                    </a:lnTo>
                    <a:lnTo>
                      <a:pt x="52" y="110"/>
                    </a:lnTo>
                    <a:lnTo>
                      <a:pt x="52" y="112"/>
                    </a:lnTo>
                    <a:lnTo>
                      <a:pt x="52" y="114"/>
                    </a:lnTo>
                    <a:lnTo>
                      <a:pt x="54" y="116"/>
                    </a:lnTo>
                    <a:lnTo>
                      <a:pt x="54" y="118"/>
                    </a:lnTo>
                    <a:lnTo>
                      <a:pt x="56" y="120"/>
                    </a:lnTo>
                    <a:lnTo>
                      <a:pt x="56" y="122"/>
                    </a:lnTo>
                    <a:lnTo>
                      <a:pt x="58" y="124"/>
                    </a:lnTo>
                    <a:lnTo>
                      <a:pt x="58" y="126"/>
                    </a:lnTo>
                    <a:lnTo>
                      <a:pt x="60" y="128"/>
                    </a:lnTo>
                    <a:lnTo>
                      <a:pt x="60" y="130"/>
                    </a:lnTo>
                    <a:lnTo>
                      <a:pt x="60" y="132"/>
                    </a:lnTo>
                    <a:lnTo>
                      <a:pt x="62" y="136"/>
                    </a:lnTo>
                    <a:lnTo>
                      <a:pt x="62" y="138"/>
                    </a:lnTo>
                    <a:lnTo>
                      <a:pt x="64" y="140"/>
                    </a:lnTo>
                    <a:lnTo>
                      <a:pt x="64" y="142"/>
                    </a:lnTo>
                    <a:lnTo>
                      <a:pt x="66" y="144"/>
                    </a:lnTo>
                    <a:lnTo>
                      <a:pt x="66" y="146"/>
                    </a:lnTo>
                    <a:lnTo>
                      <a:pt x="68" y="148"/>
                    </a:lnTo>
                    <a:lnTo>
                      <a:pt x="68" y="150"/>
                    </a:lnTo>
                    <a:lnTo>
                      <a:pt x="68" y="152"/>
                    </a:lnTo>
                    <a:lnTo>
                      <a:pt x="70" y="154"/>
                    </a:lnTo>
                    <a:lnTo>
                      <a:pt x="70" y="156"/>
                    </a:lnTo>
                    <a:lnTo>
                      <a:pt x="72" y="158"/>
                    </a:lnTo>
                    <a:lnTo>
                      <a:pt x="72" y="160"/>
                    </a:lnTo>
                    <a:lnTo>
                      <a:pt x="74" y="162"/>
                    </a:lnTo>
                    <a:lnTo>
                      <a:pt x="74" y="164"/>
                    </a:lnTo>
                    <a:lnTo>
                      <a:pt x="76" y="166"/>
                    </a:lnTo>
                    <a:lnTo>
                      <a:pt x="76" y="168"/>
                    </a:lnTo>
                    <a:lnTo>
                      <a:pt x="76" y="170"/>
                    </a:lnTo>
                    <a:lnTo>
                      <a:pt x="78" y="172"/>
                    </a:lnTo>
                    <a:lnTo>
                      <a:pt x="78" y="174"/>
                    </a:lnTo>
                    <a:lnTo>
                      <a:pt x="80" y="176"/>
                    </a:lnTo>
                    <a:lnTo>
                      <a:pt x="80" y="178"/>
                    </a:lnTo>
                    <a:lnTo>
                      <a:pt x="82" y="182"/>
                    </a:lnTo>
                    <a:lnTo>
                      <a:pt x="82" y="184"/>
                    </a:lnTo>
                    <a:lnTo>
                      <a:pt x="84" y="186"/>
                    </a:lnTo>
                    <a:lnTo>
                      <a:pt x="84" y="188"/>
                    </a:lnTo>
                    <a:lnTo>
                      <a:pt x="84" y="190"/>
                    </a:lnTo>
                    <a:lnTo>
                      <a:pt x="86" y="192"/>
                    </a:lnTo>
                    <a:lnTo>
                      <a:pt x="86" y="194"/>
                    </a:lnTo>
                    <a:lnTo>
                      <a:pt x="88" y="196"/>
                    </a:lnTo>
                    <a:lnTo>
                      <a:pt x="88" y="198"/>
                    </a:lnTo>
                    <a:lnTo>
                      <a:pt x="90" y="200"/>
                    </a:lnTo>
                    <a:lnTo>
                      <a:pt x="90" y="202"/>
                    </a:lnTo>
                    <a:lnTo>
                      <a:pt x="92" y="204"/>
                    </a:lnTo>
                    <a:lnTo>
                      <a:pt x="92" y="206"/>
                    </a:lnTo>
                    <a:lnTo>
                      <a:pt x="92" y="208"/>
                    </a:lnTo>
                    <a:lnTo>
                      <a:pt x="94" y="210"/>
                    </a:lnTo>
                    <a:lnTo>
                      <a:pt x="94" y="212"/>
                    </a:lnTo>
                    <a:lnTo>
                      <a:pt x="96" y="214"/>
                    </a:lnTo>
                    <a:lnTo>
                      <a:pt x="96" y="216"/>
                    </a:lnTo>
                    <a:lnTo>
                      <a:pt x="98" y="218"/>
                    </a:lnTo>
                    <a:lnTo>
                      <a:pt x="98" y="220"/>
                    </a:lnTo>
                    <a:lnTo>
                      <a:pt x="98" y="222"/>
                    </a:lnTo>
                    <a:lnTo>
                      <a:pt x="98" y="224"/>
                    </a:lnTo>
                    <a:lnTo>
                      <a:pt x="98" y="226"/>
                    </a:lnTo>
                    <a:lnTo>
                      <a:pt x="100" y="228"/>
                    </a:lnTo>
                    <a:lnTo>
                      <a:pt x="100" y="232"/>
                    </a:lnTo>
                    <a:lnTo>
                      <a:pt x="102" y="234"/>
                    </a:lnTo>
                    <a:lnTo>
                      <a:pt x="102" y="236"/>
                    </a:lnTo>
                    <a:lnTo>
                      <a:pt x="104" y="238"/>
                    </a:lnTo>
                    <a:lnTo>
                      <a:pt x="104" y="240"/>
                    </a:lnTo>
                    <a:lnTo>
                      <a:pt x="106" y="242"/>
                    </a:lnTo>
                    <a:lnTo>
                      <a:pt x="106" y="244"/>
                    </a:lnTo>
                    <a:lnTo>
                      <a:pt x="108" y="246"/>
                    </a:lnTo>
                    <a:lnTo>
                      <a:pt x="108" y="248"/>
                    </a:lnTo>
                    <a:lnTo>
                      <a:pt x="108" y="250"/>
                    </a:lnTo>
                    <a:lnTo>
                      <a:pt x="110" y="252"/>
                    </a:lnTo>
                    <a:lnTo>
                      <a:pt x="112" y="254"/>
                    </a:lnTo>
                    <a:lnTo>
                      <a:pt x="112" y="256"/>
                    </a:lnTo>
                    <a:lnTo>
                      <a:pt x="114" y="258"/>
                    </a:lnTo>
                    <a:lnTo>
                      <a:pt x="114" y="262"/>
                    </a:lnTo>
                    <a:lnTo>
                      <a:pt x="116" y="264"/>
                    </a:lnTo>
                    <a:lnTo>
                      <a:pt x="116" y="266"/>
                    </a:lnTo>
                    <a:lnTo>
                      <a:pt x="116" y="268"/>
                    </a:lnTo>
                    <a:lnTo>
                      <a:pt x="118" y="270"/>
                    </a:lnTo>
                    <a:lnTo>
                      <a:pt x="118" y="272"/>
                    </a:lnTo>
                    <a:lnTo>
                      <a:pt x="120" y="274"/>
                    </a:lnTo>
                    <a:lnTo>
                      <a:pt x="120" y="276"/>
                    </a:lnTo>
                    <a:lnTo>
                      <a:pt x="122" y="278"/>
                    </a:lnTo>
                    <a:lnTo>
                      <a:pt x="122" y="280"/>
                    </a:lnTo>
                    <a:lnTo>
                      <a:pt x="124" y="282"/>
                    </a:lnTo>
                    <a:lnTo>
                      <a:pt x="124" y="284"/>
                    </a:lnTo>
                    <a:lnTo>
                      <a:pt x="124" y="286"/>
                    </a:lnTo>
                    <a:lnTo>
                      <a:pt x="126" y="288"/>
                    </a:lnTo>
                    <a:lnTo>
                      <a:pt x="126" y="290"/>
                    </a:lnTo>
                    <a:lnTo>
                      <a:pt x="128" y="292"/>
                    </a:lnTo>
                    <a:lnTo>
                      <a:pt x="128" y="294"/>
                    </a:lnTo>
                    <a:lnTo>
                      <a:pt x="130" y="296"/>
                    </a:lnTo>
                    <a:lnTo>
                      <a:pt x="130" y="298"/>
                    </a:lnTo>
                    <a:lnTo>
                      <a:pt x="132" y="300"/>
                    </a:lnTo>
                    <a:lnTo>
                      <a:pt x="132" y="302"/>
                    </a:lnTo>
                    <a:lnTo>
                      <a:pt x="134" y="304"/>
                    </a:lnTo>
                    <a:lnTo>
                      <a:pt x="134" y="306"/>
                    </a:lnTo>
                    <a:lnTo>
                      <a:pt x="136" y="308"/>
                    </a:lnTo>
                    <a:lnTo>
                      <a:pt x="136" y="310"/>
                    </a:lnTo>
                    <a:lnTo>
                      <a:pt x="138" y="312"/>
                    </a:lnTo>
                    <a:lnTo>
                      <a:pt x="138" y="314"/>
                    </a:lnTo>
                    <a:lnTo>
                      <a:pt x="140" y="316"/>
                    </a:lnTo>
                    <a:lnTo>
                      <a:pt x="140" y="318"/>
                    </a:lnTo>
                    <a:lnTo>
                      <a:pt x="140" y="322"/>
                    </a:lnTo>
                    <a:lnTo>
                      <a:pt x="142" y="324"/>
                    </a:lnTo>
                    <a:lnTo>
                      <a:pt x="142" y="326"/>
                    </a:lnTo>
                    <a:lnTo>
                      <a:pt x="144" y="328"/>
                    </a:lnTo>
                    <a:lnTo>
                      <a:pt x="144" y="330"/>
                    </a:lnTo>
                    <a:lnTo>
                      <a:pt x="146" y="332"/>
                    </a:lnTo>
                    <a:lnTo>
                      <a:pt x="146" y="334"/>
                    </a:lnTo>
                    <a:lnTo>
                      <a:pt x="146" y="336"/>
                    </a:lnTo>
                    <a:lnTo>
                      <a:pt x="146" y="338"/>
                    </a:lnTo>
                    <a:lnTo>
                      <a:pt x="146" y="340"/>
                    </a:lnTo>
                    <a:lnTo>
                      <a:pt x="148" y="342"/>
                    </a:lnTo>
                    <a:lnTo>
                      <a:pt x="148" y="344"/>
                    </a:lnTo>
                    <a:lnTo>
                      <a:pt x="150" y="346"/>
                    </a:lnTo>
                    <a:lnTo>
                      <a:pt x="150" y="348"/>
                    </a:lnTo>
                    <a:lnTo>
                      <a:pt x="152" y="350"/>
                    </a:lnTo>
                    <a:lnTo>
                      <a:pt x="152" y="352"/>
                    </a:lnTo>
                    <a:lnTo>
                      <a:pt x="154" y="354"/>
                    </a:lnTo>
                    <a:lnTo>
                      <a:pt x="154" y="356"/>
                    </a:lnTo>
                    <a:lnTo>
                      <a:pt x="154" y="358"/>
                    </a:lnTo>
                    <a:lnTo>
                      <a:pt x="156" y="360"/>
                    </a:lnTo>
                    <a:lnTo>
                      <a:pt x="156" y="362"/>
                    </a:lnTo>
                    <a:lnTo>
                      <a:pt x="158" y="364"/>
                    </a:lnTo>
                    <a:lnTo>
                      <a:pt x="158" y="366"/>
                    </a:lnTo>
                    <a:lnTo>
                      <a:pt x="160" y="368"/>
                    </a:lnTo>
                    <a:lnTo>
                      <a:pt x="160" y="370"/>
                    </a:lnTo>
                    <a:lnTo>
                      <a:pt x="162" y="372"/>
                    </a:lnTo>
                    <a:lnTo>
                      <a:pt x="162" y="376"/>
                    </a:lnTo>
                    <a:lnTo>
                      <a:pt x="162" y="378"/>
                    </a:lnTo>
                    <a:lnTo>
                      <a:pt x="164" y="380"/>
                    </a:lnTo>
                    <a:lnTo>
                      <a:pt x="164" y="382"/>
                    </a:lnTo>
                    <a:lnTo>
                      <a:pt x="166" y="384"/>
                    </a:lnTo>
                    <a:lnTo>
                      <a:pt x="166" y="386"/>
                    </a:lnTo>
                    <a:lnTo>
                      <a:pt x="168" y="388"/>
                    </a:lnTo>
                    <a:lnTo>
                      <a:pt x="168" y="390"/>
                    </a:lnTo>
                    <a:lnTo>
                      <a:pt x="170" y="392"/>
                    </a:lnTo>
                    <a:lnTo>
                      <a:pt x="170" y="394"/>
                    </a:lnTo>
                    <a:lnTo>
                      <a:pt x="172" y="396"/>
                    </a:lnTo>
                    <a:lnTo>
                      <a:pt x="172" y="398"/>
                    </a:lnTo>
                    <a:lnTo>
                      <a:pt x="174" y="400"/>
                    </a:lnTo>
                    <a:lnTo>
                      <a:pt x="174" y="402"/>
                    </a:lnTo>
                    <a:lnTo>
                      <a:pt x="176" y="404"/>
                    </a:lnTo>
                    <a:lnTo>
                      <a:pt x="176" y="406"/>
                    </a:lnTo>
                    <a:lnTo>
                      <a:pt x="178" y="408"/>
                    </a:lnTo>
                    <a:lnTo>
                      <a:pt x="178" y="410"/>
                    </a:lnTo>
                    <a:lnTo>
                      <a:pt x="180" y="414"/>
                    </a:lnTo>
                    <a:lnTo>
                      <a:pt x="180" y="416"/>
                    </a:lnTo>
                    <a:lnTo>
                      <a:pt x="180" y="418"/>
                    </a:lnTo>
                    <a:lnTo>
                      <a:pt x="182" y="420"/>
                    </a:lnTo>
                    <a:lnTo>
                      <a:pt x="182" y="422"/>
                    </a:lnTo>
                    <a:lnTo>
                      <a:pt x="184" y="424"/>
                    </a:lnTo>
                    <a:lnTo>
                      <a:pt x="184" y="426"/>
                    </a:lnTo>
                    <a:lnTo>
                      <a:pt x="186" y="428"/>
                    </a:lnTo>
                    <a:lnTo>
                      <a:pt x="186" y="430"/>
                    </a:lnTo>
                    <a:lnTo>
                      <a:pt x="188" y="432"/>
                    </a:lnTo>
                    <a:lnTo>
                      <a:pt x="188" y="434"/>
                    </a:lnTo>
                    <a:lnTo>
                      <a:pt x="188" y="436"/>
                    </a:lnTo>
                    <a:lnTo>
                      <a:pt x="190" y="438"/>
                    </a:lnTo>
                    <a:lnTo>
                      <a:pt x="190" y="440"/>
                    </a:lnTo>
                    <a:lnTo>
                      <a:pt x="192" y="442"/>
                    </a:lnTo>
                    <a:lnTo>
                      <a:pt x="192" y="444"/>
                    </a:lnTo>
                    <a:lnTo>
                      <a:pt x="194" y="444"/>
                    </a:lnTo>
                    <a:lnTo>
                      <a:pt x="194" y="446"/>
                    </a:lnTo>
                    <a:lnTo>
                      <a:pt x="194" y="448"/>
                    </a:lnTo>
                    <a:lnTo>
                      <a:pt x="194" y="450"/>
                    </a:lnTo>
                    <a:lnTo>
                      <a:pt x="194" y="452"/>
                    </a:lnTo>
                    <a:lnTo>
                      <a:pt x="196" y="454"/>
                    </a:lnTo>
                    <a:lnTo>
                      <a:pt x="196" y="456"/>
                    </a:lnTo>
                    <a:lnTo>
                      <a:pt x="198" y="458"/>
                    </a:lnTo>
                    <a:lnTo>
                      <a:pt x="198" y="460"/>
                    </a:lnTo>
                    <a:lnTo>
                      <a:pt x="200" y="462"/>
                    </a:lnTo>
                    <a:lnTo>
                      <a:pt x="200" y="464"/>
                    </a:lnTo>
                    <a:lnTo>
                      <a:pt x="202" y="466"/>
                    </a:lnTo>
                    <a:lnTo>
                      <a:pt x="202" y="468"/>
                    </a:lnTo>
                    <a:lnTo>
                      <a:pt x="202" y="470"/>
                    </a:lnTo>
                    <a:lnTo>
                      <a:pt x="204" y="472"/>
                    </a:lnTo>
                    <a:lnTo>
                      <a:pt x="204" y="474"/>
                    </a:lnTo>
                    <a:lnTo>
                      <a:pt x="206" y="474"/>
                    </a:lnTo>
                    <a:lnTo>
                      <a:pt x="206" y="476"/>
                    </a:lnTo>
                    <a:lnTo>
                      <a:pt x="208" y="478"/>
                    </a:lnTo>
                    <a:lnTo>
                      <a:pt x="208" y="480"/>
                    </a:lnTo>
                    <a:lnTo>
                      <a:pt x="210" y="482"/>
                    </a:lnTo>
                    <a:lnTo>
                      <a:pt x="210" y="484"/>
                    </a:lnTo>
                    <a:lnTo>
                      <a:pt x="212" y="486"/>
                    </a:lnTo>
                    <a:lnTo>
                      <a:pt x="212" y="488"/>
                    </a:lnTo>
                    <a:lnTo>
                      <a:pt x="212" y="490"/>
                    </a:lnTo>
                    <a:lnTo>
                      <a:pt x="214" y="492"/>
                    </a:lnTo>
                    <a:lnTo>
                      <a:pt x="216" y="494"/>
                    </a:lnTo>
                    <a:lnTo>
                      <a:pt x="216" y="496"/>
                    </a:lnTo>
                    <a:lnTo>
                      <a:pt x="218" y="498"/>
                    </a:lnTo>
                    <a:lnTo>
                      <a:pt x="218" y="500"/>
                    </a:lnTo>
                    <a:lnTo>
                      <a:pt x="220" y="502"/>
                    </a:lnTo>
                    <a:lnTo>
                      <a:pt x="220" y="504"/>
                    </a:lnTo>
                    <a:lnTo>
                      <a:pt x="220" y="506"/>
                    </a:lnTo>
                    <a:lnTo>
                      <a:pt x="222" y="506"/>
                    </a:lnTo>
                    <a:lnTo>
                      <a:pt x="222" y="508"/>
                    </a:lnTo>
                    <a:lnTo>
                      <a:pt x="224" y="510"/>
                    </a:lnTo>
                    <a:lnTo>
                      <a:pt x="224" y="512"/>
                    </a:lnTo>
                    <a:lnTo>
                      <a:pt x="226" y="514"/>
                    </a:lnTo>
                    <a:lnTo>
                      <a:pt x="228" y="516"/>
                    </a:lnTo>
                    <a:lnTo>
                      <a:pt x="228" y="518"/>
                    </a:lnTo>
                    <a:lnTo>
                      <a:pt x="228" y="520"/>
                    </a:lnTo>
                    <a:lnTo>
                      <a:pt x="230" y="522"/>
                    </a:lnTo>
                    <a:lnTo>
                      <a:pt x="232" y="524"/>
                    </a:lnTo>
                    <a:lnTo>
                      <a:pt x="232" y="526"/>
                    </a:lnTo>
                    <a:lnTo>
                      <a:pt x="234" y="528"/>
                    </a:lnTo>
                    <a:lnTo>
                      <a:pt x="234" y="530"/>
                    </a:lnTo>
                    <a:lnTo>
                      <a:pt x="236" y="530"/>
                    </a:lnTo>
                    <a:lnTo>
                      <a:pt x="236" y="532"/>
                    </a:lnTo>
                    <a:lnTo>
                      <a:pt x="236" y="534"/>
                    </a:lnTo>
                    <a:lnTo>
                      <a:pt x="238" y="536"/>
                    </a:lnTo>
                    <a:lnTo>
                      <a:pt x="238" y="538"/>
                    </a:lnTo>
                    <a:lnTo>
                      <a:pt x="240" y="538"/>
                    </a:lnTo>
                    <a:lnTo>
                      <a:pt x="240" y="540"/>
                    </a:lnTo>
                    <a:lnTo>
                      <a:pt x="240" y="542"/>
                    </a:lnTo>
                    <a:lnTo>
                      <a:pt x="242" y="544"/>
                    </a:lnTo>
                    <a:lnTo>
                      <a:pt x="242" y="546"/>
                    </a:lnTo>
                    <a:lnTo>
                      <a:pt x="244" y="548"/>
                    </a:lnTo>
                    <a:lnTo>
                      <a:pt x="244" y="550"/>
                    </a:lnTo>
                    <a:lnTo>
                      <a:pt x="246" y="552"/>
                    </a:lnTo>
                    <a:lnTo>
                      <a:pt x="246" y="554"/>
                    </a:lnTo>
                    <a:lnTo>
                      <a:pt x="248" y="554"/>
                    </a:lnTo>
                    <a:lnTo>
                      <a:pt x="248" y="556"/>
                    </a:lnTo>
                    <a:lnTo>
                      <a:pt x="250" y="558"/>
                    </a:lnTo>
                    <a:lnTo>
                      <a:pt x="250" y="560"/>
                    </a:lnTo>
                    <a:lnTo>
                      <a:pt x="252" y="560"/>
                    </a:lnTo>
                    <a:lnTo>
                      <a:pt x="252" y="562"/>
                    </a:lnTo>
                    <a:lnTo>
                      <a:pt x="254" y="564"/>
                    </a:lnTo>
                    <a:lnTo>
                      <a:pt x="256" y="56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96" name="Freeform 541"/>
              <p:cNvSpPr>
                <a:spLocks/>
              </p:cNvSpPr>
              <p:nvPr/>
            </p:nvSpPr>
            <p:spPr bwMode="auto">
              <a:xfrm>
                <a:off x="3474" y="1858"/>
                <a:ext cx="258" cy="226"/>
              </a:xfrm>
              <a:custGeom>
                <a:avLst/>
                <a:gdLst>
                  <a:gd name="T0" fmla="*/ 4 w 258"/>
                  <a:gd name="T1" fmla="*/ 4 h 226"/>
                  <a:gd name="T2" fmla="*/ 8 w 258"/>
                  <a:gd name="T3" fmla="*/ 10 h 226"/>
                  <a:gd name="T4" fmla="*/ 12 w 258"/>
                  <a:gd name="T5" fmla="*/ 16 h 226"/>
                  <a:gd name="T6" fmla="*/ 16 w 258"/>
                  <a:gd name="T7" fmla="*/ 22 h 226"/>
                  <a:gd name="T8" fmla="*/ 22 w 258"/>
                  <a:gd name="T9" fmla="*/ 26 h 226"/>
                  <a:gd name="T10" fmla="*/ 26 w 258"/>
                  <a:gd name="T11" fmla="*/ 30 h 226"/>
                  <a:gd name="T12" fmla="*/ 32 w 258"/>
                  <a:gd name="T13" fmla="*/ 36 h 226"/>
                  <a:gd name="T14" fmla="*/ 38 w 258"/>
                  <a:gd name="T15" fmla="*/ 44 h 226"/>
                  <a:gd name="T16" fmla="*/ 42 w 258"/>
                  <a:gd name="T17" fmla="*/ 48 h 226"/>
                  <a:gd name="T18" fmla="*/ 48 w 258"/>
                  <a:gd name="T19" fmla="*/ 52 h 226"/>
                  <a:gd name="T20" fmla="*/ 54 w 258"/>
                  <a:gd name="T21" fmla="*/ 58 h 226"/>
                  <a:gd name="T22" fmla="*/ 62 w 258"/>
                  <a:gd name="T23" fmla="*/ 62 h 226"/>
                  <a:gd name="T24" fmla="*/ 68 w 258"/>
                  <a:gd name="T25" fmla="*/ 68 h 226"/>
                  <a:gd name="T26" fmla="*/ 74 w 258"/>
                  <a:gd name="T27" fmla="*/ 70 h 226"/>
                  <a:gd name="T28" fmla="*/ 80 w 258"/>
                  <a:gd name="T29" fmla="*/ 74 h 226"/>
                  <a:gd name="T30" fmla="*/ 82 w 258"/>
                  <a:gd name="T31" fmla="*/ 78 h 226"/>
                  <a:gd name="T32" fmla="*/ 88 w 258"/>
                  <a:gd name="T33" fmla="*/ 82 h 226"/>
                  <a:gd name="T34" fmla="*/ 94 w 258"/>
                  <a:gd name="T35" fmla="*/ 86 h 226"/>
                  <a:gd name="T36" fmla="*/ 102 w 258"/>
                  <a:gd name="T37" fmla="*/ 90 h 226"/>
                  <a:gd name="T38" fmla="*/ 108 w 258"/>
                  <a:gd name="T39" fmla="*/ 94 h 226"/>
                  <a:gd name="T40" fmla="*/ 114 w 258"/>
                  <a:gd name="T41" fmla="*/ 98 h 226"/>
                  <a:gd name="T42" fmla="*/ 118 w 258"/>
                  <a:gd name="T43" fmla="*/ 102 h 226"/>
                  <a:gd name="T44" fmla="*/ 124 w 258"/>
                  <a:gd name="T45" fmla="*/ 106 h 226"/>
                  <a:gd name="T46" fmla="*/ 128 w 258"/>
                  <a:gd name="T47" fmla="*/ 110 h 226"/>
                  <a:gd name="T48" fmla="*/ 132 w 258"/>
                  <a:gd name="T49" fmla="*/ 114 h 226"/>
                  <a:gd name="T50" fmla="*/ 138 w 258"/>
                  <a:gd name="T51" fmla="*/ 118 h 226"/>
                  <a:gd name="T52" fmla="*/ 142 w 258"/>
                  <a:gd name="T53" fmla="*/ 122 h 226"/>
                  <a:gd name="T54" fmla="*/ 150 w 258"/>
                  <a:gd name="T55" fmla="*/ 126 h 226"/>
                  <a:gd name="T56" fmla="*/ 154 w 258"/>
                  <a:gd name="T57" fmla="*/ 130 h 226"/>
                  <a:gd name="T58" fmla="*/ 160 w 258"/>
                  <a:gd name="T59" fmla="*/ 136 h 226"/>
                  <a:gd name="T60" fmla="*/ 164 w 258"/>
                  <a:gd name="T61" fmla="*/ 140 h 226"/>
                  <a:gd name="T62" fmla="*/ 170 w 258"/>
                  <a:gd name="T63" fmla="*/ 144 h 226"/>
                  <a:gd name="T64" fmla="*/ 176 w 258"/>
                  <a:gd name="T65" fmla="*/ 150 h 226"/>
                  <a:gd name="T66" fmla="*/ 180 w 258"/>
                  <a:gd name="T67" fmla="*/ 154 h 226"/>
                  <a:gd name="T68" fmla="*/ 186 w 258"/>
                  <a:gd name="T69" fmla="*/ 160 h 226"/>
                  <a:gd name="T70" fmla="*/ 192 w 258"/>
                  <a:gd name="T71" fmla="*/ 166 h 226"/>
                  <a:gd name="T72" fmla="*/ 198 w 258"/>
                  <a:gd name="T73" fmla="*/ 168 h 226"/>
                  <a:gd name="T74" fmla="*/ 202 w 258"/>
                  <a:gd name="T75" fmla="*/ 172 h 226"/>
                  <a:gd name="T76" fmla="*/ 206 w 258"/>
                  <a:gd name="T77" fmla="*/ 176 h 226"/>
                  <a:gd name="T78" fmla="*/ 210 w 258"/>
                  <a:gd name="T79" fmla="*/ 182 h 226"/>
                  <a:gd name="T80" fmla="*/ 218 w 258"/>
                  <a:gd name="T81" fmla="*/ 188 h 226"/>
                  <a:gd name="T82" fmla="*/ 224 w 258"/>
                  <a:gd name="T83" fmla="*/ 194 h 226"/>
                  <a:gd name="T84" fmla="*/ 230 w 258"/>
                  <a:gd name="T85" fmla="*/ 200 h 226"/>
                  <a:gd name="T86" fmla="*/ 234 w 258"/>
                  <a:gd name="T87" fmla="*/ 204 h 226"/>
                  <a:gd name="T88" fmla="*/ 238 w 258"/>
                  <a:gd name="T89" fmla="*/ 208 h 226"/>
                  <a:gd name="T90" fmla="*/ 242 w 258"/>
                  <a:gd name="T91" fmla="*/ 212 h 226"/>
                  <a:gd name="T92" fmla="*/ 246 w 258"/>
                  <a:gd name="T93" fmla="*/ 214 h 226"/>
                  <a:gd name="T94" fmla="*/ 250 w 258"/>
                  <a:gd name="T95" fmla="*/ 220 h 226"/>
                  <a:gd name="T96" fmla="*/ 254 w 258"/>
                  <a:gd name="T97" fmla="*/ 224 h 22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58" h="226">
                    <a:moveTo>
                      <a:pt x="0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0" y="14"/>
                    </a:lnTo>
                    <a:lnTo>
                      <a:pt x="12" y="16"/>
                    </a:lnTo>
                    <a:lnTo>
                      <a:pt x="12" y="18"/>
                    </a:lnTo>
                    <a:lnTo>
                      <a:pt x="14" y="18"/>
                    </a:lnTo>
                    <a:lnTo>
                      <a:pt x="14" y="20"/>
                    </a:lnTo>
                    <a:lnTo>
                      <a:pt x="16" y="22"/>
                    </a:lnTo>
                    <a:lnTo>
                      <a:pt x="18" y="22"/>
                    </a:lnTo>
                    <a:lnTo>
                      <a:pt x="20" y="24"/>
                    </a:lnTo>
                    <a:lnTo>
                      <a:pt x="20" y="26"/>
                    </a:lnTo>
                    <a:lnTo>
                      <a:pt x="22" y="26"/>
                    </a:lnTo>
                    <a:lnTo>
                      <a:pt x="22" y="28"/>
                    </a:lnTo>
                    <a:lnTo>
                      <a:pt x="24" y="28"/>
                    </a:lnTo>
                    <a:lnTo>
                      <a:pt x="24" y="30"/>
                    </a:lnTo>
                    <a:lnTo>
                      <a:pt x="26" y="30"/>
                    </a:lnTo>
                    <a:lnTo>
                      <a:pt x="28" y="32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36"/>
                    </a:lnTo>
                    <a:lnTo>
                      <a:pt x="32" y="38"/>
                    </a:lnTo>
                    <a:lnTo>
                      <a:pt x="34" y="40"/>
                    </a:lnTo>
                    <a:lnTo>
                      <a:pt x="36" y="42"/>
                    </a:lnTo>
                    <a:lnTo>
                      <a:pt x="38" y="44"/>
                    </a:lnTo>
                    <a:lnTo>
                      <a:pt x="40" y="44"/>
                    </a:lnTo>
                    <a:lnTo>
                      <a:pt x="40" y="46"/>
                    </a:lnTo>
                    <a:lnTo>
                      <a:pt x="42" y="46"/>
                    </a:lnTo>
                    <a:lnTo>
                      <a:pt x="42" y="48"/>
                    </a:lnTo>
                    <a:lnTo>
                      <a:pt x="44" y="50"/>
                    </a:lnTo>
                    <a:lnTo>
                      <a:pt x="46" y="50"/>
                    </a:lnTo>
                    <a:lnTo>
                      <a:pt x="46" y="52"/>
                    </a:lnTo>
                    <a:lnTo>
                      <a:pt x="48" y="52"/>
                    </a:lnTo>
                    <a:lnTo>
                      <a:pt x="50" y="54"/>
                    </a:lnTo>
                    <a:lnTo>
                      <a:pt x="52" y="56"/>
                    </a:lnTo>
                    <a:lnTo>
                      <a:pt x="54" y="56"/>
                    </a:lnTo>
                    <a:lnTo>
                      <a:pt x="54" y="58"/>
                    </a:lnTo>
                    <a:lnTo>
                      <a:pt x="56" y="58"/>
                    </a:lnTo>
                    <a:lnTo>
                      <a:pt x="58" y="60"/>
                    </a:lnTo>
                    <a:lnTo>
                      <a:pt x="60" y="62"/>
                    </a:lnTo>
                    <a:lnTo>
                      <a:pt x="62" y="62"/>
                    </a:lnTo>
                    <a:lnTo>
                      <a:pt x="62" y="64"/>
                    </a:lnTo>
                    <a:lnTo>
                      <a:pt x="64" y="64"/>
                    </a:lnTo>
                    <a:lnTo>
                      <a:pt x="66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70"/>
                    </a:lnTo>
                    <a:lnTo>
                      <a:pt x="72" y="70"/>
                    </a:lnTo>
                    <a:lnTo>
                      <a:pt x="74" y="70"/>
                    </a:lnTo>
                    <a:lnTo>
                      <a:pt x="76" y="70"/>
                    </a:lnTo>
                    <a:lnTo>
                      <a:pt x="76" y="72"/>
                    </a:lnTo>
                    <a:lnTo>
                      <a:pt x="78" y="72"/>
                    </a:lnTo>
                    <a:lnTo>
                      <a:pt x="80" y="74"/>
                    </a:lnTo>
                    <a:lnTo>
                      <a:pt x="80" y="76"/>
                    </a:lnTo>
                    <a:lnTo>
                      <a:pt x="82" y="76"/>
                    </a:lnTo>
                    <a:lnTo>
                      <a:pt x="82" y="78"/>
                    </a:lnTo>
                    <a:lnTo>
                      <a:pt x="84" y="78"/>
                    </a:lnTo>
                    <a:lnTo>
                      <a:pt x="86" y="80"/>
                    </a:lnTo>
                    <a:lnTo>
                      <a:pt x="88" y="80"/>
                    </a:lnTo>
                    <a:lnTo>
                      <a:pt x="88" y="82"/>
                    </a:lnTo>
                    <a:lnTo>
                      <a:pt x="90" y="82"/>
                    </a:lnTo>
                    <a:lnTo>
                      <a:pt x="92" y="84"/>
                    </a:lnTo>
                    <a:lnTo>
                      <a:pt x="94" y="84"/>
                    </a:lnTo>
                    <a:lnTo>
                      <a:pt x="94" y="86"/>
                    </a:lnTo>
                    <a:lnTo>
                      <a:pt x="96" y="86"/>
                    </a:lnTo>
                    <a:lnTo>
                      <a:pt x="98" y="88"/>
                    </a:lnTo>
                    <a:lnTo>
                      <a:pt x="100" y="90"/>
                    </a:lnTo>
                    <a:lnTo>
                      <a:pt x="102" y="90"/>
                    </a:lnTo>
                    <a:lnTo>
                      <a:pt x="102" y="92"/>
                    </a:lnTo>
                    <a:lnTo>
                      <a:pt x="104" y="92"/>
                    </a:lnTo>
                    <a:lnTo>
                      <a:pt x="106" y="94"/>
                    </a:lnTo>
                    <a:lnTo>
                      <a:pt x="108" y="94"/>
                    </a:lnTo>
                    <a:lnTo>
                      <a:pt x="108" y="96"/>
                    </a:lnTo>
                    <a:lnTo>
                      <a:pt x="110" y="96"/>
                    </a:lnTo>
                    <a:lnTo>
                      <a:pt x="112" y="98"/>
                    </a:lnTo>
                    <a:lnTo>
                      <a:pt x="114" y="98"/>
                    </a:lnTo>
                    <a:lnTo>
                      <a:pt x="114" y="100"/>
                    </a:lnTo>
                    <a:lnTo>
                      <a:pt x="116" y="100"/>
                    </a:lnTo>
                    <a:lnTo>
                      <a:pt x="116" y="102"/>
                    </a:lnTo>
                    <a:lnTo>
                      <a:pt x="118" y="102"/>
                    </a:lnTo>
                    <a:lnTo>
                      <a:pt x="120" y="104"/>
                    </a:lnTo>
                    <a:lnTo>
                      <a:pt x="122" y="104"/>
                    </a:lnTo>
                    <a:lnTo>
                      <a:pt x="122" y="106"/>
                    </a:lnTo>
                    <a:lnTo>
                      <a:pt x="124" y="106"/>
                    </a:lnTo>
                    <a:lnTo>
                      <a:pt x="124" y="108"/>
                    </a:lnTo>
                    <a:lnTo>
                      <a:pt x="126" y="108"/>
                    </a:lnTo>
                    <a:lnTo>
                      <a:pt x="128" y="110"/>
                    </a:lnTo>
                    <a:lnTo>
                      <a:pt x="128" y="112"/>
                    </a:lnTo>
                    <a:lnTo>
                      <a:pt x="130" y="112"/>
                    </a:lnTo>
                    <a:lnTo>
                      <a:pt x="130" y="114"/>
                    </a:lnTo>
                    <a:lnTo>
                      <a:pt x="132" y="114"/>
                    </a:lnTo>
                    <a:lnTo>
                      <a:pt x="132" y="116"/>
                    </a:lnTo>
                    <a:lnTo>
                      <a:pt x="134" y="116"/>
                    </a:lnTo>
                    <a:lnTo>
                      <a:pt x="136" y="118"/>
                    </a:lnTo>
                    <a:lnTo>
                      <a:pt x="138" y="118"/>
                    </a:lnTo>
                    <a:lnTo>
                      <a:pt x="140" y="120"/>
                    </a:lnTo>
                    <a:lnTo>
                      <a:pt x="142" y="120"/>
                    </a:lnTo>
                    <a:lnTo>
                      <a:pt x="142" y="122"/>
                    </a:lnTo>
                    <a:lnTo>
                      <a:pt x="144" y="122"/>
                    </a:lnTo>
                    <a:lnTo>
                      <a:pt x="146" y="124"/>
                    </a:lnTo>
                    <a:lnTo>
                      <a:pt x="148" y="126"/>
                    </a:lnTo>
                    <a:lnTo>
                      <a:pt x="150" y="126"/>
                    </a:lnTo>
                    <a:lnTo>
                      <a:pt x="150" y="128"/>
                    </a:lnTo>
                    <a:lnTo>
                      <a:pt x="152" y="128"/>
                    </a:lnTo>
                    <a:lnTo>
                      <a:pt x="152" y="130"/>
                    </a:lnTo>
                    <a:lnTo>
                      <a:pt x="154" y="130"/>
                    </a:lnTo>
                    <a:lnTo>
                      <a:pt x="154" y="132"/>
                    </a:lnTo>
                    <a:lnTo>
                      <a:pt x="156" y="132"/>
                    </a:lnTo>
                    <a:lnTo>
                      <a:pt x="158" y="134"/>
                    </a:lnTo>
                    <a:lnTo>
                      <a:pt x="160" y="136"/>
                    </a:lnTo>
                    <a:lnTo>
                      <a:pt x="162" y="136"/>
                    </a:lnTo>
                    <a:lnTo>
                      <a:pt x="162" y="138"/>
                    </a:lnTo>
                    <a:lnTo>
                      <a:pt x="164" y="138"/>
                    </a:lnTo>
                    <a:lnTo>
                      <a:pt x="164" y="140"/>
                    </a:lnTo>
                    <a:lnTo>
                      <a:pt x="166" y="140"/>
                    </a:lnTo>
                    <a:lnTo>
                      <a:pt x="166" y="142"/>
                    </a:lnTo>
                    <a:lnTo>
                      <a:pt x="168" y="142"/>
                    </a:lnTo>
                    <a:lnTo>
                      <a:pt x="170" y="144"/>
                    </a:lnTo>
                    <a:lnTo>
                      <a:pt x="172" y="146"/>
                    </a:lnTo>
                    <a:lnTo>
                      <a:pt x="174" y="148"/>
                    </a:lnTo>
                    <a:lnTo>
                      <a:pt x="176" y="150"/>
                    </a:lnTo>
                    <a:lnTo>
                      <a:pt x="176" y="152"/>
                    </a:lnTo>
                    <a:lnTo>
                      <a:pt x="178" y="152"/>
                    </a:lnTo>
                    <a:lnTo>
                      <a:pt x="178" y="154"/>
                    </a:lnTo>
                    <a:lnTo>
                      <a:pt x="180" y="154"/>
                    </a:lnTo>
                    <a:lnTo>
                      <a:pt x="180" y="156"/>
                    </a:lnTo>
                    <a:lnTo>
                      <a:pt x="182" y="156"/>
                    </a:lnTo>
                    <a:lnTo>
                      <a:pt x="184" y="158"/>
                    </a:lnTo>
                    <a:lnTo>
                      <a:pt x="186" y="160"/>
                    </a:lnTo>
                    <a:lnTo>
                      <a:pt x="186" y="162"/>
                    </a:lnTo>
                    <a:lnTo>
                      <a:pt x="188" y="162"/>
                    </a:lnTo>
                    <a:lnTo>
                      <a:pt x="190" y="164"/>
                    </a:lnTo>
                    <a:lnTo>
                      <a:pt x="192" y="166"/>
                    </a:lnTo>
                    <a:lnTo>
                      <a:pt x="194" y="166"/>
                    </a:lnTo>
                    <a:lnTo>
                      <a:pt x="196" y="168"/>
                    </a:lnTo>
                    <a:lnTo>
                      <a:pt x="198" y="168"/>
                    </a:lnTo>
                    <a:lnTo>
                      <a:pt x="198" y="170"/>
                    </a:lnTo>
                    <a:lnTo>
                      <a:pt x="200" y="170"/>
                    </a:lnTo>
                    <a:lnTo>
                      <a:pt x="200" y="172"/>
                    </a:lnTo>
                    <a:lnTo>
                      <a:pt x="202" y="172"/>
                    </a:lnTo>
                    <a:lnTo>
                      <a:pt x="202" y="174"/>
                    </a:lnTo>
                    <a:lnTo>
                      <a:pt x="204" y="174"/>
                    </a:lnTo>
                    <a:lnTo>
                      <a:pt x="204" y="176"/>
                    </a:lnTo>
                    <a:lnTo>
                      <a:pt x="206" y="176"/>
                    </a:lnTo>
                    <a:lnTo>
                      <a:pt x="206" y="178"/>
                    </a:lnTo>
                    <a:lnTo>
                      <a:pt x="208" y="178"/>
                    </a:lnTo>
                    <a:lnTo>
                      <a:pt x="210" y="180"/>
                    </a:lnTo>
                    <a:lnTo>
                      <a:pt x="210" y="182"/>
                    </a:lnTo>
                    <a:lnTo>
                      <a:pt x="212" y="182"/>
                    </a:lnTo>
                    <a:lnTo>
                      <a:pt x="214" y="184"/>
                    </a:lnTo>
                    <a:lnTo>
                      <a:pt x="216" y="186"/>
                    </a:lnTo>
                    <a:lnTo>
                      <a:pt x="218" y="188"/>
                    </a:lnTo>
                    <a:lnTo>
                      <a:pt x="220" y="190"/>
                    </a:lnTo>
                    <a:lnTo>
                      <a:pt x="222" y="192"/>
                    </a:lnTo>
                    <a:lnTo>
                      <a:pt x="224" y="194"/>
                    </a:lnTo>
                    <a:lnTo>
                      <a:pt x="224" y="196"/>
                    </a:lnTo>
                    <a:lnTo>
                      <a:pt x="226" y="198"/>
                    </a:lnTo>
                    <a:lnTo>
                      <a:pt x="228" y="200"/>
                    </a:lnTo>
                    <a:lnTo>
                      <a:pt x="230" y="200"/>
                    </a:lnTo>
                    <a:lnTo>
                      <a:pt x="230" y="202"/>
                    </a:lnTo>
                    <a:lnTo>
                      <a:pt x="232" y="202"/>
                    </a:lnTo>
                    <a:lnTo>
                      <a:pt x="232" y="204"/>
                    </a:lnTo>
                    <a:lnTo>
                      <a:pt x="234" y="204"/>
                    </a:lnTo>
                    <a:lnTo>
                      <a:pt x="234" y="206"/>
                    </a:lnTo>
                    <a:lnTo>
                      <a:pt x="236" y="206"/>
                    </a:lnTo>
                    <a:lnTo>
                      <a:pt x="236" y="208"/>
                    </a:lnTo>
                    <a:lnTo>
                      <a:pt x="238" y="208"/>
                    </a:lnTo>
                    <a:lnTo>
                      <a:pt x="238" y="210"/>
                    </a:lnTo>
                    <a:lnTo>
                      <a:pt x="240" y="210"/>
                    </a:lnTo>
                    <a:lnTo>
                      <a:pt x="240" y="212"/>
                    </a:lnTo>
                    <a:lnTo>
                      <a:pt x="242" y="212"/>
                    </a:lnTo>
                    <a:lnTo>
                      <a:pt x="242" y="214"/>
                    </a:lnTo>
                    <a:lnTo>
                      <a:pt x="244" y="214"/>
                    </a:lnTo>
                    <a:lnTo>
                      <a:pt x="246" y="214"/>
                    </a:lnTo>
                    <a:lnTo>
                      <a:pt x="246" y="216"/>
                    </a:lnTo>
                    <a:lnTo>
                      <a:pt x="248" y="216"/>
                    </a:lnTo>
                    <a:lnTo>
                      <a:pt x="250" y="218"/>
                    </a:lnTo>
                    <a:lnTo>
                      <a:pt x="250" y="220"/>
                    </a:lnTo>
                    <a:lnTo>
                      <a:pt x="252" y="220"/>
                    </a:lnTo>
                    <a:lnTo>
                      <a:pt x="252" y="222"/>
                    </a:lnTo>
                    <a:lnTo>
                      <a:pt x="254" y="222"/>
                    </a:lnTo>
                    <a:lnTo>
                      <a:pt x="254" y="224"/>
                    </a:lnTo>
                    <a:lnTo>
                      <a:pt x="256" y="224"/>
                    </a:lnTo>
                    <a:lnTo>
                      <a:pt x="258" y="22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97" name="Freeform 542"/>
              <p:cNvSpPr>
                <a:spLocks/>
              </p:cNvSpPr>
              <p:nvPr/>
            </p:nvSpPr>
            <p:spPr bwMode="auto">
              <a:xfrm>
                <a:off x="3732" y="2084"/>
                <a:ext cx="256" cy="248"/>
              </a:xfrm>
              <a:custGeom>
                <a:avLst/>
                <a:gdLst>
                  <a:gd name="T0" fmla="*/ 2 w 256"/>
                  <a:gd name="T1" fmla="*/ 4 h 248"/>
                  <a:gd name="T2" fmla="*/ 10 w 256"/>
                  <a:gd name="T3" fmla="*/ 10 h 248"/>
                  <a:gd name="T4" fmla="*/ 16 w 256"/>
                  <a:gd name="T5" fmla="*/ 18 h 248"/>
                  <a:gd name="T6" fmla="*/ 24 w 256"/>
                  <a:gd name="T7" fmla="*/ 26 h 248"/>
                  <a:gd name="T8" fmla="*/ 32 w 256"/>
                  <a:gd name="T9" fmla="*/ 34 h 248"/>
                  <a:gd name="T10" fmla="*/ 40 w 256"/>
                  <a:gd name="T11" fmla="*/ 38 h 248"/>
                  <a:gd name="T12" fmla="*/ 46 w 256"/>
                  <a:gd name="T13" fmla="*/ 46 h 248"/>
                  <a:gd name="T14" fmla="*/ 52 w 256"/>
                  <a:gd name="T15" fmla="*/ 52 h 248"/>
                  <a:gd name="T16" fmla="*/ 58 w 256"/>
                  <a:gd name="T17" fmla="*/ 56 h 248"/>
                  <a:gd name="T18" fmla="*/ 62 w 256"/>
                  <a:gd name="T19" fmla="*/ 62 h 248"/>
                  <a:gd name="T20" fmla="*/ 64 w 256"/>
                  <a:gd name="T21" fmla="*/ 66 h 248"/>
                  <a:gd name="T22" fmla="*/ 70 w 256"/>
                  <a:gd name="T23" fmla="*/ 70 h 248"/>
                  <a:gd name="T24" fmla="*/ 74 w 256"/>
                  <a:gd name="T25" fmla="*/ 76 h 248"/>
                  <a:gd name="T26" fmla="*/ 78 w 256"/>
                  <a:gd name="T27" fmla="*/ 80 h 248"/>
                  <a:gd name="T28" fmla="*/ 82 w 256"/>
                  <a:gd name="T29" fmla="*/ 84 h 248"/>
                  <a:gd name="T30" fmla="*/ 86 w 256"/>
                  <a:gd name="T31" fmla="*/ 86 h 248"/>
                  <a:gd name="T32" fmla="*/ 90 w 256"/>
                  <a:gd name="T33" fmla="*/ 90 h 248"/>
                  <a:gd name="T34" fmla="*/ 94 w 256"/>
                  <a:gd name="T35" fmla="*/ 94 h 248"/>
                  <a:gd name="T36" fmla="*/ 98 w 256"/>
                  <a:gd name="T37" fmla="*/ 98 h 248"/>
                  <a:gd name="T38" fmla="*/ 102 w 256"/>
                  <a:gd name="T39" fmla="*/ 102 h 248"/>
                  <a:gd name="T40" fmla="*/ 106 w 256"/>
                  <a:gd name="T41" fmla="*/ 106 h 248"/>
                  <a:gd name="T42" fmla="*/ 110 w 256"/>
                  <a:gd name="T43" fmla="*/ 110 h 248"/>
                  <a:gd name="T44" fmla="*/ 114 w 256"/>
                  <a:gd name="T45" fmla="*/ 114 h 248"/>
                  <a:gd name="T46" fmla="*/ 118 w 256"/>
                  <a:gd name="T47" fmla="*/ 120 h 248"/>
                  <a:gd name="T48" fmla="*/ 124 w 256"/>
                  <a:gd name="T49" fmla="*/ 124 h 248"/>
                  <a:gd name="T50" fmla="*/ 130 w 256"/>
                  <a:gd name="T51" fmla="*/ 130 h 248"/>
                  <a:gd name="T52" fmla="*/ 136 w 256"/>
                  <a:gd name="T53" fmla="*/ 134 h 248"/>
                  <a:gd name="T54" fmla="*/ 142 w 256"/>
                  <a:gd name="T55" fmla="*/ 140 h 248"/>
                  <a:gd name="T56" fmla="*/ 148 w 256"/>
                  <a:gd name="T57" fmla="*/ 146 h 248"/>
                  <a:gd name="T58" fmla="*/ 152 w 256"/>
                  <a:gd name="T59" fmla="*/ 150 h 248"/>
                  <a:gd name="T60" fmla="*/ 156 w 256"/>
                  <a:gd name="T61" fmla="*/ 154 h 248"/>
                  <a:gd name="T62" fmla="*/ 158 w 256"/>
                  <a:gd name="T63" fmla="*/ 158 h 248"/>
                  <a:gd name="T64" fmla="*/ 162 w 256"/>
                  <a:gd name="T65" fmla="*/ 162 h 248"/>
                  <a:gd name="T66" fmla="*/ 168 w 256"/>
                  <a:gd name="T67" fmla="*/ 168 h 248"/>
                  <a:gd name="T68" fmla="*/ 176 w 256"/>
                  <a:gd name="T69" fmla="*/ 174 h 248"/>
                  <a:gd name="T70" fmla="*/ 184 w 256"/>
                  <a:gd name="T71" fmla="*/ 180 h 248"/>
                  <a:gd name="T72" fmla="*/ 188 w 256"/>
                  <a:gd name="T73" fmla="*/ 184 h 248"/>
                  <a:gd name="T74" fmla="*/ 192 w 256"/>
                  <a:gd name="T75" fmla="*/ 188 h 248"/>
                  <a:gd name="T76" fmla="*/ 196 w 256"/>
                  <a:gd name="T77" fmla="*/ 192 h 248"/>
                  <a:gd name="T78" fmla="*/ 200 w 256"/>
                  <a:gd name="T79" fmla="*/ 196 h 248"/>
                  <a:gd name="T80" fmla="*/ 206 w 256"/>
                  <a:gd name="T81" fmla="*/ 200 h 248"/>
                  <a:gd name="T82" fmla="*/ 212 w 256"/>
                  <a:gd name="T83" fmla="*/ 208 h 248"/>
                  <a:gd name="T84" fmla="*/ 216 w 256"/>
                  <a:gd name="T85" fmla="*/ 212 h 248"/>
                  <a:gd name="T86" fmla="*/ 222 w 256"/>
                  <a:gd name="T87" fmla="*/ 216 h 248"/>
                  <a:gd name="T88" fmla="*/ 226 w 256"/>
                  <a:gd name="T89" fmla="*/ 220 h 248"/>
                  <a:gd name="T90" fmla="*/ 232 w 256"/>
                  <a:gd name="T91" fmla="*/ 226 h 248"/>
                  <a:gd name="T92" fmla="*/ 238 w 256"/>
                  <a:gd name="T93" fmla="*/ 230 h 248"/>
                  <a:gd name="T94" fmla="*/ 244 w 256"/>
                  <a:gd name="T95" fmla="*/ 234 h 248"/>
                  <a:gd name="T96" fmla="*/ 248 w 256"/>
                  <a:gd name="T97" fmla="*/ 238 h 248"/>
                  <a:gd name="T98" fmla="*/ 252 w 256"/>
                  <a:gd name="T99" fmla="*/ 242 h 248"/>
                  <a:gd name="T100" fmla="*/ 254 w 256"/>
                  <a:gd name="T101" fmla="*/ 248 h 24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56" h="248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8" y="8"/>
                    </a:lnTo>
                    <a:lnTo>
                      <a:pt x="10" y="10"/>
                    </a:lnTo>
                    <a:lnTo>
                      <a:pt x="12" y="12"/>
                    </a:lnTo>
                    <a:lnTo>
                      <a:pt x="14" y="14"/>
                    </a:lnTo>
                    <a:lnTo>
                      <a:pt x="14" y="16"/>
                    </a:lnTo>
                    <a:lnTo>
                      <a:pt x="16" y="18"/>
                    </a:lnTo>
                    <a:lnTo>
                      <a:pt x="18" y="20"/>
                    </a:lnTo>
                    <a:lnTo>
                      <a:pt x="20" y="22"/>
                    </a:lnTo>
                    <a:lnTo>
                      <a:pt x="22" y="24"/>
                    </a:lnTo>
                    <a:lnTo>
                      <a:pt x="24" y="26"/>
                    </a:lnTo>
                    <a:lnTo>
                      <a:pt x="26" y="28"/>
                    </a:lnTo>
                    <a:lnTo>
                      <a:pt x="28" y="30"/>
                    </a:lnTo>
                    <a:lnTo>
                      <a:pt x="30" y="32"/>
                    </a:lnTo>
                    <a:lnTo>
                      <a:pt x="32" y="34"/>
                    </a:lnTo>
                    <a:lnTo>
                      <a:pt x="34" y="36"/>
                    </a:lnTo>
                    <a:lnTo>
                      <a:pt x="36" y="36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0" y="40"/>
                    </a:lnTo>
                    <a:lnTo>
                      <a:pt x="42" y="42"/>
                    </a:lnTo>
                    <a:lnTo>
                      <a:pt x="44" y="44"/>
                    </a:lnTo>
                    <a:lnTo>
                      <a:pt x="46" y="46"/>
                    </a:lnTo>
                    <a:lnTo>
                      <a:pt x="48" y="46"/>
                    </a:lnTo>
                    <a:lnTo>
                      <a:pt x="48" y="48"/>
                    </a:lnTo>
                    <a:lnTo>
                      <a:pt x="50" y="50"/>
                    </a:lnTo>
                    <a:lnTo>
                      <a:pt x="52" y="52"/>
                    </a:lnTo>
                    <a:lnTo>
                      <a:pt x="54" y="54"/>
                    </a:lnTo>
                    <a:lnTo>
                      <a:pt x="56" y="54"/>
                    </a:lnTo>
                    <a:lnTo>
                      <a:pt x="56" y="56"/>
                    </a:lnTo>
                    <a:lnTo>
                      <a:pt x="58" y="56"/>
                    </a:lnTo>
                    <a:lnTo>
                      <a:pt x="58" y="58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2" y="62"/>
                    </a:lnTo>
                    <a:lnTo>
                      <a:pt x="62" y="64"/>
                    </a:lnTo>
                    <a:lnTo>
                      <a:pt x="64" y="64"/>
                    </a:lnTo>
                    <a:lnTo>
                      <a:pt x="64" y="66"/>
                    </a:lnTo>
                    <a:lnTo>
                      <a:pt x="66" y="68"/>
                    </a:lnTo>
                    <a:lnTo>
                      <a:pt x="68" y="68"/>
                    </a:lnTo>
                    <a:lnTo>
                      <a:pt x="68" y="70"/>
                    </a:lnTo>
                    <a:lnTo>
                      <a:pt x="70" y="70"/>
                    </a:lnTo>
                    <a:lnTo>
                      <a:pt x="70" y="72"/>
                    </a:lnTo>
                    <a:lnTo>
                      <a:pt x="72" y="72"/>
                    </a:lnTo>
                    <a:lnTo>
                      <a:pt x="72" y="74"/>
                    </a:lnTo>
                    <a:lnTo>
                      <a:pt x="74" y="76"/>
                    </a:lnTo>
                    <a:lnTo>
                      <a:pt x="76" y="76"/>
                    </a:lnTo>
                    <a:lnTo>
                      <a:pt x="76" y="78"/>
                    </a:lnTo>
                    <a:lnTo>
                      <a:pt x="78" y="78"/>
                    </a:lnTo>
                    <a:lnTo>
                      <a:pt x="78" y="80"/>
                    </a:lnTo>
                    <a:lnTo>
                      <a:pt x="80" y="80"/>
                    </a:lnTo>
                    <a:lnTo>
                      <a:pt x="80" y="82"/>
                    </a:lnTo>
                    <a:lnTo>
                      <a:pt x="82" y="82"/>
                    </a:lnTo>
                    <a:lnTo>
                      <a:pt x="82" y="84"/>
                    </a:lnTo>
                    <a:lnTo>
                      <a:pt x="84" y="84"/>
                    </a:lnTo>
                    <a:lnTo>
                      <a:pt x="86" y="84"/>
                    </a:lnTo>
                    <a:lnTo>
                      <a:pt x="86" y="86"/>
                    </a:lnTo>
                    <a:lnTo>
                      <a:pt x="88" y="86"/>
                    </a:lnTo>
                    <a:lnTo>
                      <a:pt x="88" y="88"/>
                    </a:lnTo>
                    <a:lnTo>
                      <a:pt x="90" y="88"/>
                    </a:lnTo>
                    <a:lnTo>
                      <a:pt x="90" y="90"/>
                    </a:lnTo>
                    <a:lnTo>
                      <a:pt x="92" y="90"/>
                    </a:lnTo>
                    <a:lnTo>
                      <a:pt x="92" y="92"/>
                    </a:lnTo>
                    <a:lnTo>
                      <a:pt x="94" y="92"/>
                    </a:lnTo>
                    <a:lnTo>
                      <a:pt x="94" y="94"/>
                    </a:lnTo>
                    <a:lnTo>
                      <a:pt x="96" y="94"/>
                    </a:lnTo>
                    <a:lnTo>
                      <a:pt x="96" y="96"/>
                    </a:lnTo>
                    <a:lnTo>
                      <a:pt x="98" y="96"/>
                    </a:lnTo>
                    <a:lnTo>
                      <a:pt x="98" y="98"/>
                    </a:lnTo>
                    <a:lnTo>
                      <a:pt x="100" y="98"/>
                    </a:lnTo>
                    <a:lnTo>
                      <a:pt x="100" y="100"/>
                    </a:lnTo>
                    <a:lnTo>
                      <a:pt x="102" y="100"/>
                    </a:lnTo>
                    <a:lnTo>
                      <a:pt x="102" y="102"/>
                    </a:lnTo>
                    <a:lnTo>
                      <a:pt x="104" y="102"/>
                    </a:lnTo>
                    <a:lnTo>
                      <a:pt x="104" y="104"/>
                    </a:lnTo>
                    <a:lnTo>
                      <a:pt x="106" y="104"/>
                    </a:lnTo>
                    <a:lnTo>
                      <a:pt x="106" y="106"/>
                    </a:lnTo>
                    <a:lnTo>
                      <a:pt x="108" y="106"/>
                    </a:lnTo>
                    <a:lnTo>
                      <a:pt x="108" y="108"/>
                    </a:lnTo>
                    <a:lnTo>
                      <a:pt x="110" y="108"/>
                    </a:lnTo>
                    <a:lnTo>
                      <a:pt x="110" y="110"/>
                    </a:lnTo>
                    <a:lnTo>
                      <a:pt x="110" y="112"/>
                    </a:lnTo>
                    <a:lnTo>
                      <a:pt x="112" y="112"/>
                    </a:lnTo>
                    <a:lnTo>
                      <a:pt x="112" y="114"/>
                    </a:lnTo>
                    <a:lnTo>
                      <a:pt x="114" y="114"/>
                    </a:lnTo>
                    <a:lnTo>
                      <a:pt x="114" y="116"/>
                    </a:lnTo>
                    <a:lnTo>
                      <a:pt x="116" y="116"/>
                    </a:lnTo>
                    <a:lnTo>
                      <a:pt x="118" y="118"/>
                    </a:lnTo>
                    <a:lnTo>
                      <a:pt x="118" y="120"/>
                    </a:lnTo>
                    <a:lnTo>
                      <a:pt x="120" y="120"/>
                    </a:lnTo>
                    <a:lnTo>
                      <a:pt x="120" y="122"/>
                    </a:lnTo>
                    <a:lnTo>
                      <a:pt x="122" y="122"/>
                    </a:lnTo>
                    <a:lnTo>
                      <a:pt x="124" y="124"/>
                    </a:lnTo>
                    <a:lnTo>
                      <a:pt x="126" y="126"/>
                    </a:lnTo>
                    <a:lnTo>
                      <a:pt x="126" y="128"/>
                    </a:lnTo>
                    <a:lnTo>
                      <a:pt x="128" y="128"/>
                    </a:lnTo>
                    <a:lnTo>
                      <a:pt x="130" y="130"/>
                    </a:lnTo>
                    <a:lnTo>
                      <a:pt x="132" y="132"/>
                    </a:lnTo>
                    <a:lnTo>
                      <a:pt x="134" y="132"/>
                    </a:lnTo>
                    <a:lnTo>
                      <a:pt x="136" y="132"/>
                    </a:lnTo>
                    <a:lnTo>
                      <a:pt x="136" y="134"/>
                    </a:lnTo>
                    <a:lnTo>
                      <a:pt x="138" y="136"/>
                    </a:lnTo>
                    <a:lnTo>
                      <a:pt x="140" y="138"/>
                    </a:lnTo>
                    <a:lnTo>
                      <a:pt x="142" y="138"/>
                    </a:lnTo>
                    <a:lnTo>
                      <a:pt x="142" y="140"/>
                    </a:lnTo>
                    <a:lnTo>
                      <a:pt x="144" y="140"/>
                    </a:lnTo>
                    <a:lnTo>
                      <a:pt x="144" y="142"/>
                    </a:lnTo>
                    <a:lnTo>
                      <a:pt x="146" y="144"/>
                    </a:lnTo>
                    <a:lnTo>
                      <a:pt x="148" y="146"/>
                    </a:lnTo>
                    <a:lnTo>
                      <a:pt x="150" y="146"/>
                    </a:lnTo>
                    <a:lnTo>
                      <a:pt x="150" y="148"/>
                    </a:lnTo>
                    <a:lnTo>
                      <a:pt x="152" y="148"/>
                    </a:lnTo>
                    <a:lnTo>
                      <a:pt x="152" y="150"/>
                    </a:lnTo>
                    <a:lnTo>
                      <a:pt x="154" y="150"/>
                    </a:lnTo>
                    <a:lnTo>
                      <a:pt x="154" y="152"/>
                    </a:lnTo>
                    <a:lnTo>
                      <a:pt x="156" y="152"/>
                    </a:lnTo>
                    <a:lnTo>
                      <a:pt x="156" y="154"/>
                    </a:lnTo>
                    <a:lnTo>
                      <a:pt x="158" y="154"/>
                    </a:lnTo>
                    <a:lnTo>
                      <a:pt x="158" y="156"/>
                    </a:lnTo>
                    <a:lnTo>
                      <a:pt x="158" y="158"/>
                    </a:lnTo>
                    <a:lnTo>
                      <a:pt x="160" y="158"/>
                    </a:lnTo>
                    <a:lnTo>
                      <a:pt x="160" y="160"/>
                    </a:lnTo>
                    <a:lnTo>
                      <a:pt x="162" y="160"/>
                    </a:lnTo>
                    <a:lnTo>
                      <a:pt x="162" y="162"/>
                    </a:lnTo>
                    <a:lnTo>
                      <a:pt x="164" y="162"/>
                    </a:lnTo>
                    <a:lnTo>
                      <a:pt x="166" y="164"/>
                    </a:lnTo>
                    <a:lnTo>
                      <a:pt x="168" y="166"/>
                    </a:lnTo>
                    <a:lnTo>
                      <a:pt x="168" y="168"/>
                    </a:lnTo>
                    <a:lnTo>
                      <a:pt x="170" y="168"/>
                    </a:lnTo>
                    <a:lnTo>
                      <a:pt x="172" y="170"/>
                    </a:lnTo>
                    <a:lnTo>
                      <a:pt x="174" y="172"/>
                    </a:lnTo>
                    <a:lnTo>
                      <a:pt x="176" y="174"/>
                    </a:lnTo>
                    <a:lnTo>
                      <a:pt x="178" y="176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84" y="180"/>
                    </a:lnTo>
                    <a:lnTo>
                      <a:pt x="186" y="182"/>
                    </a:lnTo>
                    <a:lnTo>
                      <a:pt x="188" y="182"/>
                    </a:lnTo>
                    <a:lnTo>
                      <a:pt x="188" y="184"/>
                    </a:lnTo>
                    <a:lnTo>
                      <a:pt x="190" y="184"/>
                    </a:lnTo>
                    <a:lnTo>
                      <a:pt x="190" y="186"/>
                    </a:lnTo>
                    <a:lnTo>
                      <a:pt x="192" y="186"/>
                    </a:lnTo>
                    <a:lnTo>
                      <a:pt x="192" y="188"/>
                    </a:lnTo>
                    <a:lnTo>
                      <a:pt x="194" y="188"/>
                    </a:lnTo>
                    <a:lnTo>
                      <a:pt x="194" y="190"/>
                    </a:lnTo>
                    <a:lnTo>
                      <a:pt x="196" y="190"/>
                    </a:lnTo>
                    <a:lnTo>
                      <a:pt x="196" y="192"/>
                    </a:lnTo>
                    <a:lnTo>
                      <a:pt x="198" y="192"/>
                    </a:lnTo>
                    <a:lnTo>
                      <a:pt x="198" y="194"/>
                    </a:lnTo>
                    <a:lnTo>
                      <a:pt x="200" y="194"/>
                    </a:lnTo>
                    <a:lnTo>
                      <a:pt x="200" y="196"/>
                    </a:lnTo>
                    <a:lnTo>
                      <a:pt x="202" y="196"/>
                    </a:lnTo>
                    <a:lnTo>
                      <a:pt x="202" y="198"/>
                    </a:lnTo>
                    <a:lnTo>
                      <a:pt x="204" y="198"/>
                    </a:lnTo>
                    <a:lnTo>
                      <a:pt x="206" y="200"/>
                    </a:lnTo>
                    <a:lnTo>
                      <a:pt x="206" y="202"/>
                    </a:lnTo>
                    <a:lnTo>
                      <a:pt x="208" y="204"/>
                    </a:lnTo>
                    <a:lnTo>
                      <a:pt x="210" y="206"/>
                    </a:lnTo>
                    <a:lnTo>
                      <a:pt x="212" y="208"/>
                    </a:lnTo>
                    <a:lnTo>
                      <a:pt x="214" y="208"/>
                    </a:lnTo>
                    <a:lnTo>
                      <a:pt x="214" y="210"/>
                    </a:lnTo>
                    <a:lnTo>
                      <a:pt x="216" y="210"/>
                    </a:lnTo>
                    <a:lnTo>
                      <a:pt x="216" y="212"/>
                    </a:lnTo>
                    <a:lnTo>
                      <a:pt x="218" y="214"/>
                    </a:lnTo>
                    <a:lnTo>
                      <a:pt x="220" y="214"/>
                    </a:lnTo>
                    <a:lnTo>
                      <a:pt x="220" y="216"/>
                    </a:lnTo>
                    <a:lnTo>
                      <a:pt x="222" y="216"/>
                    </a:lnTo>
                    <a:lnTo>
                      <a:pt x="222" y="218"/>
                    </a:lnTo>
                    <a:lnTo>
                      <a:pt x="224" y="218"/>
                    </a:lnTo>
                    <a:lnTo>
                      <a:pt x="224" y="220"/>
                    </a:lnTo>
                    <a:lnTo>
                      <a:pt x="226" y="220"/>
                    </a:lnTo>
                    <a:lnTo>
                      <a:pt x="226" y="222"/>
                    </a:lnTo>
                    <a:lnTo>
                      <a:pt x="228" y="222"/>
                    </a:lnTo>
                    <a:lnTo>
                      <a:pt x="230" y="224"/>
                    </a:lnTo>
                    <a:lnTo>
                      <a:pt x="232" y="226"/>
                    </a:lnTo>
                    <a:lnTo>
                      <a:pt x="234" y="226"/>
                    </a:lnTo>
                    <a:lnTo>
                      <a:pt x="236" y="228"/>
                    </a:lnTo>
                    <a:lnTo>
                      <a:pt x="238" y="230"/>
                    </a:lnTo>
                    <a:lnTo>
                      <a:pt x="240" y="230"/>
                    </a:lnTo>
                    <a:lnTo>
                      <a:pt x="240" y="232"/>
                    </a:lnTo>
                    <a:lnTo>
                      <a:pt x="242" y="234"/>
                    </a:lnTo>
                    <a:lnTo>
                      <a:pt x="244" y="234"/>
                    </a:lnTo>
                    <a:lnTo>
                      <a:pt x="244" y="236"/>
                    </a:lnTo>
                    <a:lnTo>
                      <a:pt x="246" y="236"/>
                    </a:lnTo>
                    <a:lnTo>
                      <a:pt x="246" y="238"/>
                    </a:lnTo>
                    <a:lnTo>
                      <a:pt x="248" y="238"/>
                    </a:lnTo>
                    <a:lnTo>
                      <a:pt x="248" y="240"/>
                    </a:lnTo>
                    <a:lnTo>
                      <a:pt x="250" y="240"/>
                    </a:lnTo>
                    <a:lnTo>
                      <a:pt x="250" y="242"/>
                    </a:lnTo>
                    <a:lnTo>
                      <a:pt x="252" y="242"/>
                    </a:lnTo>
                    <a:lnTo>
                      <a:pt x="252" y="244"/>
                    </a:lnTo>
                    <a:lnTo>
                      <a:pt x="254" y="244"/>
                    </a:lnTo>
                    <a:lnTo>
                      <a:pt x="254" y="246"/>
                    </a:lnTo>
                    <a:lnTo>
                      <a:pt x="254" y="248"/>
                    </a:lnTo>
                    <a:lnTo>
                      <a:pt x="256" y="248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98" name="Freeform 543"/>
              <p:cNvSpPr>
                <a:spLocks/>
              </p:cNvSpPr>
              <p:nvPr/>
            </p:nvSpPr>
            <p:spPr bwMode="auto">
              <a:xfrm>
                <a:off x="3988" y="2332"/>
                <a:ext cx="258" cy="232"/>
              </a:xfrm>
              <a:custGeom>
                <a:avLst/>
                <a:gdLst>
                  <a:gd name="T0" fmla="*/ 4 w 258"/>
                  <a:gd name="T1" fmla="*/ 4 h 232"/>
                  <a:gd name="T2" fmla="*/ 12 w 258"/>
                  <a:gd name="T3" fmla="*/ 10 h 232"/>
                  <a:gd name="T4" fmla="*/ 16 w 258"/>
                  <a:gd name="T5" fmla="*/ 14 h 232"/>
                  <a:gd name="T6" fmla="*/ 20 w 258"/>
                  <a:gd name="T7" fmla="*/ 18 h 232"/>
                  <a:gd name="T8" fmla="*/ 26 w 258"/>
                  <a:gd name="T9" fmla="*/ 24 h 232"/>
                  <a:gd name="T10" fmla="*/ 32 w 258"/>
                  <a:gd name="T11" fmla="*/ 26 h 232"/>
                  <a:gd name="T12" fmla="*/ 36 w 258"/>
                  <a:gd name="T13" fmla="*/ 32 h 232"/>
                  <a:gd name="T14" fmla="*/ 40 w 258"/>
                  <a:gd name="T15" fmla="*/ 36 h 232"/>
                  <a:gd name="T16" fmla="*/ 46 w 258"/>
                  <a:gd name="T17" fmla="*/ 40 h 232"/>
                  <a:gd name="T18" fmla="*/ 52 w 258"/>
                  <a:gd name="T19" fmla="*/ 46 h 232"/>
                  <a:gd name="T20" fmla="*/ 56 w 258"/>
                  <a:gd name="T21" fmla="*/ 50 h 232"/>
                  <a:gd name="T22" fmla="*/ 60 w 258"/>
                  <a:gd name="T23" fmla="*/ 54 h 232"/>
                  <a:gd name="T24" fmla="*/ 66 w 258"/>
                  <a:gd name="T25" fmla="*/ 60 h 232"/>
                  <a:gd name="T26" fmla="*/ 72 w 258"/>
                  <a:gd name="T27" fmla="*/ 64 h 232"/>
                  <a:gd name="T28" fmla="*/ 76 w 258"/>
                  <a:gd name="T29" fmla="*/ 68 h 232"/>
                  <a:gd name="T30" fmla="*/ 80 w 258"/>
                  <a:gd name="T31" fmla="*/ 74 h 232"/>
                  <a:gd name="T32" fmla="*/ 88 w 258"/>
                  <a:gd name="T33" fmla="*/ 76 h 232"/>
                  <a:gd name="T34" fmla="*/ 92 w 258"/>
                  <a:gd name="T35" fmla="*/ 82 h 232"/>
                  <a:gd name="T36" fmla="*/ 94 w 258"/>
                  <a:gd name="T37" fmla="*/ 86 h 232"/>
                  <a:gd name="T38" fmla="*/ 100 w 258"/>
                  <a:gd name="T39" fmla="*/ 90 h 232"/>
                  <a:gd name="T40" fmla="*/ 108 w 258"/>
                  <a:gd name="T41" fmla="*/ 96 h 232"/>
                  <a:gd name="T42" fmla="*/ 112 w 258"/>
                  <a:gd name="T43" fmla="*/ 100 h 232"/>
                  <a:gd name="T44" fmla="*/ 116 w 258"/>
                  <a:gd name="T45" fmla="*/ 104 h 232"/>
                  <a:gd name="T46" fmla="*/ 124 w 258"/>
                  <a:gd name="T47" fmla="*/ 112 h 232"/>
                  <a:gd name="T48" fmla="*/ 128 w 258"/>
                  <a:gd name="T49" fmla="*/ 116 h 232"/>
                  <a:gd name="T50" fmla="*/ 132 w 258"/>
                  <a:gd name="T51" fmla="*/ 120 h 232"/>
                  <a:gd name="T52" fmla="*/ 138 w 258"/>
                  <a:gd name="T53" fmla="*/ 122 h 232"/>
                  <a:gd name="T54" fmla="*/ 142 w 258"/>
                  <a:gd name="T55" fmla="*/ 128 h 232"/>
                  <a:gd name="T56" fmla="*/ 148 w 258"/>
                  <a:gd name="T57" fmla="*/ 132 h 232"/>
                  <a:gd name="T58" fmla="*/ 152 w 258"/>
                  <a:gd name="T59" fmla="*/ 136 h 232"/>
                  <a:gd name="T60" fmla="*/ 158 w 258"/>
                  <a:gd name="T61" fmla="*/ 142 h 232"/>
                  <a:gd name="T62" fmla="*/ 164 w 258"/>
                  <a:gd name="T63" fmla="*/ 148 h 232"/>
                  <a:gd name="T64" fmla="*/ 168 w 258"/>
                  <a:gd name="T65" fmla="*/ 152 h 232"/>
                  <a:gd name="T66" fmla="*/ 174 w 258"/>
                  <a:gd name="T67" fmla="*/ 156 h 232"/>
                  <a:gd name="T68" fmla="*/ 180 w 258"/>
                  <a:gd name="T69" fmla="*/ 162 h 232"/>
                  <a:gd name="T70" fmla="*/ 186 w 258"/>
                  <a:gd name="T71" fmla="*/ 166 h 232"/>
                  <a:gd name="T72" fmla="*/ 190 w 258"/>
                  <a:gd name="T73" fmla="*/ 170 h 232"/>
                  <a:gd name="T74" fmla="*/ 194 w 258"/>
                  <a:gd name="T75" fmla="*/ 174 h 232"/>
                  <a:gd name="T76" fmla="*/ 200 w 258"/>
                  <a:gd name="T77" fmla="*/ 180 h 232"/>
                  <a:gd name="T78" fmla="*/ 204 w 258"/>
                  <a:gd name="T79" fmla="*/ 184 h 232"/>
                  <a:gd name="T80" fmla="*/ 208 w 258"/>
                  <a:gd name="T81" fmla="*/ 188 h 232"/>
                  <a:gd name="T82" fmla="*/ 216 w 258"/>
                  <a:gd name="T83" fmla="*/ 194 h 232"/>
                  <a:gd name="T84" fmla="*/ 222 w 258"/>
                  <a:gd name="T85" fmla="*/ 200 h 232"/>
                  <a:gd name="T86" fmla="*/ 226 w 258"/>
                  <a:gd name="T87" fmla="*/ 204 h 232"/>
                  <a:gd name="T88" fmla="*/ 232 w 258"/>
                  <a:gd name="T89" fmla="*/ 208 h 232"/>
                  <a:gd name="T90" fmla="*/ 238 w 258"/>
                  <a:gd name="T91" fmla="*/ 214 h 232"/>
                  <a:gd name="T92" fmla="*/ 242 w 258"/>
                  <a:gd name="T93" fmla="*/ 218 h 232"/>
                  <a:gd name="T94" fmla="*/ 246 w 258"/>
                  <a:gd name="T95" fmla="*/ 220 h 232"/>
                  <a:gd name="T96" fmla="*/ 250 w 258"/>
                  <a:gd name="T97" fmla="*/ 224 h 232"/>
                  <a:gd name="T98" fmla="*/ 254 w 258"/>
                  <a:gd name="T99" fmla="*/ 230 h 23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258" h="23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8" y="8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0" y="18"/>
                    </a:lnTo>
                    <a:lnTo>
                      <a:pt x="22" y="20"/>
                    </a:lnTo>
                    <a:lnTo>
                      <a:pt x="22" y="22"/>
                    </a:lnTo>
                    <a:lnTo>
                      <a:pt x="24" y="22"/>
                    </a:lnTo>
                    <a:lnTo>
                      <a:pt x="26" y="24"/>
                    </a:lnTo>
                    <a:lnTo>
                      <a:pt x="28" y="26"/>
                    </a:lnTo>
                    <a:lnTo>
                      <a:pt x="30" y="26"/>
                    </a:lnTo>
                    <a:lnTo>
                      <a:pt x="32" y="26"/>
                    </a:lnTo>
                    <a:lnTo>
                      <a:pt x="32" y="28"/>
                    </a:lnTo>
                    <a:lnTo>
                      <a:pt x="34" y="30"/>
                    </a:lnTo>
                    <a:lnTo>
                      <a:pt x="36" y="30"/>
                    </a:lnTo>
                    <a:lnTo>
                      <a:pt x="36" y="32"/>
                    </a:lnTo>
                    <a:lnTo>
                      <a:pt x="38" y="32"/>
                    </a:lnTo>
                    <a:lnTo>
                      <a:pt x="38" y="34"/>
                    </a:lnTo>
                    <a:lnTo>
                      <a:pt x="40" y="34"/>
                    </a:lnTo>
                    <a:lnTo>
                      <a:pt x="40" y="36"/>
                    </a:lnTo>
                    <a:lnTo>
                      <a:pt x="42" y="36"/>
                    </a:lnTo>
                    <a:lnTo>
                      <a:pt x="42" y="38"/>
                    </a:lnTo>
                    <a:lnTo>
                      <a:pt x="44" y="38"/>
                    </a:lnTo>
                    <a:lnTo>
                      <a:pt x="46" y="40"/>
                    </a:lnTo>
                    <a:lnTo>
                      <a:pt x="46" y="42"/>
                    </a:lnTo>
                    <a:lnTo>
                      <a:pt x="48" y="44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2" y="48"/>
                    </a:lnTo>
                    <a:lnTo>
                      <a:pt x="54" y="48"/>
                    </a:lnTo>
                    <a:lnTo>
                      <a:pt x="54" y="50"/>
                    </a:lnTo>
                    <a:lnTo>
                      <a:pt x="56" y="50"/>
                    </a:lnTo>
                    <a:lnTo>
                      <a:pt x="56" y="52"/>
                    </a:lnTo>
                    <a:lnTo>
                      <a:pt x="58" y="52"/>
                    </a:lnTo>
                    <a:lnTo>
                      <a:pt x="58" y="54"/>
                    </a:lnTo>
                    <a:lnTo>
                      <a:pt x="60" y="54"/>
                    </a:lnTo>
                    <a:lnTo>
                      <a:pt x="62" y="56"/>
                    </a:lnTo>
                    <a:lnTo>
                      <a:pt x="62" y="58"/>
                    </a:lnTo>
                    <a:lnTo>
                      <a:pt x="64" y="58"/>
                    </a:lnTo>
                    <a:lnTo>
                      <a:pt x="66" y="60"/>
                    </a:lnTo>
                    <a:lnTo>
                      <a:pt x="68" y="62"/>
                    </a:lnTo>
                    <a:lnTo>
                      <a:pt x="70" y="62"/>
                    </a:lnTo>
                    <a:lnTo>
                      <a:pt x="70" y="64"/>
                    </a:lnTo>
                    <a:lnTo>
                      <a:pt x="72" y="64"/>
                    </a:lnTo>
                    <a:lnTo>
                      <a:pt x="72" y="66"/>
                    </a:lnTo>
                    <a:lnTo>
                      <a:pt x="74" y="66"/>
                    </a:lnTo>
                    <a:lnTo>
                      <a:pt x="74" y="68"/>
                    </a:lnTo>
                    <a:lnTo>
                      <a:pt x="76" y="68"/>
                    </a:lnTo>
                    <a:lnTo>
                      <a:pt x="76" y="70"/>
                    </a:lnTo>
                    <a:lnTo>
                      <a:pt x="78" y="70"/>
                    </a:lnTo>
                    <a:lnTo>
                      <a:pt x="80" y="72"/>
                    </a:lnTo>
                    <a:lnTo>
                      <a:pt x="80" y="74"/>
                    </a:lnTo>
                    <a:lnTo>
                      <a:pt x="82" y="74"/>
                    </a:lnTo>
                    <a:lnTo>
                      <a:pt x="84" y="74"/>
                    </a:lnTo>
                    <a:lnTo>
                      <a:pt x="86" y="76"/>
                    </a:lnTo>
                    <a:lnTo>
                      <a:pt x="88" y="76"/>
                    </a:lnTo>
                    <a:lnTo>
                      <a:pt x="88" y="78"/>
                    </a:lnTo>
                    <a:lnTo>
                      <a:pt x="90" y="80"/>
                    </a:lnTo>
                    <a:lnTo>
                      <a:pt x="92" y="80"/>
                    </a:lnTo>
                    <a:lnTo>
                      <a:pt x="92" y="82"/>
                    </a:lnTo>
                    <a:lnTo>
                      <a:pt x="94" y="82"/>
                    </a:lnTo>
                    <a:lnTo>
                      <a:pt x="94" y="84"/>
                    </a:lnTo>
                    <a:lnTo>
                      <a:pt x="94" y="86"/>
                    </a:lnTo>
                    <a:lnTo>
                      <a:pt x="96" y="86"/>
                    </a:lnTo>
                    <a:lnTo>
                      <a:pt x="96" y="88"/>
                    </a:lnTo>
                    <a:lnTo>
                      <a:pt x="98" y="88"/>
                    </a:lnTo>
                    <a:lnTo>
                      <a:pt x="100" y="90"/>
                    </a:lnTo>
                    <a:lnTo>
                      <a:pt x="102" y="92"/>
                    </a:lnTo>
                    <a:lnTo>
                      <a:pt x="104" y="94"/>
                    </a:lnTo>
                    <a:lnTo>
                      <a:pt x="106" y="96"/>
                    </a:lnTo>
                    <a:lnTo>
                      <a:pt x="108" y="96"/>
                    </a:lnTo>
                    <a:lnTo>
                      <a:pt x="108" y="98"/>
                    </a:lnTo>
                    <a:lnTo>
                      <a:pt x="110" y="98"/>
                    </a:lnTo>
                    <a:lnTo>
                      <a:pt x="110" y="100"/>
                    </a:lnTo>
                    <a:lnTo>
                      <a:pt x="112" y="100"/>
                    </a:lnTo>
                    <a:lnTo>
                      <a:pt x="112" y="102"/>
                    </a:lnTo>
                    <a:lnTo>
                      <a:pt x="114" y="102"/>
                    </a:lnTo>
                    <a:lnTo>
                      <a:pt x="114" y="104"/>
                    </a:lnTo>
                    <a:lnTo>
                      <a:pt x="116" y="104"/>
                    </a:lnTo>
                    <a:lnTo>
                      <a:pt x="118" y="106"/>
                    </a:lnTo>
                    <a:lnTo>
                      <a:pt x="120" y="108"/>
                    </a:lnTo>
                    <a:lnTo>
                      <a:pt x="122" y="110"/>
                    </a:lnTo>
                    <a:lnTo>
                      <a:pt x="124" y="112"/>
                    </a:lnTo>
                    <a:lnTo>
                      <a:pt x="126" y="112"/>
                    </a:lnTo>
                    <a:lnTo>
                      <a:pt x="126" y="114"/>
                    </a:lnTo>
                    <a:lnTo>
                      <a:pt x="128" y="114"/>
                    </a:lnTo>
                    <a:lnTo>
                      <a:pt x="128" y="116"/>
                    </a:lnTo>
                    <a:lnTo>
                      <a:pt x="130" y="116"/>
                    </a:lnTo>
                    <a:lnTo>
                      <a:pt x="130" y="118"/>
                    </a:lnTo>
                    <a:lnTo>
                      <a:pt x="132" y="118"/>
                    </a:lnTo>
                    <a:lnTo>
                      <a:pt x="132" y="120"/>
                    </a:lnTo>
                    <a:lnTo>
                      <a:pt x="134" y="120"/>
                    </a:lnTo>
                    <a:lnTo>
                      <a:pt x="136" y="122"/>
                    </a:lnTo>
                    <a:lnTo>
                      <a:pt x="138" y="122"/>
                    </a:lnTo>
                    <a:lnTo>
                      <a:pt x="140" y="124"/>
                    </a:lnTo>
                    <a:lnTo>
                      <a:pt x="142" y="126"/>
                    </a:lnTo>
                    <a:lnTo>
                      <a:pt x="142" y="128"/>
                    </a:lnTo>
                    <a:lnTo>
                      <a:pt x="144" y="130"/>
                    </a:lnTo>
                    <a:lnTo>
                      <a:pt x="146" y="130"/>
                    </a:lnTo>
                    <a:lnTo>
                      <a:pt x="146" y="132"/>
                    </a:lnTo>
                    <a:lnTo>
                      <a:pt x="148" y="132"/>
                    </a:lnTo>
                    <a:lnTo>
                      <a:pt x="148" y="134"/>
                    </a:lnTo>
                    <a:lnTo>
                      <a:pt x="150" y="134"/>
                    </a:lnTo>
                    <a:lnTo>
                      <a:pt x="150" y="136"/>
                    </a:lnTo>
                    <a:lnTo>
                      <a:pt x="152" y="136"/>
                    </a:lnTo>
                    <a:lnTo>
                      <a:pt x="152" y="138"/>
                    </a:lnTo>
                    <a:lnTo>
                      <a:pt x="154" y="138"/>
                    </a:lnTo>
                    <a:lnTo>
                      <a:pt x="156" y="140"/>
                    </a:lnTo>
                    <a:lnTo>
                      <a:pt x="158" y="142"/>
                    </a:lnTo>
                    <a:lnTo>
                      <a:pt x="160" y="144"/>
                    </a:lnTo>
                    <a:lnTo>
                      <a:pt x="162" y="146"/>
                    </a:lnTo>
                    <a:lnTo>
                      <a:pt x="164" y="146"/>
                    </a:lnTo>
                    <a:lnTo>
                      <a:pt x="164" y="148"/>
                    </a:lnTo>
                    <a:lnTo>
                      <a:pt x="166" y="148"/>
                    </a:lnTo>
                    <a:lnTo>
                      <a:pt x="166" y="150"/>
                    </a:lnTo>
                    <a:lnTo>
                      <a:pt x="168" y="150"/>
                    </a:lnTo>
                    <a:lnTo>
                      <a:pt x="168" y="152"/>
                    </a:lnTo>
                    <a:lnTo>
                      <a:pt x="170" y="152"/>
                    </a:lnTo>
                    <a:lnTo>
                      <a:pt x="170" y="154"/>
                    </a:lnTo>
                    <a:lnTo>
                      <a:pt x="172" y="154"/>
                    </a:lnTo>
                    <a:lnTo>
                      <a:pt x="174" y="156"/>
                    </a:lnTo>
                    <a:lnTo>
                      <a:pt x="174" y="158"/>
                    </a:lnTo>
                    <a:lnTo>
                      <a:pt x="176" y="158"/>
                    </a:lnTo>
                    <a:lnTo>
                      <a:pt x="178" y="160"/>
                    </a:lnTo>
                    <a:lnTo>
                      <a:pt x="180" y="162"/>
                    </a:lnTo>
                    <a:lnTo>
                      <a:pt x="182" y="162"/>
                    </a:lnTo>
                    <a:lnTo>
                      <a:pt x="182" y="164"/>
                    </a:lnTo>
                    <a:lnTo>
                      <a:pt x="184" y="166"/>
                    </a:lnTo>
                    <a:lnTo>
                      <a:pt x="186" y="166"/>
                    </a:lnTo>
                    <a:lnTo>
                      <a:pt x="186" y="168"/>
                    </a:lnTo>
                    <a:lnTo>
                      <a:pt x="188" y="168"/>
                    </a:lnTo>
                    <a:lnTo>
                      <a:pt x="188" y="170"/>
                    </a:lnTo>
                    <a:lnTo>
                      <a:pt x="190" y="170"/>
                    </a:lnTo>
                    <a:lnTo>
                      <a:pt x="190" y="172"/>
                    </a:lnTo>
                    <a:lnTo>
                      <a:pt x="192" y="172"/>
                    </a:lnTo>
                    <a:lnTo>
                      <a:pt x="194" y="174"/>
                    </a:lnTo>
                    <a:lnTo>
                      <a:pt x="196" y="176"/>
                    </a:lnTo>
                    <a:lnTo>
                      <a:pt x="198" y="176"/>
                    </a:lnTo>
                    <a:lnTo>
                      <a:pt x="198" y="178"/>
                    </a:lnTo>
                    <a:lnTo>
                      <a:pt x="200" y="180"/>
                    </a:lnTo>
                    <a:lnTo>
                      <a:pt x="202" y="180"/>
                    </a:lnTo>
                    <a:lnTo>
                      <a:pt x="202" y="182"/>
                    </a:lnTo>
                    <a:lnTo>
                      <a:pt x="204" y="182"/>
                    </a:lnTo>
                    <a:lnTo>
                      <a:pt x="204" y="184"/>
                    </a:lnTo>
                    <a:lnTo>
                      <a:pt x="206" y="184"/>
                    </a:lnTo>
                    <a:lnTo>
                      <a:pt x="206" y="186"/>
                    </a:lnTo>
                    <a:lnTo>
                      <a:pt x="208" y="186"/>
                    </a:lnTo>
                    <a:lnTo>
                      <a:pt x="208" y="188"/>
                    </a:lnTo>
                    <a:lnTo>
                      <a:pt x="210" y="188"/>
                    </a:lnTo>
                    <a:lnTo>
                      <a:pt x="212" y="190"/>
                    </a:lnTo>
                    <a:lnTo>
                      <a:pt x="214" y="192"/>
                    </a:lnTo>
                    <a:lnTo>
                      <a:pt x="216" y="194"/>
                    </a:lnTo>
                    <a:lnTo>
                      <a:pt x="218" y="196"/>
                    </a:lnTo>
                    <a:lnTo>
                      <a:pt x="220" y="198"/>
                    </a:lnTo>
                    <a:lnTo>
                      <a:pt x="222" y="198"/>
                    </a:lnTo>
                    <a:lnTo>
                      <a:pt x="222" y="200"/>
                    </a:lnTo>
                    <a:lnTo>
                      <a:pt x="224" y="200"/>
                    </a:lnTo>
                    <a:lnTo>
                      <a:pt x="224" y="202"/>
                    </a:lnTo>
                    <a:lnTo>
                      <a:pt x="226" y="202"/>
                    </a:lnTo>
                    <a:lnTo>
                      <a:pt x="226" y="204"/>
                    </a:lnTo>
                    <a:lnTo>
                      <a:pt x="228" y="204"/>
                    </a:lnTo>
                    <a:lnTo>
                      <a:pt x="228" y="206"/>
                    </a:lnTo>
                    <a:lnTo>
                      <a:pt x="230" y="206"/>
                    </a:lnTo>
                    <a:lnTo>
                      <a:pt x="232" y="208"/>
                    </a:lnTo>
                    <a:lnTo>
                      <a:pt x="232" y="210"/>
                    </a:lnTo>
                    <a:lnTo>
                      <a:pt x="234" y="210"/>
                    </a:lnTo>
                    <a:lnTo>
                      <a:pt x="236" y="212"/>
                    </a:lnTo>
                    <a:lnTo>
                      <a:pt x="238" y="214"/>
                    </a:lnTo>
                    <a:lnTo>
                      <a:pt x="238" y="216"/>
                    </a:lnTo>
                    <a:lnTo>
                      <a:pt x="240" y="218"/>
                    </a:lnTo>
                    <a:lnTo>
                      <a:pt x="242" y="218"/>
                    </a:lnTo>
                    <a:lnTo>
                      <a:pt x="244" y="218"/>
                    </a:lnTo>
                    <a:lnTo>
                      <a:pt x="244" y="220"/>
                    </a:lnTo>
                    <a:lnTo>
                      <a:pt x="246" y="220"/>
                    </a:lnTo>
                    <a:lnTo>
                      <a:pt x="246" y="222"/>
                    </a:lnTo>
                    <a:lnTo>
                      <a:pt x="248" y="222"/>
                    </a:lnTo>
                    <a:lnTo>
                      <a:pt x="248" y="224"/>
                    </a:lnTo>
                    <a:lnTo>
                      <a:pt x="250" y="224"/>
                    </a:lnTo>
                    <a:lnTo>
                      <a:pt x="250" y="226"/>
                    </a:lnTo>
                    <a:lnTo>
                      <a:pt x="252" y="226"/>
                    </a:lnTo>
                    <a:lnTo>
                      <a:pt x="254" y="228"/>
                    </a:lnTo>
                    <a:lnTo>
                      <a:pt x="254" y="230"/>
                    </a:lnTo>
                    <a:lnTo>
                      <a:pt x="256" y="230"/>
                    </a:lnTo>
                    <a:lnTo>
                      <a:pt x="258" y="23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99" name="Freeform 544"/>
              <p:cNvSpPr>
                <a:spLocks/>
              </p:cNvSpPr>
              <p:nvPr/>
            </p:nvSpPr>
            <p:spPr bwMode="auto">
              <a:xfrm>
                <a:off x="4246" y="2564"/>
                <a:ext cx="258" cy="264"/>
              </a:xfrm>
              <a:custGeom>
                <a:avLst/>
                <a:gdLst>
                  <a:gd name="T0" fmla="*/ 4 w 258"/>
                  <a:gd name="T1" fmla="*/ 4 h 264"/>
                  <a:gd name="T2" fmla="*/ 10 w 258"/>
                  <a:gd name="T3" fmla="*/ 10 h 264"/>
                  <a:gd name="T4" fmla="*/ 14 w 258"/>
                  <a:gd name="T5" fmla="*/ 14 h 264"/>
                  <a:gd name="T6" fmla="*/ 20 w 258"/>
                  <a:gd name="T7" fmla="*/ 18 h 264"/>
                  <a:gd name="T8" fmla="*/ 26 w 258"/>
                  <a:gd name="T9" fmla="*/ 24 h 264"/>
                  <a:gd name="T10" fmla="*/ 30 w 258"/>
                  <a:gd name="T11" fmla="*/ 30 h 264"/>
                  <a:gd name="T12" fmla="*/ 36 w 258"/>
                  <a:gd name="T13" fmla="*/ 34 h 264"/>
                  <a:gd name="T14" fmla="*/ 40 w 258"/>
                  <a:gd name="T15" fmla="*/ 36 h 264"/>
                  <a:gd name="T16" fmla="*/ 44 w 258"/>
                  <a:gd name="T17" fmla="*/ 40 h 264"/>
                  <a:gd name="T18" fmla="*/ 48 w 258"/>
                  <a:gd name="T19" fmla="*/ 44 h 264"/>
                  <a:gd name="T20" fmla="*/ 52 w 258"/>
                  <a:gd name="T21" fmla="*/ 50 h 264"/>
                  <a:gd name="T22" fmla="*/ 60 w 258"/>
                  <a:gd name="T23" fmla="*/ 56 h 264"/>
                  <a:gd name="T24" fmla="*/ 68 w 258"/>
                  <a:gd name="T25" fmla="*/ 62 h 264"/>
                  <a:gd name="T26" fmla="*/ 74 w 258"/>
                  <a:gd name="T27" fmla="*/ 68 h 264"/>
                  <a:gd name="T28" fmla="*/ 76 w 258"/>
                  <a:gd name="T29" fmla="*/ 74 h 264"/>
                  <a:gd name="T30" fmla="*/ 80 w 258"/>
                  <a:gd name="T31" fmla="*/ 78 h 264"/>
                  <a:gd name="T32" fmla="*/ 84 w 258"/>
                  <a:gd name="T33" fmla="*/ 82 h 264"/>
                  <a:gd name="T34" fmla="*/ 88 w 258"/>
                  <a:gd name="T35" fmla="*/ 84 h 264"/>
                  <a:gd name="T36" fmla="*/ 94 w 258"/>
                  <a:gd name="T37" fmla="*/ 88 h 264"/>
                  <a:gd name="T38" fmla="*/ 100 w 258"/>
                  <a:gd name="T39" fmla="*/ 94 h 264"/>
                  <a:gd name="T40" fmla="*/ 104 w 258"/>
                  <a:gd name="T41" fmla="*/ 98 h 264"/>
                  <a:gd name="T42" fmla="*/ 110 w 258"/>
                  <a:gd name="T43" fmla="*/ 104 h 264"/>
                  <a:gd name="T44" fmla="*/ 116 w 258"/>
                  <a:gd name="T45" fmla="*/ 110 h 264"/>
                  <a:gd name="T46" fmla="*/ 120 w 258"/>
                  <a:gd name="T47" fmla="*/ 114 h 264"/>
                  <a:gd name="T48" fmla="*/ 124 w 258"/>
                  <a:gd name="T49" fmla="*/ 122 h 264"/>
                  <a:gd name="T50" fmla="*/ 132 w 258"/>
                  <a:gd name="T51" fmla="*/ 128 h 264"/>
                  <a:gd name="T52" fmla="*/ 136 w 258"/>
                  <a:gd name="T53" fmla="*/ 130 h 264"/>
                  <a:gd name="T54" fmla="*/ 142 w 258"/>
                  <a:gd name="T55" fmla="*/ 136 h 264"/>
                  <a:gd name="T56" fmla="*/ 148 w 258"/>
                  <a:gd name="T57" fmla="*/ 142 h 264"/>
                  <a:gd name="T58" fmla="*/ 152 w 258"/>
                  <a:gd name="T59" fmla="*/ 146 h 264"/>
                  <a:gd name="T60" fmla="*/ 156 w 258"/>
                  <a:gd name="T61" fmla="*/ 150 h 264"/>
                  <a:gd name="T62" fmla="*/ 160 w 258"/>
                  <a:gd name="T63" fmla="*/ 154 h 264"/>
                  <a:gd name="T64" fmla="*/ 164 w 258"/>
                  <a:gd name="T65" fmla="*/ 158 h 264"/>
                  <a:gd name="T66" fmla="*/ 168 w 258"/>
                  <a:gd name="T67" fmla="*/ 164 h 264"/>
                  <a:gd name="T68" fmla="*/ 172 w 258"/>
                  <a:gd name="T69" fmla="*/ 168 h 264"/>
                  <a:gd name="T70" fmla="*/ 176 w 258"/>
                  <a:gd name="T71" fmla="*/ 174 h 264"/>
                  <a:gd name="T72" fmla="*/ 182 w 258"/>
                  <a:gd name="T73" fmla="*/ 178 h 264"/>
                  <a:gd name="T74" fmla="*/ 188 w 258"/>
                  <a:gd name="T75" fmla="*/ 186 h 264"/>
                  <a:gd name="T76" fmla="*/ 192 w 258"/>
                  <a:gd name="T77" fmla="*/ 190 h 264"/>
                  <a:gd name="T78" fmla="*/ 196 w 258"/>
                  <a:gd name="T79" fmla="*/ 194 h 264"/>
                  <a:gd name="T80" fmla="*/ 204 w 258"/>
                  <a:gd name="T81" fmla="*/ 202 h 264"/>
                  <a:gd name="T82" fmla="*/ 208 w 258"/>
                  <a:gd name="T83" fmla="*/ 206 h 264"/>
                  <a:gd name="T84" fmla="*/ 212 w 258"/>
                  <a:gd name="T85" fmla="*/ 210 h 264"/>
                  <a:gd name="T86" fmla="*/ 218 w 258"/>
                  <a:gd name="T87" fmla="*/ 218 h 264"/>
                  <a:gd name="T88" fmla="*/ 220 w 258"/>
                  <a:gd name="T89" fmla="*/ 224 h 264"/>
                  <a:gd name="T90" fmla="*/ 224 w 258"/>
                  <a:gd name="T91" fmla="*/ 226 h 264"/>
                  <a:gd name="T92" fmla="*/ 230 w 258"/>
                  <a:gd name="T93" fmla="*/ 232 h 264"/>
                  <a:gd name="T94" fmla="*/ 236 w 258"/>
                  <a:gd name="T95" fmla="*/ 238 h 264"/>
                  <a:gd name="T96" fmla="*/ 240 w 258"/>
                  <a:gd name="T97" fmla="*/ 242 h 264"/>
                  <a:gd name="T98" fmla="*/ 244 w 258"/>
                  <a:gd name="T99" fmla="*/ 248 h 264"/>
                  <a:gd name="T100" fmla="*/ 252 w 258"/>
                  <a:gd name="T101" fmla="*/ 256 h 264"/>
                  <a:gd name="T102" fmla="*/ 258 w 258"/>
                  <a:gd name="T103" fmla="*/ 264 h 26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58" h="264">
                    <a:moveTo>
                      <a:pt x="0" y="0"/>
                    </a:moveTo>
                    <a:lnTo>
                      <a:pt x="2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20" y="18"/>
                    </a:lnTo>
                    <a:lnTo>
                      <a:pt x="22" y="20"/>
                    </a:lnTo>
                    <a:lnTo>
                      <a:pt x="22" y="22"/>
                    </a:lnTo>
                    <a:lnTo>
                      <a:pt x="24" y="22"/>
                    </a:lnTo>
                    <a:lnTo>
                      <a:pt x="26" y="24"/>
                    </a:lnTo>
                    <a:lnTo>
                      <a:pt x="28" y="26"/>
                    </a:lnTo>
                    <a:lnTo>
                      <a:pt x="28" y="28"/>
                    </a:lnTo>
                    <a:lnTo>
                      <a:pt x="30" y="30"/>
                    </a:lnTo>
                    <a:lnTo>
                      <a:pt x="32" y="32"/>
                    </a:lnTo>
                    <a:lnTo>
                      <a:pt x="34" y="32"/>
                    </a:lnTo>
                    <a:lnTo>
                      <a:pt x="34" y="34"/>
                    </a:lnTo>
                    <a:lnTo>
                      <a:pt x="36" y="34"/>
                    </a:lnTo>
                    <a:lnTo>
                      <a:pt x="38" y="34"/>
                    </a:lnTo>
                    <a:lnTo>
                      <a:pt x="38" y="36"/>
                    </a:lnTo>
                    <a:lnTo>
                      <a:pt x="40" y="36"/>
                    </a:lnTo>
                    <a:lnTo>
                      <a:pt x="40" y="38"/>
                    </a:lnTo>
                    <a:lnTo>
                      <a:pt x="42" y="38"/>
                    </a:lnTo>
                    <a:lnTo>
                      <a:pt x="42" y="40"/>
                    </a:lnTo>
                    <a:lnTo>
                      <a:pt x="44" y="40"/>
                    </a:lnTo>
                    <a:lnTo>
                      <a:pt x="44" y="42"/>
                    </a:lnTo>
                    <a:lnTo>
                      <a:pt x="46" y="42"/>
                    </a:lnTo>
                    <a:lnTo>
                      <a:pt x="46" y="44"/>
                    </a:lnTo>
                    <a:lnTo>
                      <a:pt x="48" y="44"/>
                    </a:lnTo>
                    <a:lnTo>
                      <a:pt x="48" y="46"/>
                    </a:lnTo>
                    <a:lnTo>
                      <a:pt x="50" y="46"/>
                    </a:lnTo>
                    <a:lnTo>
                      <a:pt x="52" y="48"/>
                    </a:lnTo>
                    <a:lnTo>
                      <a:pt x="52" y="50"/>
                    </a:lnTo>
                    <a:lnTo>
                      <a:pt x="54" y="50"/>
                    </a:lnTo>
                    <a:lnTo>
                      <a:pt x="56" y="52"/>
                    </a:lnTo>
                    <a:lnTo>
                      <a:pt x="58" y="54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6" y="62"/>
                    </a:lnTo>
                    <a:lnTo>
                      <a:pt x="68" y="62"/>
                    </a:lnTo>
                    <a:lnTo>
                      <a:pt x="68" y="64"/>
                    </a:lnTo>
                    <a:lnTo>
                      <a:pt x="70" y="66"/>
                    </a:lnTo>
                    <a:lnTo>
                      <a:pt x="72" y="68"/>
                    </a:lnTo>
                    <a:lnTo>
                      <a:pt x="74" y="68"/>
                    </a:lnTo>
                    <a:lnTo>
                      <a:pt x="74" y="70"/>
                    </a:lnTo>
                    <a:lnTo>
                      <a:pt x="76" y="70"/>
                    </a:lnTo>
                    <a:lnTo>
                      <a:pt x="76" y="72"/>
                    </a:lnTo>
                    <a:lnTo>
                      <a:pt x="76" y="74"/>
                    </a:lnTo>
                    <a:lnTo>
                      <a:pt x="78" y="74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82" y="78"/>
                    </a:lnTo>
                    <a:lnTo>
                      <a:pt x="82" y="80"/>
                    </a:lnTo>
                    <a:lnTo>
                      <a:pt x="84" y="80"/>
                    </a:lnTo>
                    <a:lnTo>
                      <a:pt x="84" y="82"/>
                    </a:lnTo>
                    <a:lnTo>
                      <a:pt x="86" y="82"/>
                    </a:lnTo>
                    <a:lnTo>
                      <a:pt x="88" y="82"/>
                    </a:lnTo>
                    <a:lnTo>
                      <a:pt x="88" y="84"/>
                    </a:lnTo>
                    <a:lnTo>
                      <a:pt x="90" y="84"/>
                    </a:lnTo>
                    <a:lnTo>
                      <a:pt x="92" y="86"/>
                    </a:lnTo>
                    <a:lnTo>
                      <a:pt x="92" y="88"/>
                    </a:lnTo>
                    <a:lnTo>
                      <a:pt x="94" y="88"/>
                    </a:lnTo>
                    <a:lnTo>
                      <a:pt x="94" y="90"/>
                    </a:lnTo>
                    <a:lnTo>
                      <a:pt x="96" y="90"/>
                    </a:lnTo>
                    <a:lnTo>
                      <a:pt x="98" y="92"/>
                    </a:lnTo>
                    <a:lnTo>
                      <a:pt x="100" y="94"/>
                    </a:lnTo>
                    <a:lnTo>
                      <a:pt x="100" y="96"/>
                    </a:lnTo>
                    <a:lnTo>
                      <a:pt x="102" y="96"/>
                    </a:lnTo>
                    <a:lnTo>
                      <a:pt x="102" y="98"/>
                    </a:lnTo>
                    <a:lnTo>
                      <a:pt x="104" y="98"/>
                    </a:lnTo>
                    <a:lnTo>
                      <a:pt x="106" y="100"/>
                    </a:lnTo>
                    <a:lnTo>
                      <a:pt x="108" y="102"/>
                    </a:lnTo>
                    <a:lnTo>
                      <a:pt x="108" y="104"/>
                    </a:lnTo>
                    <a:lnTo>
                      <a:pt x="110" y="104"/>
                    </a:lnTo>
                    <a:lnTo>
                      <a:pt x="110" y="106"/>
                    </a:lnTo>
                    <a:lnTo>
                      <a:pt x="112" y="106"/>
                    </a:lnTo>
                    <a:lnTo>
                      <a:pt x="114" y="108"/>
                    </a:lnTo>
                    <a:lnTo>
                      <a:pt x="116" y="110"/>
                    </a:lnTo>
                    <a:lnTo>
                      <a:pt x="116" y="112"/>
                    </a:lnTo>
                    <a:lnTo>
                      <a:pt x="118" y="112"/>
                    </a:lnTo>
                    <a:lnTo>
                      <a:pt x="118" y="114"/>
                    </a:lnTo>
                    <a:lnTo>
                      <a:pt x="120" y="114"/>
                    </a:lnTo>
                    <a:lnTo>
                      <a:pt x="122" y="116"/>
                    </a:lnTo>
                    <a:lnTo>
                      <a:pt x="124" y="118"/>
                    </a:lnTo>
                    <a:lnTo>
                      <a:pt x="124" y="120"/>
                    </a:lnTo>
                    <a:lnTo>
                      <a:pt x="124" y="122"/>
                    </a:lnTo>
                    <a:lnTo>
                      <a:pt x="126" y="122"/>
                    </a:lnTo>
                    <a:lnTo>
                      <a:pt x="128" y="124"/>
                    </a:lnTo>
                    <a:lnTo>
                      <a:pt x="130" y="126"/>
                    </a:lnTo>
                    <a:lnTo>
                      <a:pt x="132" y="128"/>
                    </a:lnTo>
                    <a:lnTo>
                      <a:pt x="132" y="130"/>
                    </a:lnTo>
                    <a:lnTo>
                      <a:pt x="134" y="130"/>
                    </a:lnTo>
                    <a:lnTo>
                      <a:pt x="136" y="130"/>
                    </a:lnTo>
                    <a:lnTo>
                      <a:pt x="138" y="132"/>
                    </a:lnTo>
                    <a:lnTo>
                      <a:pt x="140" y="134"/>
                    </a:lnTo>
                    <a:lnTo>
                      <a:pt x="140" y="136"/>
                    </a:lnTo>
                    <a:lnTo>
                      <a:pt x="142" y="136"/>
                    </a:lnTo>
                    <a:lnTo>
                      <a:pt x="142" y="138"/>
                    </a:lnTo>
                    <a:lnTo>
                      <a:pt x="144" y="138"/>
                    </a:lnTo>
                    <a:lnTo>
                      <a:pt x="146" y="140"/>
                    </a:lnTo>
                    <a:lnTo>
                      <a:pt x="148" y="142"/>
                    </a:lnTo>
                    <a:lnTo>
                      <a:pt x="148" y="144"/>
                    </a:lnTo>
                    <a:lnTo>
                      <a:pt x="150" y="144"/>
                    </a:lnTo>
                    <a:lnTo>
                      <a:pt x="150" y="146"/>
                    </a:lnTo>
                    <a:lnTo>
                      <a:pt x="152" y="146"/>
                    </a:lnTo>
                    <a:lnTo>
                      <a:pt x="152" y="148"/>
                    </a:lnTo>
                    <a:lnTo>
                      <a:pt x="154" y="148"/>
                    </a:lnTo>
                    <a:lnTo>
                      <a:pt x="154" y="150"/>
                    </a:lnTo>
                    <a:lnTo>
                      <a:pt x="156" y="150"/>
                    </a:lnTo>
                    <a:lnTo>
                      <a:pt x="156" y="152"/>
                    </a:lnTo>
                    <a:lnTo>
                      <a:pt x="158" y="152"/>
                    </a:lnTo>
                    <a:lnTo>
                      <a:pt x="158" y="154"/>
                    </a:lnTo>
                    <a:lnTo>
                      <a:pt x="160" y="154"/>
                    </a:lnTo>
                    <a:lnTo>
                      <a:pt x="160" y="156"/>
                    </a:lnTo>
                    <a:lnTo>
                      <a:pt x="162" y="156"/>
                    </a:lnTo>
                    <a:lnTo>
                      <a:pt x="162" y="158"/>
                    </a:lnTo>
                    <a:lnTo>
                      <a:pt x="164" y="158"/>
                    </a:lnTo>
                    <a:lnTo>
                      <a:pt x="164" y="160"/>
                    </a:lnTo>
                    <a:lnTo>
                      <a:pt x="166" y="160"/>
                    </a:lnTo>
                    <a:lnTo>
                      <a:pt x="166" y="162"/>
                    </a:lnTo>
                    <a:lnTo>
                      <a:pt x="168" y="164"/>
                    </a:lnTo>
                    <a:lnTo>
                      <a:pt x="170" y="164"/>
                    </a:lnTo>
                    <a:lnTo>
                      <a:pt x="170" y="166"/>
                    </a:lnTo>
                    <a:lnTo>
                      <a:pt x="172" y="166"/>
                    </a:lnTo>
                    <a:lnTo>
                      <a:pt x="172" y="168"/>
                    </a:lnTo>
                    <a:lnTo>
                      <a:pt x="172" y="170"/>
                    </a:lnTo>
                    <a:lnTo>
                      <a:pt x="174" y="172"/>
                    </a:lnTo>
                    <a:lnTo>
                      <a:pt x="176" y="174"/>
                    </a:lnTo>
                    <a:lnTo>
                      <a:pt x="178" y="176"/>
                    </a:lnTo>
                    <a:lnTo>
                      <a:pt x="180" y="178"/>
                    </a:lnTo>
                    <a:lnTo>
                      <a:pt x="182" y="178"/>
                    </a:lnTo>
                    <a:lnTo>
                      <a:pt x="184" y="180"/>
                    </a:lnTo>
                    <a:lnTo>
                      <a:pt x="186" y="182"/>
                    </a:lnTo>
                    <a:lnTo>
                      <a:pt x="188" y="184"/>
                    </a:lnTo>
                    <a:lnTo>
                      <a:pt x="188" y="186"/>
                    </a:lnTo>
                    <a:lnTo>
                      <a:pt x="190" y="186"/>
                    </a:lnTo>
                    <a:lnTo>
                      <a:pt x="190" y="188"/>
                    </a:lnTo>
                    <a:lnTo>
                      <a:pt x="192" y="188"/>
                    </a:lnTo>
                    <a:lnTo>
                      <a:pt x="192" y="190"/>
                    </a:lnTo>
                    <a:lnTo>
                      <a:pt x="194" y="190"/>
                    </a:lnTo>
                    <a:lnTo>
                      <a:pt x="194" y="192"/>
                    </a:lnTo>
                    <a:lnTo>
                      <a:pt x="196" y="192"/>
                    </a:lnTo>
                    <a:lnTo>
                      <a:pt x="196" y="194"/>
                    </a:lnTo>
                    <a:lnTo>
                      <a:pt x="198" y="196"/>
                    </a:lnTo>
                    <a:lnTo>
                      <a:pt x="200" y="198"/>
                    </a:lnTo>
                    <a:lnTo>
                      <a:pt x="202" y="200"/>
                    </a:lnTo>
                    <a:lnTo>
                      <a:pt x="204" y="202"/>
                    </a:lnTo>
                    <a:lnTo>
                      <a:pt x="204" y="204"/>
                    </a:lnTo>
                    <a:lnTo>
                      <a:pt x="206" y="204"/>
                    </a:lnTo>
                    <a:lnTo>
                      <a:pt x="206" y="206"/>
                    </a:lnTo>
                    <a:lnTo>
                      <a:pt x="208" y="206"/>
                    </a:lnTo>
                    <a:lnTo>
                      <a:pt x="208" y="208"/>
                    </a:lnTo>
                    <a:lnTo>
                      <a:pt x="210" y="208"/>
                    </a:lnTo>
                    <a:lnTo>
                      <a:pt x="210" y="210"/>
                    </a:lnTo>
                    <a:lnTo>
                      <a:pt x="212" y="210"/>
                    </a:lnTo>
                    <a:lnTo>
                      <a:pt x="212" y="212"/>
                    </a:lnTo>
                    <a:lnTo>
                      <a:pt x="214" y="214"/>
                    </a:lnTo>
                    <a:lnTo>
                      <a:pt x="216" y="216"/>
                    </a:lnTo>
                    <a:lnTo>
                      <a:pt x="218" y="218"/>
                    </a:lnTo>
                    <a:lnTo>
                      <a:pt x="220" y="220"/>
                    </a:lnTo>
                    <a:lnTo>
                      <a:pt x="220" y="222"/>
                    </a:lnTo>
                    <a:lnTo>
                      <a:pt x="220" y="224"/>
                    </a:lnTo>
                    <a:lnTo>
                      <a:pt x="222" y="224"/>
                    </a:lnTo>
                    <a:lnTo>
                      <a:pt x="222" y="226"/>
                    </a:lnTo>
                    <a:lnTo>
                      <a:pt x="224" y="226"/>
                    </a:lnTo>
                    <a:lnTo>
                      <a:pt x="226" y="226"/>
                    </a:lnTo>
                    <a:lnTo>
                      <a:pt x="226" y="228"/>
                    </a:lnTo>
                    <a:lnTo>
                      <a:pt x="228" y="230"/>
                    </a:lnTo>
                    <a:lnTo>
                      <a:pt x="230" y="232"/>
                    </a:lnTo>
                    <a:lnTo>
                      <a:pt x="232" y="234"/>
                    </a:lnTo>
                    <a:lnTo>
                      <a:pt x="234" y="236"/>
                    </a:lnTo>
                    <a:lnTo>
                      <a:pt x="234" y="238"/>
                    </a:lnTo>
                    <a:lnTo>
                      <a:pt x="236" y="238"/>
                    </a:lnTo>
                    <a:lnTo>
                      <a:pt x="236" y="240"/>
                    </a:lnTo>
                    <a:lnTo>
                      <a:pt x="238" y="240"/>
                    </a:lnTo>
                    <a:lnTo>
                      <a:pt x="238" y="242"/>
                    </a:lnTo>
                    <a:lnTo>
                      <a:pt x="240" y="242"/>
                    </a:lnTo>
                    <a:lnTo>
                      <a:pt x="240" y="244"/>
                    </a:lnTo>
                    <a:lnTo>
                      <a:pt x="242" y="244"/>
                    </a:lnTo>
                    <a:lnTo>
                      <a:pt x="242" y="246"/>
                    </a:lnTo>
                    <a:lnTo>
                      <a:pt x="244" y="248"/>
                    </a:lnTo>
                    <a:lnTo>
                      <a:pt x="246" y="250"/>
                    </a:lnTo>
                    <a:lnTo>
                      <a:pt x="248" y="252"/>
                    </a:lnTo>
                    <a:lnTo>
                      <a:pt x="250" y="254"/>
                    </a:lnTo>
                    <a:lnTo>
                      <a:pt x="252" y="256"/>
                    </a:lnTo>
                    <a:lnTo>
                      <a:pt x="252" y="258"/>
                    </a:lnTo>
                    <a:lnTo>
                      <a:pt x="254" y="260"/>
                    </a:lnTo>
                    <a:lnTo>
                      <a:pt x="256" y="262"/>
                    </a:lnTo>
                    <a:lnTo>
                      <a:pt x="258" y="26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00" name="Freeform 545"/>
              <p:cNvSpPr>
                <a:spLocks/>
              </p:cNvSpPr>
              <p:nvPr/>
            </p:nvSpPr>
            <p:spPr bwMode="auto">
              <a:xfrm>
                <a:off x="4504" y="2828"/>
                <a:ext cx="256" cy="432"/>
              </a:xfrm>
              <a:custGeom>
                <a:avLst/>
                <a:gdLst>
                  <a:gd name="T0" fmla="*/ 4 w 256"/>
                  <a:gd name="T1" fmla="*/ 6 h 432"/>
                  <a:gd name="T2" fmla="*/ 10 w 256"/>
                  <a:gd name="T3" fmla="*/ 12 h 432"/>
                  <a:gd name="T4" fmla="*/ 14 w 256"/>
                  <a:gd name="T5" fmla="*/ 16 h 432"/>
                  <a:gd name="T6" fmla="*/ 18 w 256"/>
                  <a:gd name="T7" fmla="*/ 24 h 432"/>
                  <a:gd name="T8" fmla="*/ 24 w 256"/>
                  <a:gd name="T9" fmla="*/ 28 h 432"/>
                  <a:gd name="T10" fmla="*/ 28 w 256"/>
                  <a:gd name="T11" fmla="*/ 36 h 432"/>
                  <a:gd name="T12" fmla="*/ 34 w 256"/>
                  <a:gd name="T13" fmla="*/ 42 h 432"/>
                  <a:gd name="T14" fmla="*/ 38 w 256"/>
                  <a:gd name="T15" fmla="*/ 48 h 432"/>
                  <a:gd name="T16" fmla="*/ 44 w 256"/>
                  <a:gd name="T17" fmla="*/ 56 h 432"/>
                  <a:gd name="T18" fmla="*/ 52 w 256"/>
                  <a:gd name="T19" fmla="*/ 64 h 432"/>
                  <a:gd name="T20" fmla="*/ 58 w 256"/>
                  <a:gd name="T21" fmla="*/ 72 h 432"/>
                  <a:gd name="T22" fmla="*/ 62 w 256"/>
                  <a:gd name="T23" fmla="*/ 78 h 432"/>
                  <a:gd name="T24" fmla="*/ 68 w 256"/>
                  <a:gd name="T25" fmla="*/ 88 h 432"/>
                  <a:gd name="T26" fmla="*/ 74 w 256"/>
                  <a:gd name="T27" fmla="*/ 96 h 432"/>
                  <a:gd name="T28" fmla="*/ 80 w 256"/>
                  <a:gd name="T29" fmla="*/ 104 h 432"/>
                  <a:gd name="T30" fmla="*/ 86 w 256"/>
                  <a:gd name="T31" fmla="*/ 112 h 432"/>
                  <a:gd name="T32" fmla="*/ 90 w 256"/>
                  <a:gd name="T33" fmla="*/ 118 h 432"/>
                  <a:gd name="T34" fmla="*/ 96 w 256"/>
                  <a:gd name="T35" fmla="*/ 126 h 432"/>
                  <a:gd name="T36" fmla="*/ 100 w 256"/>
                  <a:gd name="T37" fmla="*/ 132 h 432"/>
                  <a:gd name="T38" fmla="*/ 106 w 256"/>
                  <a:gd name="T39" fmla="*/ 140 h 432"/>
                  <a:gd name="T40" fmla="*/ 110 w 256"/>
                  <a:gd name="T41" fmla="*/ 148 h 432"/>
                  <a:gd name="T42" fmla="*/ 114 w 256"/>
                  <a:gd name="T43" fmla="*/ 154 h 432"/>
                  <a:gd name="T44" fmla="*/ 120 w 256"/>
                  <a:gd name="T45" fmla="*/ 162 h 432"/>
                  <a:gd name="T46" fmla="*/ 124 w 256"/>
                  <a:gd name="T47" fmla="*/ 170 h 432"/>
                  <a:gd name="T48" fmla="*/ 130 w 256"/>
                  <a:gd name="T49" fmla="*/ 178 h 432"/>
                  <a:gd name="T50" fmla="*/ 136 w 256"/>
                  <a:gd name="T51" fmla="*/ 188 h 432"/>
                  <a:gd name="T52" fmla="*/ 142 w 256"/>
                  <a:gd name="T53" fmla="*/ 198 h 432"/>
                  <a:gd name="T54" fmla="*/ 148 w 256"/>
                  <a:gd name="T55" fmla="*/ 204 h 432"/>
                  <a:gd name="T56" fmla="*/ 152 w 256"/>
                  <a:gd name="T57" fmla="*/ 212 h 432"/>
                  <a:gd name="T58" fmla="*/ 156 w 256"/>
                  <a:gd name="T59" fmla="*/ 222 h 432"/>
                  <a:gd name="T60" fmla="*/ 162 w 256"/>
                  <a:gd name="T61" fmla="*/ 232 h 432"/>
                  <a:gd name="T62" fmla="*/ 166 w 256"/>
                  <a:gd name="T63" fmla="*/ 240 h 432"/>
                  <a:gd name="T64" fmla="*/ 172 w 256"/>
                  <a:gd name="T65" fmla="*/ 250 h 432"/>
                  <a:gd name="T66" fmla="*/ 176 w 256"/>
                  <a:gd name="T67" fmla="*/ 258 h 432"/>
                  <a:gd name="T68" fmla="*/ 182 w 256"/>
                  <a:gd name="T69" fmla="*/ 266 h 432"/>
                  <a:gd name="T70" fmla="*/ 186 w 256"/>
                  <a:gd name="T71" fmla="*/ 274 h 432"/>
                  <a:gd name="T72" fmla="*/ 192 w 256"/>
                  <a:gd name="T73" fmla="*/ 284 h 432"/>
                  <a:gd name="T74" fmla="*/ 196 w 256"/>
                  <a:gd name="T75" fmla="*/ 294 h 432"/>
                  <a:gd name="T76" fmla="*/ 202 w 256"/>
                  <a:gd name="T77" fmla="*/ 302 h 432"/>
                  <a:gd name="T78" fmla="*/ 204 w 256"/>
                  <a:gd name="T79" fmla="*/ 312 h 432"/>
                  <a:gd name="T80" fmla="*/ 208 w 256"/>
                  <a:gd name="T81" fmla="*/ 322 h 432"/>
                  <a:gd name="T82" fmla="*/ 214 w 256"/>
                  <a:gd name="T83" fmla="*/ 332 h 432"/>
                  <a:gd name="T84" fmla="*/ 218 w 256"/>
                  <a:gd name="T85" fmla="*/ 342 h 432"/>
                  <a:gd name="T86" fmla="*/ 224 w 256"/>
                  <a:gd name="T87" fmla="*/ 352 h 432"/>
                  <a:gd name="T88" fmla="*/ 228 w 256"/>
                  <a:gd name="T89" fmla="*/ 362 h 432"/>
                  <a:gd name="T90" fmla="*/ 232 w 256"/>
                  <a:gd name="T91" fmla="*/ 372 h 432"/>
                  <a:gd name="T92" fmla="*/ 236 w 256"/>
                  <a:gd name="T93" fmla="*/ 382 h 432"/>
                  <a:gd name="T94" fmla="*/ 242 w 256"/>
                  <a:gd name="T95" fmla="*/ 394 h 432"/>
                  <a:gd name="T96" fmla="*/ 246 w 256"/>
                  <a:gd name="T97" fmla="*/ 402 h 432"/>
                  <a:gd name="T98" fmla="*/ 250 w 256"/>
                  <a:gd name="T99" fmla="*/ 414 h 432"/>
                  <a:gd name="T100" fmla="*/ 252 w 256"/>
                  <a:gd name="T101" fmla="*/ 426 h 43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56" h="432">
                    <a:moveTo>
                      <a:pt x="0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12"/>
                    </a:lnTo>
                    <a:lnTo>
                      <a:pt x="10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2"/>
                    </a:lnTo>
                    <a:lnTo>
                      <a:pt x="18" y="22"/>
                    </a:lnTo>
                    <a:lnTo>
                      <a:pt x="18" y="24"/>
                    </a:lnTo>
                    <a:lnTo>
                      <a:pt x="20" y="24"/>
                    </a:lnTo>
                    <a:lnTo>
                      <a:pt x="20" y="26"/>
                    </a:lnTo>
                    <a:lnTo>
                      <a:pt x="22" y="26"/>
                    </a:lnTo>
                    <a:lnTo>
                      <a:pt x="22" y="28"/>
                    </a:lnTo>
                    <a:lnTo>
                      <a:pt x="24" y="28"/>
                    </a:lnTo>
                    <a:lnTo>
                      <a:pt x="24" y="30"/>
                    </a:lnTo>
                    <a:lnTo>
                      <a:pt x="26" y="32"/>
                    </a:lnTo>
                    <a:lnTo>
                      <a:pt x="26" y="34"/>
                    </a:lnTo>
                    <a:lnTo>
                      <a:pt x="28" y="34"/>
                    </a:lnTo>
                    <a:lnTo>
                      <a:pt x="28" y="36"/>
                    </a:lnTo>
                    <a:lnTo>
                      <a:pt x="30" y="36"/>
                    </a:lnTo>
                    <a:lnTo>
                      <a:pt x="30" y="38"/>
                    </a:lnTo>
                    <a:lnTo>
                      <a:pt x="32" y="38"/>
                    </a:lnTo>
                    <a:lnTo>
                      <a:pt x="32" y="40"/>
                    </a:lnTo>
                    <a:lnTo>
                      <a:pt x="34" y="42"/>
                    </a:lnTo>
                    <a:lnTo>
                      <a:pt x="34" y="44"/>
                    </a:lnTo>
                    <a:lnTo>
                      <a:pt x="36" y="44"/>
                    </a:lnTo>
                    <a:lnTo>
                      <a:pt x="36" y="46"/>
                    </a:lnTo>
                    <a:lnTo>
                      <a:pt x="38" y="46"/>
                    </a:lnTo>
                    <a:lnTo>
                      <a:pt x="38" y="48"/>
                    </a:lnTo>
                    <a:lnTo>
                      <a:pt x="40" y="50"/>
                    </a:lnTo>
                    <a:lnTo>
                      <a:pt x="42" y="52"/>
                    </a:lnTo>
                    <a:lnTo>
                      <a:pt x="42" y="54"/>
                    </a:lnTo>
                    <a:lnTo>
                      <a:pt x="44" y="54"/>
                    </a:lnTo>
                    <a:lnTo>
                      <a:pt x="44" y="56"/>
                    </a:lnTo>
                    <a:lnTo>
                      <a:pt x="46" y="58"/>
                    </a:lnTo>
                    <a:lnTo>
                      <a:pt x="48" y="58"/>
                    </a:lnTo>
                    <a:lnTo>
                      <a:pt x="50" y="60"/>
                    </a:lnTo>
                    <a:lnTo>
                      <a:pt x="50" y="62"/>
                    </a:lnTo>
                    <a:lnTo>
                      <a:pt x="52" y="64"/>
                    </a:lnTo>
                    <a:lnTo>
                      <a:pt x="54" y="66"/>
                    </a:lnTo>
                    <a:lnTo>
                      <a:pt x="56" y="68"/>
                    </a:lnTo>
                    <a:lnTo>
                      <a:pt x="56" y="70"/>
                    </a:lnTo>
                    <a:lnTo>
                      <a:pt x="58" y="70"/>
                    </a:lnTo>
                    <a:lnTo>
                      <a:pt x="58" y="72"/>
                    </a:lnTo>
                    <a:lnTo>
                      <a:pt x="58" y="74"/>
                    </a:lnTo>
                    <a:lnTo>
                      <a:pt x="58" y="76"/>
                    </a:lnTo>
                    <a:lnTo>
                      <a:pt x="60" y="76"/>
                    </a:lnTo>
                    <a:lnTo>
                      <a:pt x="60" y="78"/>
                    </a:lnTo>
                    <a:lnTo>
                      <a:pt x="62" y="78"/>
                    </a:lnTo>
                    <a:lnTo>
                      <a:pt x="62" y="80"/>
                    </a:lnTo>
                    <a:lnTo>
                      <a:pt x="64" y="82"/>
                    </a:lnTo>
                    <a:lnTo>
                      <a:pt x="66" y="84"/>
                    </a:lnTo>
                    <a:lnTo>
                      <a:pt x="66" y="86"/>
                    </a:lnTo>
                    <a:lnTo>
                      <a:pt x="68" y="88"/>
                    </a:lnTo>
                    <a:lnTo>
                      <a:pt x="70" y="90"/>
                    </a:lnTo>
                    <a:lnTo>
                      <a:pt x="72" y="92"/>
                    </a:lnTo>
                    <a:lnTo>
                      <a:pt x="72" y="94"/>
                    </a:lnTo>
                    <a:lnTo>
                      <a:pt x="74" y="94"/>
                    </a:lnTo>
                    <a:lnTo>
                      <a:pt x="74" y="96"/>
                    </a:lnTo>
                    <a:lnTo>
                      <a:pt x="76" y="98"/>
                    </a:lnTo>
                    <a:lnTo>
                      <a:pt x="76" y="100"/>
                    </a:lnTo>
                    <a:lnTo>
                      <a:pt x="78" y="100"/>
                    </a:lnTo>
                    <a:lnTo>
                      <a:pt x="78" y="102"/>
                    </a:lnTo>
                    <a:lnTo>
                      <a:pt x="80" y="104"/>
                    </a:lnTo>
                    <a:lnTo>
                      <a:pt x="82" y="106"/>
                    </a:lnTo>
                    <a:lnTo>
                      <a:pt x="84" y="108"/>
                    </a:lnTo>
                    <a:lnTo>
                      <a:pt x="86" y="110"/>
                    </a:lnTo>
                    <a:lnTo>
                      <a:pt x="86" y="112"/>
                    </a:lnTo>
                    <a:lnTo>
                      <a:pt x="88" y="112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0" y="116"/>
                    </a:lnTo>
                    <a:lnTo>
                      <a:pt x="90" y="118"/>
                    </a:lnTo>
                    <a:lnTo>
                      <a:pt x="92" y="118"/>
                    </a:lnTo>
                    <a:lnTo>
                      <a:pt x="92" y="120"/>
                    </a:lnTo>
                    <a:lnTo>
                      <a:pt x="94" y="122"/>
                    </a:lnTo>
                    <a:lnTo>
                      <a:pt x="96" y="124"/>
                    </a:lnTo>
                    <a:lnTo>
                      <a:pt x="96" y="126"/>
                    </a:lnTo>
                    <a:lnTo>
                      <a:pt x="98" y="126"/>
                    </a:lnTo>
                    <a:lnTo>
                      <a:pt x="98" y="128"/>
                    </a:lnTo>
                    <a:lnTo>
                      <a:pt x="98" y="130"/>
                    </a:lnTo>
                    <a:lnTo>
                      <a:pt x="100" y="130"/>
                    </a:lnTo>
                    <a:lnTo>
                      <a:pt x="100" y="132"/>
                    </a:lnTo>
                    <a:lnTo>
                      <a:pt x="102" y="134"/>
                    </a:lnTo>
                    <a:lnTo>
                      <a:pt x="104" y="136"/>
                    </a:lnTo>
                    <a:lnTo>
                      <a:pt x="104" y="138"/>
                    </a:lnTo>
                    <a:lnTo>
                      <a:pt x="106" y="138"/>
                    </a:lnTo>
                    <a:lnTo>
                      <a:pt x="106" y="140"/>
                    </a:lnTo>
                    <a:lnTo>
                      <a:pt x="106" y="142"/>
                    </a:lnTo>
                    <a:lnTo>
                      <a:pt x="106" y="144"/>
                    </a:lnTo>
                    <a:lnTo>
                      <a:pt x="108" y="144"/>
                    </a:lnTo>
                    <a:lnTo>
                      <a:pt x="108" y="146"/>
                    </a:lnTo>
                    <a:lnTo>
                      <a:pt x="110" y="148"/>
                    </a:lnTo>
                    <a:lnTo>
                      <a:pt x="112" y="150"/>
                    </a:lnTo>
                    <a:lnTo>
                      <a:pt x="112" y="152"/>
                    </a:lnTo>
                    <a:lnTo>
                      <a:pt x="112" y="154"/>
                    </a:lnTo>
                    <a:lnTo>
                      <a:pt x="114" y="154"/>
                    </a:lnTo>
                    <a:lnTo>
                      <a:pt x="116" y="156"/>
                    </a:lnTo>
                    <a:lnTo>
                      <a:pt x="118" y="158"/>
                    </a:lnTo>
                    <a:lnTo>
                      <a:pt x="118" y="160"/>
                    </a:lnTo>
                    <a:lnTo>
                      <a:pt x="120" y="160"/>
                    </a:lnTo>
                    <a:lnTo>
                      <a:pt x="120" y="162"/>
                    </a:lnTo>
                    <a:lnTo>
                      <a:pt x="120" y="164"/>
                    </a:lnTo>
                    <a:lnTo>
                      <a:pt x="122" y="164"/>
                    </a:lnTo>
                    <a:lnTo>
                      <a:pt x="122" y="166"/>
                    </a:lnTo>
                    <a:lnTo>
                      <a:pt x="124" y="168"/>
                    </a:lnTo>
                    <a:lnTo>
                      <a:pt x="124" y="170"/>
                    </a:lnTo>
                    <a:lnTo>
                      <a:pt x="126" y="170"/>
                    </a:lnTo>
                    <a:lnTo>
                      <a:pt x="126" y="172"/>
                    </a:lnTo>
                    <a:lnTo>
                      <a:pt x="128" y="174"/>
                    </a:lnTo>
                    <a:lnTo>
                      <a:pt x="128" y="176"/>
                    </a:lnTo>
                    <a:lnTo>
                      <a:pt x="130" y="178"/>
                    </a:lnTo>
                    <a:lnTo>
                      <a:pt x="132" y="180"/>
                    </a:lnTo>
                    <a:lnTo>
                      <a:pt x="132" y="182"/>
                    </a:lnTo>
                    <a:lnTo>
                      <a:pt x="134" y="184"/>
                    </a:lnTo>
                    <a:lnTo>
                      <a:pt x="136" y="186"/>
                    </a:lnTo>
                    <a:lnTo>
                      <a:pt x="136" y="188"/>
                    </a:lnTo>
                    <a:lnTo>
                      <a:pt x="138" y="190"/>
                    </a:lnTo>
                    <a:lnTo>
                      <a:pt x="138" y="192"/>
                    </a:lnTo>
                    <a:lnTo>
                      <a:pt x="140" y="194"/>
                    </a:lnTo>
                    <a:lnTo>
                      <a:pt x="142" y="196"/>
                    </a:lnTo>
                    <a:lnTo>
                      <a:pt x="142" y="198"/>
                    </a:lnTo>
                    <a:lnTo>
                      <a:pt x="144" y="200"/>
                    </a:lnTo>
                    <a:lnTo>
                      <a:pt x="144" y="202"/>
                    </a:lnTo>
                    <a:lnTo>
                      <a:pt x="146" y="202"/>
                    </a:lnTo>
                    <a:lnTo>
                      <a:pt x="146" y="204"/>
                    </a:lnTo>
                    <a:lnTo>
                      <a:pt x="148" y="204"/>
                    </a:lnTo>
                    <a:lnTo>
                      <a:pt x="148" y="206"/>
                    </a:lnTo>
                    <a:lnTo>
                      <a:pt x="150" y="208"/>
                    </a:lnTo>
                    <a:lnTo>
                      <a:pt x="150" y="210"/>
                    </a:lnTo>
                    <a:lnTo>
                      <a:pt x="152" y="210"/>
                    </a:lnTo>
                    <a:lnTo>
                      <a:pt x="152" y="212"/>
                    </a:lnTo>
                    <a:lnTo>
                      <a:pt x="154" y="214"/>
                    </a:lnTo>
                    <a:lnTo>
                      <a:pt x="154" y="216"/>
                    </a:lnTo>
                    <a:lnTo>
                      <a:pt x="154" y="218"/>
                    </a:lnTo>
                    <a:lnTo>
                      <a:pt x="154" y="220"/>
                    </a:lnTo>
                    <a:lnTo>
                      <a:pt x="156" y="222"/>
                    </a:lnTo>
                    <a:lnTo>
                      <a:pt x="158" y="224"/>
                    </a:lnTo>
                    <a:lnTo>
                      <a:pt x="158" y="226"/>
                    </a:lnTo>
                    <a:lnTo>
                      <a:pt x="160" y="228"/>
                    </a:lnTo>
                    <a:lnTo>
                      <a:pt x="160" y="230"/>
                    </a:lnTo>
                    <a:lnTo>
                      <a:pt x="162" y="232"/>
                    </a:lnTo>
                    <a:lnTo>
                      <a:pt x="162" y="234"/>
                    </a:lnTo>
                    <a:lnTo>
                      <a:pt x="164" y="234"/>
                    </a:lnTo>
                    <a:lnTo>
                      <a:pt x="164" y="236"/>
                    </a:lnTo>
                    <a:lnTo>
                      <a:pt x="166" y="238"/>
                    </a:lnTo>
                    <a:lnTo>
                      <a:pt x="166" y="240"/>
                    </a:lnTo>
                    <a:lnTo>
                      <a:pt x="168" y="242"/>
                    </a:lnTo>
                    <a:lnTo>
                      <a:pt x="168" y="244"/>
                    </a:lnTo>
                    <a:lnTo>
                      <a:pt x="170" y="246"/>
                    </a:lnTo>
                    <a:lnTo>
                      <a:pt x="170" y="248"/>
                    </a:lnTo>
                    <a:lnTo>
                      <a:pt x="172" y="250"/>
                    </a:lnTo>
                    <a:lnTo>
                      <a:pt x="174" y="252"/>
                    </a:lnTo>
                    <a:lnTo>
                      <a:pt x="176" y="254"/>
                    </a:lnTo>
                    <a:lnTo>
                      <a:pt x="176" y="256"/>
                    </a:lnTo>
                    <a:lnTo>
                      <a:pt x="176" y="258"/>
                    </a:lnTo>
                    <a:lnTo>
                      <a:pt x="178" y="260"/>
                    </a:lnTo>
                    <a:lnTo>
                      <a:pt x="178" y="262"/>
                    </a:lnTo>
                    <a:lnTo>
                      <a:pt x="180" y="262"/>
                    </a:lnTo>
                    <a:lnTo>
                      <a:pt x="180" y="264"/>
                    </a:lnTo>
                    <a:lnTo>
                      <a:pt x="182" y="266"/>
                    </a:lnTo>
                    <a:lnTo>
                      <a:pt x="182" y="268"/>
                    </a:lnTo>
                    <a:lnTo>
                      <a:pt x="184" y="270"/>
                    </a:lnTo>
                    <a:lnTo>
                      <a:pt x="184" y="272"/>
                    </a:lnTo>
                    <a:lnTo>
                      <a:pt x="186" y="272"/>
                    </a:lnTo>
                    <a:lnTo>
                      <a:pt x="186" y="274"/>
                    </a:lnTo>
                    <a:lnTo>
                      <a:pt x="186" y="276"/>
                    </a:lnTo>
                    <a:lnTo>
                      <a:pt x="188" y="278"/>
                    </a:lnTo>
                    <a:lnTo>
                      <a:pt x="188" y="280"/>
                    </a:lnTo>
                    <a:lnTo>
                      <a:pt x="190" y="282"/>
                    </a:lnTo>
                    <a:lnTo>
                      <a:pt x="192" y="284"/>
                    </a:lnTo>
                    <a:lnTo>
                      <a:pt x="192" y="286"/>
                    </a:lnTo>
                    <a:lnTo>
                      <a:pt x="194" y="288"/>
                    </a:lnTo>
                    <a:lnTo>
                      <a:pt x="194" y="290"/>
                    </a:lnTo>
                    <a:lnTo>
                      <a:pt x="194" y="292"/>
                    </a:lnTo>
                    <a:lnTo>
                      <a:pt x="196" y="294"/>
                    </a:lnTo>
                    <a:lnTo>
                      <a:pt x="198" y="296"/>
                    </a:lnTo>
                    <a:lnTo>
                      <a:pt x="198" y="298"/>
                    </a:lnTo>
                    <a:lnTo>
                      <a:pt x="200" y="298"/>
                    </a:lnTo>
                    <a:lnTo>
                      <a:pt x="200" y="300"/>
                    </a:lnTo>
                    <a:lnTo>
                      <a:pt x="202" y="302"/>
                    </a:lnTo>
                    <a:lnTo>
                      <a:pt x="202" y="304"/>
                    </a:lnTo>
                    <a:lnTo>
                      <a:pt x="202" y="306"/>
                    </a:lnTo>
                    <a:lnTo>
                      <a:pt x="202" y="308"/>
                    </a:lnTo>
                    <a:lnTo>
                      <a:pt x="202" y="310"/>
                    </a:lnTo>
                    <a:lnTo>
                      <a:pt x="204" y="312"/>
                    </a:lnTo>
                    <a:lnTo>
                      <a:pt x="204" y="314"/>
                    </a:lnTo>
                    <a:lnTo>
                      <a:pt x="206" y="316"/>
                    </a:lnTo>
                    <a:lnTo>
                      <a:pt x="206" y="318"/>
                    </a:lnTo>
                    <a:lnTo>
                      <a:pt x="208" y="320"/>
                    </a:lnTo>
                    <a:lnTo>
                      <a:pt x="208" y="322"/>
                    </a:lnTo>
                    <a:lnTo>
                      <a:pt x="210" y="324"/>
                    </a:lnTo>
                    <a:lnTo>
                      <a:pt x="210" y="326"/>
                    </a:lnTo>
                    <a:lnTo>
                      <a:pt x="212" y="328"/>
                    </a:lnTo>
                    <a:lnTo>
                      <a:pt x="212" y="330"/>
                    </a:lnTo>
                    <a:lnTo>
                      <a:pt x="214" y="332"/>
                    </a:lnTo>
                    <a:lnTo>
                      <a:pt x="214" y="334"/>
                    </a:lnTo>
                    <a:lnTo>
                      <a:pt x="216" y="336"/>
                    </a:lnTo>
                    <a:lnTo>
                      <a:pt x="216" y="338"/>
                    </a:lnTo>
                    <a:lnTo>
                      <a:pt x="216" y="340"/>
                    </a:lnTo>
                    <a:lnTo>
                      <a:pt x="218" y="342"/>
                    </a:lnTo>
                    <a:lnTo>
                      <a:pt x="218" y="344"/>
                    </a:lnTo>
                    <a:lnTo>
                      <a:pt x="220" y="346"/>
                    </a:lnTo>
                    <a:lnTo>
                      <a:pt x="222" y="348"/>
                    </a:lnTo>
                    <a:lnTo>
                      <a:pt x="222" y="350"/>
                    </a:lnTo>
                    <a:lnTo>
                      <a:pt x="224" y="352"/>
                    </a:lnTo>
                    <a:lnTo>
                      <a:pt x="224" y="354"/>
                    </a:lnTo>
                    <a:lnTo>
                      <a:pt x="226" y="356"/>
                    </a:lnTo>
                    <a:lnTo>
                      <a:pt x="226" y="358"/>
                    </a:lnTo>
                    <a:lnTo>
                      <a:pt x="226" y="360"/>
                    </a:lnTo>
                    <a:lnTo>
                      <a:pt x="228" y="362"/>
                    </a:lnTo>
                    <a:lnTo>
                      <a:pt x="228" y="364"/>
                    </a:lnTo>
                    <a:lnTo>
                      <a:pt x="230" y="366"/>
                    </a:lnTo>
                    <a:lnTo>
                      <a:pt x="230" y="368"/>
                    </a:lnTo>
                    <a:lnTo>
                      <a:pt x="232" y="370"/>
                    </a:lnTo>
                    <a:lnTo>
                      <a:pt x="232" y="372"/>
                    </a:lnTo>
                    <a:lnTo>
                      <a:pt x="234" y="374"/>
                    </a:lnTo>
                    <a:lnTo>
                      <a:pt x="234" y="376"/>
                    </a:lnTo>
                    <a:lnTo>
                      <a:pt x="234" y="378"/>
                    </a:lnTo>
                    <a:lnTo>
                      <a:pt x="236" y="380"/>
                    </a:lnTo>
                    <a:lnTo>
                      <a:pt x="236" y="382"/>
                    </a:lnTo>
                    <a:lnTo>
                      <a:pt x="238" y="386"/>
                    </a:lnTo>
                    <a:lnTo>
                      <a:pt x="238" y="388"/>
                    </a:lnTo>
                    <a:lnTo>
                      <a:pt x="240" y="390"/>
                    </a:lnTo>
                    <a:lnTo>
                      <a:pt x="240" y="392"/>
                    </a:lnTo>
                    <a:lnTo>
                      <a:pt x="242" y="394"/>
                    </a:lnTo>
                    <a:lnTo>
                      <a:pt x="242" y="396"/>
                    </a:lnTo>
                    <a:lnTo>
                      <a:pt x="244" y="398"/>
                    </a:lnTo>
                    <a:lnTo>
                      <a:pt x="244" y="400"/>
                    </a:lnTo>
                    <a:lnTo>
                      <a:pt x="246" y="402"/>
                    </a:lnTo>
                    <a:lnTo>
                      <a:pt x="246" y="404"/>
                    </a:lnTo>
                    <a:lnTo>
                      <a:pt x="248" y="406"/>
                    </a:lnTo>
                    <a:lnTo>
                      <a:pt x="248" y="408"/>
                    </a:lnTo>
                    <a:lnTo>
                      <a:pt x="250" y="410"/>
                    </a:lnTo>
                    <a:lnTo>
                      <a:pt x="250" y="414"/>
                    </a:lnTo>
                    <a:lnTo>
                      <a:pt x="250" y="416"/>
                    </a:lnTo>
                    <a:lnTo>
                      <a:pt x="250" y="418"/>
                    </a:lnTo>
                    <a:lnTo>
                      <a:pt x="250" y="420"/>
                    </a:lnTo>
                    <a:lnTo>
                      <a:pt x="252" y="422"/>
                    </a:lnTo>
                    <a:lnTo>
                      <a:pt x="252" y="426"/>
                    </a:lnTo>
                    <a:lnTo>
                      <a:pt x="254" y="428"/>
                    </a:lnTo>
                    <a:lnTo>
                      <a:pt x="254" y="430"/>
                    </a:lnTo>
                    <a:lnTo>
                      <a:pt x="256" y="43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01" name="Freeform 546"/>
              <p:cNvSpPr>
                <a:spLocks/>
              </p:cNvSpPr>
              <p:nvPr/>
            </p:nvSpPr>
            <p:spPr bwMode="auto">
              <a:xfrm>
                <a:off x="4760" y="3260"/>
                <a:ext cx="48" cy="152"/>
              </a:xfrm>
              <a:custGeom>
                <a:avLst/>
                <a:gdLst>
                  <a:gd name="T0" fmla="*/ 0 w 48"/>
                  <a:gd name="T1" fmla="*/ 0 h 152"/>
                  <a:gd name="T2" fmla="*/ 0 w 48"/>
                  <a:gd name="T3" fmla="*/ 2 h 152"/>
                  <a:gd name="T4" fmla="*/ 0 w 48"/>
                  <a:gd name="T5" fmla="*/ 6 h 152"/>
                  <a:gd name="T6" fmla="*/ 2 w 48"/>
                  <a:gd name="T7" fmla="*/ 8 h 152"/>
                  <a:gd name="T8" fmla="*/ 2 w 48"/>
                  <a:gd name="T9" fmla="*/ 10 h 152"/>
                  <a:gd name="T10" fmla="*/ 4 w 48"/>
                  <a:gd name="T11" fmla="*/ 10 h 152"/>
                  <a:gd name="T12" fmla="*/ 4 w 48"/>
                  <a:gd name="T13" fmla="*/ 14 h 152"/>
                  <a:gd name="T14" fmla="*/ 6 w 48"/>
                  <a:gd name="T15" fmla="*/ 16 h 152"/>
                  <a:gd name="T16" fmla="*/ 6 w 48"/>
                  <a:gd name="T17" fmla="*/ 18 h 152"/>
                  <a:gd name="T18" fmla="*/ 8 w 48"/>
                  <a:gd name="T19" fmla="*/ 20 h 152"/>
                  <a:gd name="T20" fmla="*/ 8 w 48"/>
                  <a:gd name="T21" fmla="*/ 24 h 152"/>
                  <a:gd name="T22" fmla="*/ 8 w 48"/>
                  <a:gd name="T23" fmla="*/ 26 h 152"/>
                  <a:gd name="T24" fmla="*/ 10 w 48"/>
                  <a:gd name="T25" fmla="*/ 28 h 152"/>
                  <a:gd name="T26" fmla="*/ 10 w 48"/>
                  <a:gd name="T27" fmla="*/ 30 h 152"/>
                  <a:gd name="T28" fmla="*/ 12 w 48"/>
                  <a:gd name="T29" fmla="*/ 32 h 152"/>
                  <a:gd name="T30" fmla="*/ 12 w 48"/>
                  <a:gd name="T31" fmla="*/ 36 h 152"/>
                  <a:gd name="T32" fmla="*/ 14 w 48"/>
                  <a:gd name="T33" fmla="*/ 38 h 152"/>
                  <a:gd name="T34" fmla="*/ 14 w 48"/>
                  <a:gd name="T35" fmla="*/ 40 h 152"/>
                  <a:gd name="T36" fmla="*/ 16 w 48"/>
                  <a:gd name="T37" fmla="*/ 42 h 152"/>
                  <a:gd name="T38" fmla="*/ 16 w 48"/>
                  <a:gd name="T39" fmla="*/ 46 h 152"/>
                  <a:gd name="T40" fmla="*/ 16 w 48"/>
                  <a:gd name="T41" fmla="*/ 48 h 152"/>
                  <a:gd name="T42" fmla="*/ 18 w 48"/>
                  <a:gd name="T43" fmla="*/ 50 h 152"/>
                  <a:gd name="T44" fmla="*/ 18 w 48"/>
                  <a:gd name="T45" fmla="*/ 52 h 152"/>
                  <a:gd name="T46" fmla="*/ 20 w 48"/>
                  <a:gd name="T47" fmla="*/ 56 h 152"/>
                  <a:gd name="T48" fmla="*/ 20 w 48"/>
                  <a:gd name="T49" fmla="*/ 58 h 152"/>
                  <a:gd name="T50" fmla="*/ 22 w 48"/>
                  <a:gd name="T51" fmla="*/ 60 h 152"/>
                  <a:gd name="T52" fmla="*/ 22 w 48"/>
                  <a:gd name="T53" fmla="*/ 62 h 152"/>
                  <a:gd name="T54" fmla="*/ 24 w 48"/>
                  <a:gd name="T55" fmla="*/ 64 h 152"/>
                  <a:gd name="T56" fmla="*/ 24 w 48"/>
                  <a:gd name="T57" fmla="*/ 68 h 152"/>
                  <a:gd name="T58" fmla="*/ 24 w 48"/>
                  <a:gd name="T59" fmla="*/ 70 h 152"/>
                  <a:gd name="T60" fmla="*/ 26 w 48"/>
                  <a:gd name="T61" fmla="*/ 74 h 152"/>
                  <a:gd name="T62" fmla="*/ 26 w 48"/>
                  <a:gd name="T63" fmla="*/ 76 h 152"/>
                  <a:gd name="T64" fmla="*/ 28 w 48"/>
                  <a:gd name="T65" fmla="*/ 80 h 152"/>
                  <a:gd name="T66" fmla="*/ 28 w 48"/>
                  <a:gd name="T67" fmla="*/ 82 h 152"/>
                  <a:gd name="T68" fmla="*/ 30 w 48"/>
                  <a:gd name="T69" fmla="*/ 86 h 152"/>
                  <a:gd name="T70" fmla="*/ 30 w 48"/>
                  <a:gd name="T71" fmla="*/ 88 h 152"/>
                  <a:gd name="T72" fmla="*/ 32 w 48"/>
                  <a:gd name="T73" fmla="*/ 92 h 152"/>
                  <a:gd name="T74" fmla="*/ 32 w 48"/>
                  <a:gd name="T75" fmla="*/ 94 h 152"/>
                  <a:gd name="T76" fmla="*/ 32 w 48"/>
                  <a:gd name="T77" fmla="*/ 98 h 152"/>
                  <a:gd name="T78" fmla="*/ 34 w 48"/>
                  <a:gd name="T79" fmla="*/ 100 h 152"/>
                  <a:gd name="T80" fmla="*/ 34 w 48"/>
                  <a:gd name="T81" fmla="*/ 102 h 152"/>
                  <a:gd name="T82" fmla="*/ 36 w 48"/>
                  <a:gd name="T83" fmla="*/ 106 h 152"/>
                  <a:gd name="T84" fmla="*/ 36 w 48"/>
                  <a:gd name="T85" fmla="*/ 106 h 152"/>
                  <a:gd name="T86" fmla="*/ 38 w 48"/>
                  <a:gd name="T87" fmla="*/ 110 h 152"/>
                  <a:gd name="T88" fmla="*/ 38 w 48"/>
                  <a:gd name="T89" fmla="*/ 112 h 152"/>
                  <a:gd name="T90" fmla="*/ 40 w 48"/>
                  <a:gd name="T91" fmla="*/ 116 h 152"/>
                  <a:gd name="T92" fmla="*/ 40 w 48"/>
                  <a:gd name="T93" fmla="*/ 118 h 152"/>
                  <a:gd name="T94" fmla="*/ 40 w 48"/>
                  <a:gd name="T95" fmla="*/ 122 h 152"/>
                  <a:gd name="T96" fmla="*/ 42 w 48"/>
                  <a:gd name="T97" fmla="*/ 124 h 152"/>
                  <a:gd name="T98" fmla="*/ 42 w 48"/>
                  <a:gd name="T99" fmla="*/ 128 h 152"/>
                  <a:gd name="T100" fmla="*/ 42 w 48"/>
                  <a:gd name="T101" fmla="*/ 130 h 152"/>
                  <a:gd name="T102" fmla="*/ 42 w 48"/>
                  <a:gd name="T103" fmla="*/ 134 h 152"/>
                  <a:gd name="T104" fmla="*/ 44 w 48"/>
                  <a:gd name="T105" fmla="*/ 136 h 152"/>
                  <a:gd name="T106" fmla="*/ 44 w 48"/>
                  <a:gd name="T107" fmla="*/ 138 h 152"/>
                  <a:gd name="T108" fmla="*/ 46 w 48"/>
                  <a:gd name="T109" fmla="*/ 142 h 152"/>
                  <a:gd name="T110" fmla="*/ 46 w 48"/>
                  <a:gd name="T111" fmla="*/ 146 h 152"/>
                  <a:gd name="T112" fmla="*/ 48 w 48"/>
                  <a:gd name="T113" fmla="*/ 148 h 152"/>
                  <a:gd name="T114" fmla="*/ 48 w 48"/>
                  <a:gd name="T115" fmla="*/ 152 h 15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48" h="152">
                    <a:moveTo>
                      <a:pt x="0" y="0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6" y="16"/>
                    </a:lnTo>
                    <a:lnTo>
                      <a:pt x="6" y="18"/>
                    </a:lnTo>
                    <a:lnTo>
                      <a:pt x="8" y="20"/>
                    </a:lnTo>
                    <a:lnTo>
                      <a:pt x="8" y="24"/>
                    </a:lnTo>
                    <a:lnTo>
                      <a:pt x="8" y="26"/>
                    </a:lnTo>
                    <a:lnTo>
                      <a:pt x="10" y="28"/>
                    </a:lnTo>
                    <a:lnTo>
                      <a:pt x="10" y="30"/>
                    </a:lnTo>
                    <a:lnTo>
                      <a:pt x="12" y="32"/>
                    </a:lnTo>
                    <a:lnTo>
                      <a:pt x="12" y="36"/>
                    </a:lnTo>
                    <a:lnTo>
                      <a:pt x="14" y="38"/>
                    </a:lnTo>
                    <a:lnTo>
                      <a:pt x="14" y="40"/>
                    </a:lnTo>
                    <a:lnTo>
                      <a:pt x="16" y="42"/>
                    </a:lnTo>
                    <a:lnTo>
                      <a:pt x="16" y="46"/>
                    </a:lnTo>
                    <a:lnTo>
                      <a:pt x="16" y="48"/>
                    </a:lnTo>
                    <a:lnTo>
                      <a:pt x="18" y="50"/>
                    </a:lnTo>
                    <a:lnTo>
                      <a:pt x="18" y="52"/>
                    </a:lnTo>
                    <a:lnTo>
                      <a:pt x="20" y="56"/>
                    </a:lnTo>
                    <a:lnTo>
                      <a:pt x="20" y="58"/>
                    </a:lnTo>
                    <a:lnTo>
                      <a:pt x="22" y="60"/>
                    </a:lnTo>
                    <a:lnTo>
                      <a:pt x="22" y="62"/>
                    </a:lnTo>
                    <a:lnTo>
                      <a:pt x="24" y="64"/>
                    </a:lnTo>
                    <a:lnTo>
                      <a:pt x="24" y="68"/>
                    </a:lnTo>
                    <a:lnTo>
                      <a:pt x="24" y="70"/>
                    </a:lnTo>
                    <a:lnTo>
                      <a:pt x="26" y="74"/>
                    </a:lnTo>
                    <a:lnTo>
                      <a:pt x="26" y="76"/>
                    </a:lnTo>
                    <a:lnTo>
                      <a:pt x="28" y="80"/>
                    </a:lnTo>
                    <a:lnTo>
                      <a:pt x="28" y="82"/>
                    </a:lnTo>
                    <a:lnTo>
                      <a:pt x="30" y="86"/>
                    </a:lnTo>
                    <a:lnTo>
                      <a:pt x="30" y="88"/>
                    </a:lnTo>
                    <a:lnTo>
                      <a:pt x="32" y="92"/>
                    </a:lnTo>
                    <a:lnTo>
                      <a:pt x="32" y="94"/>
                    </a:lnTo>
                    <a:lnTo>
                      <a:pt x="32" y="98"/>
                    </a:lnTo>
                    <a:lnTo>
                      <a:pt x="34" y="100"/>
                    </a:lnTo>
                    <a:lnTo>
                      <a:pt x="34" y="102"/>
                    </a:lnTo>
                    <a:lnTo>
                      <a:pt x="36" y="106"/>
                    </a:lnTo>
                    <a:lnTo>
                      <a:pt x="38" y="110"/>
                    </a:lnTo>
                    <a:lnTo>
                      <a:pt x="38" y="112"/>
                    </a:lnTo>
                    <a:lnTo>
                      <a:pt x="40" y="116"/>
                    </a:lnTo>
                    <a:lnTo>
                      <a:pt x="40" y="118"/>
                    </a:lnTo>
                    <a:lnTo>
                      <a:pt x="40" y="122"/>
                    </a:lnTo>
                    <a:lnTo>
                      <a:pt x="42" y="124"/>
                    </a:lnTo>
                    <a:lnTo>
                      <a:pt x="42" y="128"/>
                    </a:lnTo>
                    <a:lnTo>
                      <a:pt x="42" y="130"/>
                    </a:lnTo>
                    <a:lnTo>
                      <a:pt x="42" y="134"/>
                    </a:lnTo>
                    <a:lnTo>
                      <a:pt x="44" y="136"/>
                    </a:lnTo>
                    <a:lnTo>
                      <a:pt x="44" y="138"/>
                    </a:lnTo>
                    <a:lnTo>
                      <a:pt x="46" y="142"/>
                    </a:lnTo>
                    <a:lnTo>
                      <a:pt x="46" y="146"/>
                    </a:lnTo>
                    <a:lnTo>
                      <a:pt x="48" y="148"/>
                    </a:lnTo>
                    <a:lnTo>
                      <a:pt x="48" y="15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02" name="Line 547"/>
              <p:cNvSpPr>
                <a:spLocks noChangeShapeType="1"/>
              </p:cNvSpPr>
              <p:nvPr/>
            </p:nvSpPr>
            <p:spPr bwMode="auto">
              <a:xfrm>
                <a:off x="1550" y="2934"/>
                <a:ext cx="2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03" name="Line 548"/>
              <p:cNvSpPr>
                <a:spLocks noChangeShapeType="1"/>
              </p:cNvSpPr>
              <p:nvPr/>
            </p:nvSpPr>
            <p:spPr bwMode="auto">
              <a:xfrm>
                <a:off x="1576" y="2544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04" name="Line 549"/>
              <p:cNvSpPr>
                <a:spLocks noChangeShapeType="1"/>
              </p:cNvSpPr>
              <p:nvPr/>
            </p:nvSpPr>
            <p:spPr bwMode="auto">
              <a:xfrm>
                <a:off x="1588" y="2252"/>
                <a:ext cx="1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05" name="Line 550"/>
              <p:cNvSpPr>
                <a:spLocks noChangeShapeType="1"/>
              </p:cNvSpPr>
              <p:nvPr/>
            </p:nvSpPr>
            <p:spPr bwMode="auto">
              <a:xfrm>
                <a:off x="1606" y="2024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06" name="Line 551"/>
              <p:cNvSpPr>
                <a:spLocks noChangeShapeType="1"/>
              </p:cNvSpPr>
              <p:nvPr/>
            </p:nvSpPr>
            <p:spPr bwMode="auto">
              <a:xfrm>
                <a:off x="1618" y="1818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07" name="Line 552"/>
              <p:cNvSpPr>
                <a:spLocks noChangeShapeType="1"/>
              </p:cNvSpPr>
              <p:nvPr/>
            </p:nvSpPr>
            <p:spPr bwMode="auto">
              <a:xfrm>
                <a:off x="1628" y="1684"/>
                <a:ext cx="1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08" name="Line 553"/>
              <p:cNvSpPr>
                <a:spLocks noChangeShapeType="1"/>
              </p:cNvSpPr>
              <p:nvPr/>
            </p:nvSpPr>
            <p:spPr bwMode="auto">
              <a:xfrm>
                <a:off x="1642" y="1970"/>
                <a:ext cx="1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09" name="Line 554"/>
              <p:cNvSpPr>
                <a:spLocks noChangeShapeType="1"/>
              </p:cNvSpPr>
              <p:nvPr/>
            </p:nvSpPr>
            <p:spPr bwMode="auto">
              <a:xfrm>
                <a:off x="1656" y="1906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10" name="Line 555"/>
              <p:cNvSpPr>
                <a:spLocks noChangeShapeType="1"/>
              </p:cNvSpPr>
              <p:nvPr/>
            </p:nvSpPr>
            <p:spPr bwMode="auto">
              <a:xfrm>
                <a:off x="1666" y="1746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11" name="Line 556"/>
              <p:cNvSpPr>
                <a:spLocks noChangeShapeType="1"/>
              </p:cNvSpPr>
              <p:nvPr/>
            </p:nvSpPr>
            <p:spPr bwMode="auto">
              <a:xfrm>
                <a:off x="1678" y="1614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12" name="Line 557"/>
              <p:cNvSpPr>
                <a:spLocks noChangeShapeType="1"/>
              </p:cNvSpPr>
              <p:nvPr/>
            </p:nvSpPr>
            <p:spPr bwMode="auto">
              <a:xfrm>
                <a:off x="1688" y="1508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13" name="Line 558"/>
              <p:cNvSpPr>
                <a:spLocks noChangeShapeType="1"/>
              </p:cNvSpPr>
              <p:nvPr/>
            </p:nvSpPr>
            <p:spPr bwMode="auto">
              <a:xfrm>
                <a:off x="1700" y="1404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14" name="Line 559"/>
              <p:cNvSpPr>
                <a:spLocks noChangeShapeType="1"/>
              </p:cNvSpPr>
              <p:nvPr/>
            </p:nvSpPr>
            <p:spPr bwMode="auto">
              <a:xfrm>
                <a:off x="1712" y="1374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15" name="Line 560"/>
              <p:cNvSpPr>
                <a:spLocks noChangeShapeType="1"/>
              </p:cNvSpPr>
              <p:nvPr/>
            </p:nvSpPr>
            <p:spPr bwMode="auto">
              <a:xfrm>
                <a:off x="1724" y="1298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16" name="Line 561"/>
              <p:cNvSpPr>
                <a:spLocks noChangeShapeType="1"/>
              </p:cNvSpPr>
              <p:nvPr/>
            </p:nvSpPr>
            <p:spPr bwMode="auto">
              <a:xfrm>
                <a:off x="1732" y="1216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17" name="Line 562"/>
              <p:cNvSpPr>
                <a:spLocks noChangeShapeType="1"/>
              </p:cNvSpPr>
              <p:nvPr/>
            </p:nvSpPr>
            <p:spPr bwMode="auto">
              <a:xfrm>
                <a:off x="1742" y="1160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18" name="Line 563"/>
              <p:cNvSpPr>
                <a:spLocks noChangeShapeType="1"/>
              </p:cNvSpPr>
              <p:nvPr/>
            </p:nvSpPr>
            <p:spPr bwMode="auto">
              <a:xfrm>
                <a:off x="1754" y="1140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19" name="Line 564"/>
              <p:cNvSpPr>
                <a:spLocks noChangeShapeType="1"/>
              </p:cNvSpPr>
              <p:nvPr/>
            </p:nvSpPr>
            <p:spPr bwMode="auto">
              <a:xfrm>
                <a:off x="1764" y="1116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20" name="Line 565"/>
              <p:cNvSpPr>
                <a:spLocks noChangeShapeType="1"/>
              </p:cNvSpPr>
              <p:nvPr/>
            </p:nvSpPr>
            <p:spPr bwMode="auto">
              <a:xfrm>
                <a:off x="1776" y="1076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21" name="Line 566"/>
              <p:cNvSpPr>
                <a:spLocks noChangeShapeType="1"/>
              </p:cNvSpPr>
              <p:nvPr/>
            </p:nvSpPr>
            <p:spPr bwMode="auto">
              <a:xfrm>
                <a:off x="1782" y="1042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22" name="Line 567"/>
              <p:cNvSpPr>
                <a:spLocks noChangeShapeType="1"/>
              </p:cNvSpPr>
              <p:nvPr/>
            </p:nvSpPr>
            <p:spPr bwMode="auto">
              <a:xfrm>
                <a:off x="1792" y="1000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23" name="Line 568"/>
              <p:cNvSpPr>
                <a:spLocks noChangeShapeType="1"/>
              </p:cNvSpPr>
              <p:nvPr/>
            </p:nvSpPr>
            <p:spPr bwMode="auto">
              <a:xfrm>
                <a:off x="1802" y="966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24" name="Line 569"/>
              <p:cNvSpPr>
                <a:spLocks noChangeShapeType="1"/>
              </p:cNvSpPr>
              <p:nvPr/>
            </p:nvSpPr>
            <p:spPr bwMode="auto">
              <a:xfrm>
                <a:off x="1812" y="940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25" name="Line 570"/>
              <p:cNvSpPr>
                <a:spLocks noChangeShapeType="1"/>
              </p:cNvSpPr>
              <p:nvPr/>
            </p:nvSpPr>
            <p:spPr bwMode="auto">
              <a:xfrm>
                <a:off x="1822" y="914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26" name="Line 571"/>
              <p:cNvSpPr>
                <a:spLocks noChangeShapeType="1"/>
              </p:cNvSpPr>
              <p:nvPr/>
            </p:nvSpPr>
            <p:spPr bwMode="auto">
              <a:xfrm>
                <a:off x="1830" y="892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27" name="Line 572"/>
              <p:cNvSpPr>
                <a:spLocks noChangeShapeType="1"/>
              </p:cNvSpPr>
              <p:nvPr/>
            </p:nvSpPr>
            <p:spPr bwMode="auto">
              <a:xfrm>
                <a:off x="1838" y="878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28" name="Line 573"/>
              <p:cNvSpPr>
                <a:spLocks noChangeShapeType="1"/>
              </p:cNvSpPr>
              <p:nvPr/>
            </p:nvSpPr>
            <p:spPr bwMode="auto">
              <a:xfrm>
                <a:off x="1846" y="868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29" name="Line 574"/>
              <p:cNvSpPr>
                <a:spLocks noChangeShapeType="1"/>
              </p:cNvSpPr>
              <p:nvPr/>
            </p:nvSpPr>
            <p:spPr bwMode="auto">
              <a:xfrm>
                <a:off x="1858" y="862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30" name="Line 575"/>
              <p:cNvSpPr>
                <a:spLocks noChangeShapeType="1"/>
              </p:cNvSpPr>
              <p:nvPr/>
            </p:nvSpPr>
            <p:spPr bwMode="auto">
              <a:xfrm>
                <a:off x="1866" y="852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31" name="Line 576"/>
              <p:cNvSpPr>
                <a:spLocks noChangeShapeType="1"/>
              </p:cNvSpPr>
              <p:nvPr/>
            </p:nvSpPr>
            <p:spPr bwMode="auto">
              <a:xfrm>
                <a:off x="1874" y="842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32" name="Line 577"/>
              <p:cNvSpPr>
                <a:spLocks noChangeShapeType="1"/>
              </p:cNvSpPr>
              <p:nvPr/>
            </p:nvSpPr>
            <p:spPr bwMode="auto">
              <a:xfrm>
                <a:off x="1880" y="844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33" name="Line 578"/>
              <p:cNvSpPr>
                <a:spLocks noChangeShapeType="1"/>
              </p:cNvSpPr>
              <p:nvPr/>
            </p:nvSpPr>
            <p:spPr bwMode="auto">
              <a:xfrm>
                <a:off x="1890" y="842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34" name="Line 579"/>
              <p:cNvSpPr>
                <a:spLocks noChangeShapeType="1"/>
              </p:cNvSpPr>
              <p:nvPr/>
            </p:nvSpPr>
            <p:spPr bwMode="auto">
              <a:xfrm>
                <a:off x="1898" y="844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35" name="Line 580"/>
              <p:cNvSpPr>
                <a:spLocks noChangeShapeType="1"/>
              </p:cNvSpPr>
              <p:nvPr/>
            </p:nvSpPr>
            <p:spPr bwMode="auto">
              <a:xfrm>
                <a:off x="1906" y="838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36" name="Line 581"/>
              <p:cNvSpPr>
                <a:spLocks noChangeShapeType="1"/>
              </p:cNvSpPr>
              <p:nvPr/>
            </p:nvSpPr>
            <p:spPr bwMode="auto">
              <a:xfrm>
                <a:off x="1914" y="844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37" name="Freeform 582"/>
              <p:cNvSpPr>
                <a:spLocks/>
              </p:cNvSpPr>
              <p:nvPr/>
            </p:nvSpPr>
            <p:spPr bwMode="auto">
              <a:xfrm>
                <a:off x="1922" y="842"/>
                <a:ext cx="14" cy="1"/>
              </a:xfrm>
              <a:custGeom>
                <a:avLst/>
                <a:gdLst>
                  <a:gd name="T0" fmla="*/ 0 w 14"/>
                  <a:gd name="T1" fmla="*/ 0 h 1"/>
                  <a:gd name="T2" fmla="*/ 6 w 14"/>
                  <a:gd name="T3" fmla="*/ 0 h 1"/>
                  <a:gd name="T4" fmla="*/ 14 w 14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" h="1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38" name="Line 583"/>
              <p:cNvSpPr>
                <a:spLocks noChangeShapeType="1"/>
              </p:cNvSpPr>
              <p:nvPr/>
            </p:nvSpPr>
            <p:spPr bwMode="auto">
              <a:xfrm>
                <a:off x="1936" y="854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39" name="Line 584"/>
              <p:cNvSpPr>
                <a:spLocks noChangeShapeType="1"/>
              </p:cNvSpPr>
              <p:nvPr/>
            </p:nvSpPr>
            <p:spPr bwMode="auto">
              <a:xfrm>
                <a:off x="1944" y="860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40" name="Line 585"/>
              <p:cNvSpPr>
                <a:spLocks noChangeShapeType="1"/>
              </p:cNvSpPr>
              <p:nvPr/>
            </p:nvSpPr>
            <p:spPr bwMode="auto">
              <a:xfrm>
                <a:off x="1952" y="864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41" name="Line 586"/>
              <p:cNvSpPr>
                <a:spLocks noChangeShapeType="1"/>
              </p:cNvSpPr>
              <p:nvPr/>
            </p:nvSpPr>
            <p:spPr bwMode="auto">
              <a:xfrm>
                <a:off x="1958" y="870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42" name="Line 587"/>
              <p:cNvSpPr>
                <a:spLocks noChangeShapeType="1"/>
              </p:cNvSpPr>
              <p:nvPr/>
            </p:nvSpPr>
            <p:spPr bwMode="auto">
              <a:xfrm>
                <a:off x="1966" y="880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43" name="Line 588"/>
              <p:cNvSpPr>
                <a:spLocks noChangeShapeType="1"/>
              </p:cNvSpPr>
              <p:nvPr/>
            </p:nvSpPr>
            <p:spPr bwMode="auto">
              <a:xfrm>
                <a:off x="1972" y="898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44" name="Line 589"/>
              <p:cNvSpPr>
                <a:spLocks noChangeShapeType="1"/>
              </p:cNvSpPr>
              <p:nvPr/>
            </p:nvSpPr>
            <p:spPr bwMode="auto">
              <a:xfrm>
                <a:off x="1980" y="904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45" name="Line 590"/>
              <p:cNvSpPr>
                <a:spLocks noChangeShapeType="1"/>
              </p:cNvSpPr>
              <p:nvPr/>
            </p:nvSpPr>
            <p:spPr bwMode="auto">
              <a:xfrm>
                <a:off x="1986" y="916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46" name="Line 591"/>
              <p:cNvSpPr>
                <a:spLocks noChangeShapeType="1"/>
              </p:cNvSpPr>
              <p:nvPr/>
            </p:nvSpPr>
            <p:spPr bwMode="auto">
              <a:xfrm>
                <a:off x="1994" y="930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47" name="Line 592"/>
              <p:cNvSpPr>
                <a:spLocks noChangeShapeType="1"/>
              </p:cNvSpPr>
              <p:nvPr/>
            </p:nvSpPr>
            <p:spPr bwMode="auto">
              <a:xfrm>
                <a:off x="2000" y="932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48" name="Line 593"/>
              <p:cNvSpPr>
                <a:spLocks noChangeShapeType="1"/>
              </p:cNvSpPr>
              <p:nvPr/>
            </p:nvSpPr>
            <p:spPr bwMode="auto">
              <a:xfrm>
                <a:off x="2006" y="944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49" name="Line 594"/>
              <p:cNvSpPr>
                <a:spLocks noChangeShapeType="1"/>
              </p:cNvSpPr>
              <p:nvPr/>
            </p:nvSpPr>
            <p:spPr bwMode="auto">
              <a:xfrm>
                <a:off x="2014" y="958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0" name="Line 595"/>
              <p:cNvSpPr>
                <a:spLocks noChangeShapeType="1"/>
              </p:cNvSpPr>
              <p:nvPr/>
            </p:nvSpPr>
            <p:spPr bwMode="auto">
              <a:xfrm>
                <a:off x="2020" y="974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1" name="Line 596"/>
              <p:cNvSpPr>
                <a:spLocks noChangeShapeType="1"/>
              </p:cNvSpPr>
              <p:nvPr/>
            </p:nvSpPr>
            <p:spPr bwMode="auto">
              <a:xfrm>
                <a:off x="2026" y="982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2" name="Line 597"/>
              <p:cNvSpPr>
                <a:spLocks noChangeShapeType="1"/>
              </p:cNvSpPr>
              <p:nvPr/>
            </p:nvSpPr>
            <p:spPr bwMode="auto">
              <a:xfrm>
                <a:off x="2032" y="1006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3" name="Line 598"/>
              <p:cNvSpPr>
                <a:spLocks noChangeShapeType="1"/>
              </p:cNvSpPr>
              <p:nvPr/>
            </p:nvSpPr>
            <p:spPr bwMode="auto">
              <a:xfrm>
                <a:off x="2038" y="1014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4" name="Line 599"/>
              <p:cNvSpPr>
                <a:spLocks noChangeShapeType="1"/>
              </p:cNvSpPr>
              <p:nvPr/>
            </p:nvSpPr>
            <p:spPr bwMode="auto">
              <a:xfrm>
                <a:off x="2046" y="1030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5" name="Line 600"/>
              <p:cNvSpPr>
                <a:spLocks noChangeShapeType="1"/>
              </p:cNvSpPr>
              <p:nvPr/>
            </p:nvSpPr>
            <p:spPr bwMode="auto">
              <a:xfrm>
                <a:off x="2052" y="1034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6" name="Line 601"/>
              <p:cNvSpPr>
                <a:spLocks noChangeShapeType="1"/>
              </p:cNvSpPr>
              <p:nvPr/>
            </p:nvSpPr>
            <p:spPr bwMode="auto">
              <a:xfrm>
                <a:off x="2058" y="1046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7" name="Line 602"/>
              <p:cNvSpPr>
                <a:spLocks noChangeShapeType="1"/>
              </p:cNvSpPr>
              <p:nvPr/>
            </p:nvSpPr>
            <p:spPr bwMode="auto">
              <a:xfrm>
                <a:off x="2064" y="1058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8" name="Line 603"/>
              <p:cNvSpPr>
                <a:spLocks noChangeShapeType="1"/>
              </p:cNvSpPr>
              <p:nvPr/>
            </p:nvSpPr>
            <p:spPr bwMode="auto">
              <a:xfrm>
                <a:off x="2068" y="1072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9" name="Line 604"/>
              <p:cNvSpPr>
                <a:spLocks noChangeShapeType="1"/>
              </p:cNvSpPr>
              <p:nvPr/>
            </p:nvSpPr>
            <p:spPr bwMode="auto">
              <a:xfrm>
                <a:off x="2074" y="1076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60" name="Line 605"/>
              <p:cNvSpPr>
                <a:spLocks noChangeShapeType="1"/>
              </p:cNvSpPr>
              <p:nvPr/>
            </p:nvSpPr>
            <p:spPr bwMode="auto">
              <a:xfrm>
                <a:off x="2080" y="1082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61" name="Line 606"/>
              <p:cNvSpPr>
                <a:spLocks noChangeShapeType="1"/>
              </p:cNvSpPr>
              <p:nvPr/>
            </p:nvSpPr>
            <p:spPr bwMode="auto">
              <a:xfrm>
                <a:off x="2086" y="1090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62" name="Line 607"/>
              <p:cNvSpPr>
                <a:spLocks noChangeShapeType="1"/>
              </p:cNvSpPr>
              <p:nvPr/>
            </p:nvSpPr>
            <p:spPr bwMode="auto">
              <a:xfrm>
                <a:off x="2092" y="1094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63" name="Line 608"/>
              <p:cNvSpPr>
                <a:spLocks noChangeShapeType="1"/>
              </p:cNvSpPr>
              <p:nvPr/>
            </p:nvSpPr>
            <p:spPr bwMode="auto">
              <a:xfrm>
                <a:off x="2098" y="1104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64" name="Line 609"/>
              <p:cNvSpPr>
                <a:spLocks noChangeShapeType="1"/>
              </p:cNvSpPr>
              <p:nvPr/>
            </p:nvSpPr>
            <p:spPr bwMode="auto">
              <a:xfrm>
                <a:off x="2104" y="1110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65" name="Line 610"/>
              <p:cNvSpPr>
                <a:spLocks noChangeShapeType="1"/>
              </p:cNvSpPr>
              <p:nvPr/>
            </p:nvSpPr>
            <p:spPr bwMode="auto">
              <a:xfrm>
                <a:off x="2110" y="1118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66" name="Line 611"/>
              <p:cNvSpPr>
                <a:spLocks noChangeShapeType="1"/>
              </p:cNvSpPr>
              <p:nvPr/>
            </p:nvSpPr>
            <p:spPr bwMode="auto">
              <a:xfrm>
                <a:off x="2116" y="1120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67" name="Line 612"/>
              <p:cNvSpPr>
                <a:spLocks noChangeShapeType="1"/>
              </p:cNvSpPr>
              <p:nvPr/>
            </p:nvSpPr>
            <p:spPr bwMode="auto">
              <a:xfrm>
                <a:off x="2120" y="1138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68" name="Line 613"/>
              <p:cNvSpPr>
                <a:spLocks noChangeShapeType="1"/>
              </p:cNvSpPr>
              <p:nvPr/>
            </p:nvSpPr>
            <p:spPr bwMode="auto">
              <a:xfrm>
                <a:off x="2124" y="1124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69" name="Line 614"/>
              <p:cNvSpPr>
                <a:spLocks noChangeShapeType="1"/>
              </p:cNvSpPr>
              <p:nvPr/>
            </p:nvSpPr>
            <p:spPr bwMode="auto">
              <a:xfrm>
                <a:off x="2130" y="1144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70" name="Line 615"/>
              <p:cNvSpPr>
                <a:spLocks noChangeShapeType="1"/>
              </p:cNvSpPr>
              <p:nvPr/>
            </p:nvSpPr>
            <p:spPr bwMode="auto">
              <a:xfrm>
                <a:off x="2136" y="1136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71" name="Line 616"/>
              <p:cNvSpPr>
                <a:spLocks noChangeShapeType="1"/>
              </p:cNvSpPr>
              <p:nvPr/>
            </p:nvSpPr>
            <p:spPr bwMode="auto">
              <a:xfrm>
                <a:off x="2142" y="1168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72" name="Line 617"/>
              <p:cNvSpPr>
                <a:spLocks noChangeShapeType="1"/>
              </p:cNvSpPr>
              <p:nvPr/>
            </p:nvSpPr>
            <p:spPr bwMode="auto">
              <a:xfrm>
                <a:off x="2148" y="1158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73" name="Line 618"/>
              <p:cNvSpPr>
                <a:spLocks noChangeShapeType="1"/>
              </p:cNvSpPr>
              <p:nvPr/>
            </p:nvSpPr>
            <p:spPr bwMode="auto">
              <a:xfrm>
                <a:off x="2152" y="1168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74" name="Line 619"/>
              <p:cNvSpPr>
                <a:spLocks noChangeShapeType="1"/>
              </p:cNvSpPr>
              <p:nvPr/>
            </p:nvSpPr>
            <p:spPr bwMode="auto">
              <a:xfrm>
                <a:off x="2158" y="1154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75" name="Freeform 620"/>
              <p:cNvSpPr>
                <a:spLocks/>
              </p:cNvSpPr>
              <p:nvPr/>
            </p:nvSpPr>
            <p:spPr bwMode="auto">
              <a:xfrm>
                <a:off x="2162" y="1166"/>
                <a:ext cx="10" cy="1"/>
              </a:xfrm>
              <a:custGeom>
                <a:avLst/>
                <a:gdLst>
                  <a:gd name="T0" fmla="*/ 0 w 10"/>
                  <a:gd name="T1" fmla="*/ 0 h 1"/>
                  <a:gd name="T2" fmla="*/ 4 w 10"/>
                  <a:gd name="T3" fmla="*/ 0 h 1"/>
                  <a:gd name="T4" fmla="*/ 10 w 10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" h="1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76" name="Line 621"/>
              <p:cNvSpPr>
                <a:spLocks noChangeShapeType="1"/>
              </p:cNvSpPr>
              <p:nvPr/>
            </p:nvSpPr>
            <p:spPr bwMode="auto">
              <a:xfrm>
                <a:off x="2172" y="1204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77" name="Line 622"/>
              <p:cNvSpPr>
                <a:spLocks noChangeShapeType="1"/>
              </p:cNvSpPr>
              <p:nvPr/>
            </p:nvSpPr>
            <p:spPr bwMode="auto">
              <a:xfrm>
                <a:off x="2176" y="1168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448" name="Group 623"/>
            <p:cNvGrpSpPr>
              <a:grpSpLocks/>
            </p:cNvGrpSpPr>
            <p:nvPr/>
          </p:nvGrpSpPr>
          <p:grpSpPr bwMode="auto">
            <a:xfrm>
              <a:off x="1564" y="834"/>
              <a:ext cx="1472" cy="2116"/>
              <a:chOff x="1564" y="834"/>
              <a:chExt cx="1472" cy="2116"/>
            </a:xfrm>
          </p:grpSpPr>
          <p:sp>
            <p:nvSpPr>
              <p:cNvPr id="20578" name="Freeform 624"/>
              <p:cNvSpPr>
                <a:spLocks/>
              </p:cNvSpPr>
              <p:nvPr/>
            </p:nvSpPr>
            <p:spPr bwMode="auto">
              <a:xfrm>
                <a:off x="2182" y="1184"/>
                <a:ext cx="10" cy="1"/>
              </a:xfrm>
              <a:custGeom>
                <a:avLst/>
                <a:gdLst>
                  <a:gd name="T0" fmla="*/ 0 w 10"/>
                  <a:gd name="T1" fmla="*/ 0 h 1"/>
                  <a:gd name="T2" fmla="*/ 4 w 10"/>
                  <a:gd name="T3" fmla="*/ 0 h 1"/>
                  <a:gd name="T4" fmla="*/ 10 w 10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" h="1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79" name="Line 625"/>
              <p:cNvSpPr>
                <a:spLocks noChangeShapeType="1"/>
              </p:cNvSpPr>
              <p:nvPr/>
            </p:nvSpPr>
            <p:spPr bwMode="auto">
              <a:xfrm>
                <a:off x="2192" y="117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80" name="Line 626"/>
              <p:cNvSpPr>
                <a:spLocks noChangeShapeType="1"/>
              </p:cNvSpPr>
              <p:nvPr/>
            </p:nvSpPr>
            <p:spPr bwMode="auto">
              <a:xfrm flipV="1">
                <a:off x="1564" y="2916"/>
                <a:ext cx="1" cy="3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81" name="Line 627"/>
              <p:cNvSpPr>
                <a:spLocks noChangeShapeType="1"/>
              </p:cNvSpPr>
              <p:nvPr/>
            </p:nvSpPr>
            <p:spPr bwMode="auto">
              <a:xfrm flipV="1">
                <a:off x="1584" y="2522"/>
                <a:ext cx="1" cy="4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82" name="Line 628"/>
              <p:cNvSpPr>
                <a:spLocks noChangeShapeType="1"/>
              </p:cNvSpPr>
              <p:nvPr/>
            </p:nvSpPr>
            <p:spPr bwMode="auto">
              <a:xfrm flipV="1">
                <a:off x="1596" y="2234"/>
                <a:ext cx="1" cy="3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83" name="Line 629"/>
              <p:cNvSpPr>
                <a:spLocks noChangeShapeType="1"/>
              </p:cNvSpPr>
              <p:nvPr/>
            </p:nvSpPr>
            <p:spPr bwMode="auto">
              <a:xfrm flipV="1">
                <a:off x="1612" y="2004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84" name="Line 630"/>
              <p:cNvSpPr>
                <a:spLocks noChangeShapeType="1"/>
              </p:cNvSpPr>
              <p:nvPr/>
            </p:nvSpPr>
            <p:spPr bwMode="auto">
              <a:xfrm flipV="1">
                <a:off x="1622" y="1798"/>
                <a:ext cx="1" cy="3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85" name="Line 631"/>
              <p:cNvSpPr>
                <a:spLocks noChangeShapeType="1"/>
              </p:cNvSpPr>
              <p:nvPr/>
            </p:nvSpPr>
            <p:spPr bwMode="auto">
              <a:xfrm flipV="1">
                <a:off x="1636" y="1670"/>
                <a:ext cx="1" cy="3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86" name="Line 632"/>
              <p:cNvSpPr>
                <a:spLocks noChangeShapeType="1"/>
              </p:cNvSpPr>
              <p:nvPr/>
            </p:nvSpPr>
            <p:spPr bwMode="auto">
              <a:xfrm flipV="1">
                <a:off x="1648" y="1954"/>
                <a:ext cx="1" cy="3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87" name="Line 633"/>
              <p:cNvSpPr>
                <a:spLocks noChangeShapeType="1"/>
              </p:cNvSpPr>
              <p:nvPr/>
            </p:nvSpPr>
            <p:spPr bwMode="auto">
              <a:xfrm flipV="1">
                <a:off x="1660" y="1890"/>
                <a:ext cx="1" cy="3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88" name="Line 634"/>
              <p:cNvSpPr>
                <a:spLocks noChangeShapeType="1"/>
              </p:cNvSpPr>
              <p:nvPr/>
            </p:nvSpPr>
            <p:spPr bwMode="auto">
              <a:xfrm flipV="1">
                <a:off x="1672" y="1736"/>
                <a:ext cx="1" cy="2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89" name="Line 635"/>
              <p:cNvSpPr>
                <a:spLocks noChangeShapeType="1"/>
              </p:cNvSpPr>
              <p:nvPr/>
            </p:nvSpPr>
            <p:spPr bwMode="auto">
              <a:xfrm flipV="1">
                <a:off x="1684" y="1604"/>
                <a:ext cx="1" cy="2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90" name="Line 636"/>
              <p:cNvSpPr>
                <a:spLocks noChangeShapeType="1"/>
              </p:cNvSpPr>
              <p:nvPr/>
            </p:nvSpPr>
            <p:spPr bwMode="auto">
              <a:xfrm flipV="1">
                <a:off x="1694" y="1498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91" name="Line 637"/>
              <p:cNvSpPr>
                <a:spLocks noChangeShapeType="1"/>
              </p:cNvSpPr>
              <p:nvPr/>
            </p:nvSpPr>
            <p:spPr bwMode="auto">
              <a:xfrm flipV="1">
                <a:off x="1706" y="1398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92" name="Line 638"/>
              <p:cNvSpPr>
                <a:spLocks noChangeShapeType="1"/>
              </p:cNvSpPr>
              <p:nvPr/>
            </p:nvSpPr>
            <p:spPr bwMode="auto">
              <a:xfrm flipV="1">
                <a:off x="1718" y="1366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93" name="Line 639"/>
              <p:cNvSpPr>
                <a:spLocks noChangeShapeType="1"/>
              </p:cNvSpPr>
              <p:nvPr/>
            </p:nvSpPr>
            <p:spPr bwMode="auto">
              <a:xfrm flipV="1">
                <a:off x="1728" y="1292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94" name="Line 640"/>
              <p:cNvSpPr>
                <a:spLocks noChangeShapeType="1"/>
              </p:cNvSpPr>
              <p:nvPr/>
            </p:nvSpPr>
            <p:spPr bwMode="auto">
              <a:xfrm flipV="1">
                <a:off x="1736" y="1210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95" name="Line 641"/>
              <p:cNvSpPr>
                <a:spLocks noChangeShapeType="1"/>
              </p:cNvSpPr>
              <p:nvPr/>
            </p:nvSpPr>
            <p:spPr bwMode="auto">
              <a:xfrm flipV="1">
                <a:off x="1748" y="1158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96" name="Line 642"/>
              <p:cNvSpPr>
                <a:spLocks noChangeShapeType="1"/>
              </p:cNvSpPr>
              <p:nvPr/>
            </p:nvSpPr>
            <p:spPr bwMode="auto">
              <a:xfrm flipV="1">
                <a:off x="1760" y="1134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97" name="Line 643"/>
              <p:cNvSpPr>
                <a:spLocks noChangeShapeType="1"/>
              </p:cNvSpPr>
              <p:nvPr/>
            </p:nvSpPr>
            <p:spPr bwMode="auto">
              <a:xfrm flipV="1">
                <a:off x="1770" y="1112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98" name="Line 644"/>
              <p:cNvSpPr>
                <a:spLocks noChangeShapeType="1"/>
              </p:cNvSpPr>
              <p:nvPr/>
            </p:nvSpPr>
            <p:spPr bwMode="auto">
              <a:xfrm flipV="1">
                <a:off x="1780" y="1070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99" name="Line 645"/>
              <p:cNvSpPr>
                <a:spLocks noChangeShapeType="1"/>
              </p:cNvSpPr>
              <p:nvPr/>
            </p:nvSpPr>
            <p:spPr bwMode="auto">
              <a:xfrm flipV="1">
                <a:off x="1788" y="1038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00" name="Line 646"/>
              <p:cNvSpPr>
                <a:spLocks noChangeShapeType="1"/>
              </p:cNvSpPr>
              <p:nvPr/>
            </p:nvSpPr>
            <p:spPr bwMode="auto">
              <a:xfrm flipV="1">
                <a:off x="1798" y="99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01" name="Line 647"/>
              <p:cNvSpPr>
                <a:spLocks noChangeShapeType="1"/>
              </p:cNvSpPr>
              <p:nvPr/>
            </p:nvSpPr>
            <p:spPr bwMode="auto">
              <a:xfrm flipV="1">
                <a:off x="1808" y="962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02" name="Line 648"/>
              <p:cNvSpPr>
                <a:spLocks noChangeShapeType="1"/>
              </p:cNvSpPr>
              <p:nvPr/>
            </p:nvSpPr>
            <p:spPr bwMode="auto">
              <a:xfrm flipV="1">
                <a:off x="1818" y="936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03" name="Line 649"/>
              <p:cNvSpPr>
                <a:spLocks noChangeShapeType="1"/>
              </p:cNvSpPr>
              <p:nvPr/>
            </p:nvSpPr>
            <p:spPr bwMode="auto">
              <a:xfrm flipV="1">
                <a:off x="1828" y="912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04" name="Line 650"/>
              <p:cNvSpPr>
                <a:spLocks noChangeShapeType="1"/>
              </p:cNvSpPr>
              <p:nvPr/>
            </p:nvSpPr>
            <p:spPr bwMode="auto">
              <a:xfrm flipV="1">
                <a:off x="1834" y="89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05" name="Line 651"/>
              <p:cNvSpPr>
                <a:spLocks noChangeShapeType="1"/>
              </p:cNvSpPr>
              <p:nvPr/>
            </p:nvSpPr>
            <p:spPr bwMode="auto">
              <a:xfrm flipV="1">
                <a:off x="1842" y="874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06" name="Line 652"/>
              <p:cNvSpPr>
                <a:spLocks noChangeShapeType="1"/>
              </p:cNvSpPr>
              <p:nvPr/>
            </p:nvSpPr>
            <p:spPr bwMode="auto">
              <a:xfrm flipV="1">
                <a:off x="1852" y="864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07" name="Line 653"/>
              <p:cNvSpPr>
                <a:spLocks noChangeShapeType="1"/>
              </p:cNvSpPr>
              <p:nvPr/>
            </p:nvSpPr>
            <p:spPr bwMode="auto">
              <a:xfrm flipV="1">
                <a:off x="1862" y="86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08" name="Line 654"/>
              <p:cNvSpPr>
                <a:spLocks noChangeShapeType="1"/>
              </p:cNvSpPr>
              <p:nvPr/>
            </p:nvSpPr>
            <p:spPr bwMode="auto">
              <a:xfrm flipV="1">
                <a:off x="1870" y="85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09" name="Line 655"/>
              <p:cNvSpPr>
                <a:spLocks noChangeShapeType="1"/>
              </p:cNvSpPr>
              <p:nvPr/>
            </p:nvSpPr>
            <p:spPr bwMode="auto">
              <a:xfrm flipV="1">
                <a:off x="1876" y="838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10" name="Line 656"/>
              <p:cNvSpPr>
                <a:spLocks noChangeShapeType="1"/>
              </p:cNvSpPr>
              <p:nvPr/>
            </p:nvSpPr>
            <p:spPr bwMode="auto">
              <a:xfrm flipV="1">
                <a:off x="1884" y="842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11" name="Line 657"/>
              <p:cNvSpPr>
                <a:spLocks noChangeShapeType="1"/>
              </p:cNvSpPr>
              <p:nvPr/>
            </p:nvSpPr>
            <p:spPr bwMode="auto">
              <a:xfrm flipV="1">
                <a:off x="1894" y="838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12" name="Line 658"/>
              <p:cNvSpPr>
                <a:spLocks noChangeShapeType="1"/>
              </p:cNvSpPr>
              <p:nvPr/>
            </p:nvSpPr>
            <p:spPr bwMode="auto">
              <a:xfrm flipV="1">
                <a:off x="1902" y="84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13" name="Line 659"/>
              <p:cNvSpPr>
                <a:spLocks noChangeShapeType="1"/>
              </p:cNvSpPr>
              <p:nvPr/>
            </p:nvSpPr>
            <p:spPr bwMode="auto">
              <a:xfrm flipV="1">
                <a:off x="1910" y="834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14" name="Line 660"/>
              <p:cNvSpPr>
                <a:spLocks noChangeShapeType="1"/>
              </p:cNvSpPr>
              <p:nvPr/>
            </p:nvSpPr>
            <p:spPr bwMode="auto">
              <a:xfrm flipV="1">
                <a:off x="1918" y="84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15" name="Line 661"/>
              <p:cNvSpPr>
                <a:spLocks noChangeShapeType="1"/>
              </p:cNvSpPr>
              <p:nvPr/>
            </p:nvSpPr>
            <p:spPr bwMode="auto">
              <a:xfrm flipV="1">
                <a:off x="1924" y="838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16" name="Line 662"/>
              <p:cNvSpPr>
                <a:spLocks noChangeShapeType="1"/>
              </p:cNvSpPr>
              <p:nvPr/>
            </p:nvSpPr>
            <p:spPr bwMode="auto">
              <a:xfrm flipV="1">
                <a:off x="1932" y="84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17" name="Line 663"/>
              <p:cNvSpPr>
                <a:spLocks noChangeShapeType="1"/>
              </p:cNvSpPr>
              <p:nvPr/>
            </p:nvSpPr>
            <p:spPr bwMode="auto">
              <a:xfrm flipV="1">
                <a:off x="1940" y="85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18" name="Line 664"/>
              <p:cNvSpPr>
                <a:spLocks noChangeShapeType="1"/>
              </p:cNvSpPr>
              <p:nvPr/>
            </p:nvSpPr>
            <p:spPr bwMode="auto">
              <a:xfrm flipV="1">
                <a:off x="1948" y="85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19" name="Line 665"/>
              <p:cNvSpPr>
                <a:spLocks noChangeShapeType="1"/>
              </p:cNvSpPr>
              <p:nvPr/>
            </p:nvSpPr>
            <p:spPr bwMode="auto">
              <a:xfrm flipV="1">
                <a:off x="1956" y="860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20" name="Line 666"/>
              <p:cNvSpPr>
                <a:spLocks noChangeShapeType="1"/>
              </p:cNvSpPr>
              <p:nvPr/>
            </p:nvSpPr>
            <p:spPr bwMode="auto">
              <a:xfrm flipV="1">
                <a:off x="1962" y="86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21" name="Line 667"/>
              <p:cNvSpPr>
                <a:spLocks noChangeShapeType="1"/>
              </p:cNvSpPr>
              <p:nvPr/>
            </p:nvSpPr>
            <p:spPr bwMode="auto">
              <a:xfrm flipV="1">
                <a:off x="1970" y="876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22" name="Line 668"/>
              <p:cNvSpPr>
                <a:spLocks noChangeShapeType="1"/>
              </p:cNvSpPr>
              <p:nvPr/>
            </p:nvSpPr>
            <p:spPr bwMode="auto">
              <a:xfrm flipV="1">
                <a:off x="1976" y="894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23" name="Line 669"/>
              <p:cNvSpPr>
                <a:spLocks noChangeShapeType="1"/>
              </p:cNvSpPr>
              <p:nvPr/>
            </p:nvSpPr>
            <p:spPr bwMode="auto">
              <a:xfrm flipV="1">
                <a:off x="1982" y="900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24" name="Line 670"/>
              <p:cNvSpPr>
                <a:spLocks noChangeShapeType="1"/>
              </p:cNvSpPr>
              <p:nvPr/>
            </p:nvSpPr>
            <p:spPr bwMode="auto">
              <a:xfrm flipV="1">
                <a:off x="1990" y="912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25" name="Line 671"/>
              <p:cNvSpPr>
                <a:spLocks noChangeShapeType="1"/>
              </p:cNvSpPr>
              <p:nvPr/>
            </p:nvSpPr>
            <p:spPr bwMode="auto">
              <a:xfrm flipV="1">
                <a:off x="1996" y="924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26" name="Line 672"/>
              <p:cNvSpPr>
                <a:spLocks noChangeShapeType="1"/>
              </p:cNvSpPr>
              <p:nvPr/>
            </p:nvSpPr>
            <p:spPr bwMode="auto">
              <a:xfrm flipV="1">
                <a:off x="2004" y="926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27" name="Line 673"/>
              <p:cNvSpPr>
                <a:spLocks noChangeShapeType="1"/>
              </p:cNvSpPr>
              <p:nvPr/>
            </p:nvSpPr>
            <p:spPr bwMode="auto">
              <a:xfrm flipV="1">
                <a:off x="2010" y="938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28" name="Line 674"/>
              <p:cNvSpPr>
                <a:spLocks noChangeShapeType="1"/>
              </p:cNvSpPr>
              <p:nvPr/>
            </p:nvSpPr>
            <p:spPr bwMode="auto">
              <a:xfrm flipV="1">
                <a:off x="2018" y="952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29" name="Line 675"/>
              <p:cNvSpPr>
                <a:spLocks noChangeShapeType="1"/>
              </p:cNvSpPr>
              <p:nvPr/>
            </p:nvSpPr>
            <p:spPr bwMode="auto">
              <a:xfrm flipV="1">
                <a:off x="2022" y="968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30" name="Line 676"/>
              <p:cNvSpPr>
                <a:spLocks noChangeShapeType="1"/>
              </p:cNvSpPr>
              <p:nvPr/>
            </p:nvSpPr>
            <p:spPr bwMode="auto">
              <a:xfrm flipV="1">
                <a:off x="2028" y="978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31" name="Line 677"/>
              <p:cNvSpPr>
                <a:spLocks noChangeShapeType="1"/>
              </p:cNvSpPr>
              <p:nvPr/>
            </p:nvSpPr>
            <p:spPr bwMode="auto">
              <a:xfrm flipV="1">
                <a:off x="2036" y="1000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32" name="Line 678"/>
              <p:cNvSpPr>
                <a:spLocks noChangeShapeType="1"/>
              </p:cNvSpPr>
              <p:nvPr/>
            </p:nvSpPr>
            <p:spPr bwMode="auto">
              <a:xfrm flipV="1">
                <a:off x="2042" y="1008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33" name="Line 679"/>
              <p:cNvSpPr>
                <a:spLocks noChangeShapeType="1"/>
              </p:cNvSpPr>
              <p:nvPr/>
            </p:nvSpPr>
            <p:spPr bwMode="auto">
              <a:xfrm flipV="1">
                <a:off x="2048" y="1024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34" name="Line 680"/>
              <p:cNvSpPr>
                <a:spLocks noChangeShapeType="1"/>
              </p:cNvSpPr>
              <p:nvPr/>
            </p:nvSpPr>
            <p:spPr bwMode="auto">
              <a:xfrm flipV="1">
                <a:off x="2054" y="1028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35" name="Line 681"/>
              <p:cNvSpPr>
                <a:spLocks noChangeShapeType="1"/>
              </p:cNvSpPr>
              <p:nvPr/>
            </p:nvSpPr>
            <p:spPr bwMode="auto">
              <a:xfrm flipV="1">
                <a:off x="2060" y="1040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36" name="Line 682"/>
              <p:cNvSpPr>
                <a:spLocks noChangeShapeType="1"/>
              </p:cNvSpPr>
              <p:nvPr/>
            </p:nvSpPr>
            <p:spPr bwMode="auto">
              <a:xfrm flipV="1">
                <a:off x="2068" y="1052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37" name="Line 683"/>
              <p:cNvSpPr>
                <a:spLocks noChangeShapeType="1"/>
              </p:cNvSpPr>
              <p:nvPr/>
            </p:nvSpPr>
            <p:spPr bwMode="auto">
              <a:xfrm flipV="1">
                <a:off x="2072" y="1064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38" name="Line 684"/>
              <p:cNvSpPr>
                <a:spLocks noChangeShapeType="1"/>
              </p:cNvSpPr>
              <p:nvPr/>
            </p:nvSpPr>
            <p:spPr bwMode="auto">
              <a:xfrm flipV="1">
                <a:off x="2078" y="1070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39" name="Line 685"/>
              <p:cNvSpPr>
                <a:spLocks noChangeShapeType="1"/>
              </p:cNvSpPr>
              <p:nvPr/>
            </p:nvSpPr>
            <p:spPr bwMode="auto">
              <a:xfrm flipV="1">
                <a:off x="2084" y="107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40" name="Line 686"/>
              <p:cNvSpPr>
                <a:spLocks noChangeShapeType="1"/>
              </p:cNvSpPr>
              <p:nvPr/>
            </p:nvSpPr>
            <p:spPr bwMode="auto">
              <a:xfrm flipV="1">
                <a:off x="2090" y="1082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41" name="Line 687"/>
              <p:cNvSpPr>
                <a:spLocks noChangeShapeType="1"/>
              </p:cNvSpPr>
              <p:nvPr/>
            </p:nvSpPr>
            <p:spPr bwMode="auto">
              <a:xfrm flipV="1">
                <a:off x="2096" y="1086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42" name="Line 688"/>
              <p:cNvSpPr>
                <a:spLocks noChangeShapeType="1"/>
              </p:cNvSpPr>
              <p:nvPr/>
            </p:nvSpPr>
            <p:spPr bwMode="auto">
              <a:xfrm flipV="1">
                <a:off x="2102" y="1096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43" name="Line 689"/>
              <p:cNvSpPr>
                <a:spLocks noChangeShapeType="1"/>
              </p:cNvSpPr>
              <p:nvPr/>
            </p:nvSpPr>
            <p:spPr bwMode="auto">
              <a:xfrm flipV="1">
                <a:off x="2108" y="1100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44" name="Line 690"/>
              <p:cNvSpPr>
                <a:spLocks noChangeShapeType="1"/>
              </p:cNvSpPr>
              <p:nvPr/>
            </p:nvSpPr>
            <p:spPr bwMode="auto">
              <a:xfrm flipV="1">
                <a:off x="2112" y="1110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45" name="Line 691"/>
              <p:cNvSpPr>
                <a:spLocks noChangeShapeType="1"/>
              </p:cNvSpPr>
              <p:nvPr/>
            </p:nvSpPr>
            <p:spPr bwMode="auto">
              <a:xfrm flipV="1">
                <a:off x="2116" y="1112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46" name="Line 692"/>
              <p:cNvSpPr>
                <a:spLocks noChangeShapeType="1"/>
              </p:cNvSpPr>
              <p:nvPr/>
            </p:nvSpPr>
            <p:spPr bwMode="auto">
              <a:xfrm flipV="1">
                <a:off x="2122" y="1128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47" name="Line 693"/>
              <p:cNvSpPr>
                <a:spLocks noChangeShapeType="1"/>
              </p:cNvSpPr>
              <p:nvPr/>
            </p:nvSpPr>
            <p:spPr bwMode="auto">
              <a:xfrm flipV="1">
                <a:off x="2128" y="1114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48" name="Line 694"/>
              <p:cNvSpPr>
                <a:spLocks noChangeShapeType="1"/>
              </p:cNvSpPr>
              <p:nvPr/>
            </p:nvSpPr>
            <p:spPr bwMode="auto">
              <a:xfrm flipV="1">
                <a:off x="2134" y="1134"/>
                <a:ext cx="1" cy="2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49" name="Line 695"/>
              <p:cNvSpPr>
                <a:spLocks noChangeShapeType="1"/>
              </p:cNvSpPr>
              <p:nvPr/>
            </p:nvSpPr>
            <p:spPr bwMode="auto">
              <a:xfrm flipV="1">
                <a:off x="2140" y="1126"/>
                <a:ext cx="1" cy="2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50" name="Line 696"/>
              <p:cNvSpPr>
                <a:spLocks noChangeShapeType="1"/>
              </p:cNvSpPr>
              <p:nvPr/>
            </p:nvSpPr>
            <p:spPr bwMode="auto">
              <a:xfrm flipV="1">
                <a:off x="2144" y="1158"/>
                <a:ext cx="1" cy="2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51" name="Line 697"/>
              <p:cNvSpPr>
                <a:spLocks noChangeShapeType="1"/>
              </p:cNvSpPr>
              <p:nvPr/>
            </p:nvSpPr>
            <p:spPr bwMode="auto">
              <a:xfrm flipV="1">
                <a:off x="2150" y="1146"/>
                <a:ext cx="1" cy="2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52" name="Line 698"/>
              <p:cNvSpPr>
                <a:spLocks noChangeShapeType="1"/>
              </p:cNvSpPr>
              <p:nvPr/>
            </p:nvSpPr>
            <p:spPr bwMode="auto">
              <a:xfrm flipV="1">
                <a:off x="2156" y="1158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53" name="Line 699"/>
              <p:cNvSpPr>
                <a:spLocks noChangeShapeType="1"/>
              </p:cNvSpPr>
              <p:nvPr/>
            </p:nvSpPr>
            <p:spPr bwMode="auto">
              <a:xfrm flipV="1">
                <a:off x="2160" y="1142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54" name="Line 700"/>
              <p:cNvSpPr>
                <a:spLocks noChangeShapeType="1"/>
              </p:cNvSpPr>
              <p:nvPr/>
            </p:nvSpPr>
            <p:spPr bwMode="auto">
              <a:xfrm flipV="1">
                <a:off x="2164" y="1156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55" name="Line 701"/>
              <p:cNvSpPr>
                <a:spLocks noChangeShapeType="1"/>
              </p:cNvSpPr>
              <p:nvPr/>
            </p:nvSpPr>
            <p:spPr bwMode="auto">
              <a:xfrm flipV="1">
                <a:off x="2168" y="1154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56" name="Line 702"/>
              <p:cNvSpPr>
                <a:spLocks noChangeShapeType="1"/>
              </p:cNvSpPr>
              <p:nvPr/>
            </p:nvSpPr>
            <p:spPr bwMode="auto">
              <a:xfrm flipV="1">
                <a:off x="2174" y="1190"/>
                <a:ext cx="1" cy="2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57" name="Line 703"/>
              <p:cNvSpPr>
                <a:spLocks noChangeShapeType="1"/>
              </p:cNvSpPr>
              <p:nvPr/>
            </p:nvSpPr>
            <p:spPr bwMode="auto">
              <a:xfrm flipV="1">
                <a:off x="2180" y="1158"/>
                <a:ext cx="1" cy="2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58" name="Line 704"/>
              <p:cNvSpPr>
                <a:spLocks noChangeShapeType="1"/>
              </p:cNvSpPr>
              <p:nvPr/>
            </p:nvSpPr>
            <p:spPr bwMode="auto">
              <a:xfrm flipV="1">
                <a:off x="2184" y="1172"/>
                <a:ext cx="1" cy="2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59" name="Line 705"/>
              <p:cNvSpPr>
                <a:spLocks noChangeShapeType="1"/>
              </p:cNvSpPr>
              <p:nvPr/>
            </p:nvSpPr>
            <p:spPr bwMode="auto">
              <a:xfrm flipV="1">
                <a:off x="2190" y="1170"/>
                <a:ext cx="1" cy="2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60" name="Line 706"/>
              <p:cNvSpPr>
                <a:spLocks noChangeShapeType="1"/>
              </p:cNvSpPr>
              <p:nvPr/>
            </p:nvSpPr>
            <p:spPr bwMode="auto">
              <a:xfrm flipV="1">
                <a:off x="2194" y="1160"/>
                <a:ext cx="1" cy="2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61" name="Line 707"/>
              <p:cNvSpPr>
                <a:spLocks noChangeShapeType="1"/>
              </p:cNvSpPr>
              <p:nvPr/>
            </p:nvSpPr>
            <p:spPr bwMode="auto">
              <a:xfrm>
                <a:off x="2176" y="1180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62" name="Line 708"/>
              <p:cNvSpPr>
                <a:spLocks noChangeShapeType="1"/>
              </p:cNvSpPr>
              <p:nvPr/>
            </p:nvSpPr>
            <p:spPr bwMode="auto">
              <a:xfrm>
                <a:off x="2188" y="1178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63" name="Line 709"/>
              <p:cNvSpPr>
                <a:spLocks noChangeShapeType="1"/>
              </p:cNvSpPr>
              <p:nvPr/>
            </p:nvSpPr>
            <p:spPr bwMode="auto">
              <a:xfrm>
                <a:off x="2198" y="1176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64" name="Line 710"/>
              <p:cNvSpPr>
                <a:spLocks noChangeShapeType="1"/>
              </p:cNvSpPr>
              <p:nvPr/>
            </p:nvSpPr>
            <p:spPr bwMode="auto">
              <a:xfrm>
                <a:off x="2210" y="1180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65" name="Line 711"/>
              <p:cNvSpPr>
                <a:spLocks noChangeShapeType="1"/>
              </p:cNvSpPr>
              <p:nvPr/>
            </p:nvSpPr>
            <p:spPr bwMode="auto">
              <a:xfrm>
                <a:off x="2218" y="1190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66" name="Line 712"/>
              <p:cNvSpPr>
                <a:spLocks noChangeShapeType="1"/>
              </p:cNvSpPr>
              <p:nvPr/>
            </p:nvSpPr>
            <p:spPr bwMode="auto">
              <a:xfrm>
                <a:off x="2228" y="1170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67" name="Line 713"/>
              <p:cNvSpPr>
                <a:spLocks noChangeShapeType="1"/>
              </p:cNvSpPr>
              <p:nvPr/>
            </p:nvSpPr>
            <p:spPr bwMode="auto">
              <a:xfrm>
                <a:off x="2238" y="1192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68" name="Line 714"/>
              <p:cNvSpPr>
                <a:spLocks noChangeShapeType="1"/>
              </p:cNvSpPr>
              <p:nvPr/>
            </p:nvSpPr>
            <p:spPr bwMode="auto">
              <a:xfrm>
                <a:off x="2248" y="1196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69" name="Line 715"/>
              <p:cNvSpPr>
                <a:spLocks noChangeShapeType="1"/>
              </p:cNvSpPr>
              <p:nvPr/>
            </p:nvSpPr>
            <p:spPr bwMode="auto">
              <a:xfrm>
                <a:off x="2256" y="1212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70" name="Line 716"/>
              <p:cNvSpPr>
                <a:spLocks noChangeShapeType="1"/>
              </p:cNvSpPr>
              <p:nvPr/>
            </p:nvSpPr>
            <p:spPr bwMode="auto">
              <a:xfrm>
                <a:off x="2262" y="1224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71" name="Line 717"/>
              <p:cNvSpPr>
                <a:spLocks noChangeShapeType="1"/>
              </p:cNvSpPr>
              <p:nvPr/>
            </p:nvSpPr>
            <p:spPr bwMode="auto">
              <a:xfrm>
                <a:off x="2270" y="1218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72" name="Line 718"/>
              <p:cNvSpPr>
                <a:spLocks noChangeShapeType="1"/>
              </p:cNvSpPr>
              <p:nvPr/>
            </p:nvSpPr>
            <p:spPr bwMode="auto">
              <a:xfrm>
                <a:off x="2280" y="1248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73" name="Line 719"/>
              <p:cNvSpPr>
                <a:spLocks noChangeShapeType="1"/>
              </p:cNvSpPr>
              <p:nvPr/>
            </p:nvSpPr>
            <p:spPr bwMode="auto">
              <a:xfrm>
                <a:off x="2286" y="1262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74" name="Line 720"/>
              <p:cNvSpPr>
                <a:spLocks noChangeShapeType="1"/>
              </p:cNvSpPr>
              <p:nvPr/>
            </p:nvSpPr>
            <p:spPr bwMode="auto">
              <a:xfrm>
                <a:off x="2294" y="1260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75" name="Line 721"/>
              <p:cNvSpPr>
                <a:spLocks noChangeShapeType="1"/>
              </p:cNvSpPr>
              <p:nvPr/>
            </p:nvSpPr>
            <p:spPr bwMode="auto">
              <a:xfrm>
                <a:off x="2302" y="1266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76" name="Line 722"/>
              <p:cNvSpPr>
                <a:spLocks noChangeShapeType="1"/>
              </p:cNvSpPr>
              <p:nvPr/>
            </p:nvSpPr>
            <p:spPr bwMode="auto">
              <a:xfrm>
                <a:off x="2308" y="1280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77" name="Line 723"/>
              <p:cNvSpPr>
                <a:spLocks noChangeShapeType="1"/>
              </p:cNvSpPr>
              <p:nvPr/>
            </p:nvSpPr>
            <p:spPr bwMode="auto">
              <a:xfrm>
                <a:off x="2314" y="1300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78" name="Line 724"/>
              <p:cNvSpPr>
                <a:spLocks noChangeShapeType="1"/>
              </p:cNvSpPr>
              <p:nvPr/>
            </p:nvSpPr>
            <p:spPr bwMode="auto">
              <a:xfrm>
                <a:off x="2320" y="1290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79" name="Line 725"/>
              <p:cNvSpPr>
                <a:spLocks noChangeShapeType="1"/>
              </p:cNvSpPr>
              <p:nvPr/>
            </p:nvSpPr>
            <p:spPr bwMode="auto">
              <a:xfrm>
                <a:off x="2328" y="1302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80" name="Line 726"/>
              <p:cNvSpPr>
                <a:spLocks noChangeShapeType="1"/>
              </p:cNvSpPr>
              <p:nvPr/>
            </p:nvSpPr>
            <p:spPr bwMode="auto">
              <a:xfrm>
                <a:off x="2334" y="1304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81" name="Line 727"/>
              <p:cNvSpPr>
                <a:spLocks noChangeShapeType="1"/>
              </p:cNvSpPr>
              <p:nvPr/>
            </p:nvSpPr>
            <p:spPr bwMode="auto">
              <a:xfrm>
                <a:off x="2340" y="1298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82" name="Line 728"/>
              <p:cNvSpPr>
                <a:spLocks noChangeShapeType="1"/>
              </p:cNvSpPr>
              <p:nvPr/>
            </p:nvSpPr>
            <p:spPr bwMode="auto">
              <a:xfrm>
                <a:off x="2346" y="1304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83" name="Line 729"/>
              <p:cNvSpPr>
                <a:spLocks noChangeShapeType="1"/>
              </p:cNvSpPr>
              <p:nvPr/>
            </p:nvSpPr>
            <p:spPr bwMode="auto">
              <a:xfrm>
                <a:off x="2352" y="1316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84" name="Line 730"/>
              <p:cNvSpPr>
                <a:spLocks noChangeShapeType="1"/>
              </p:cNvSpPr>
              <p:nvPr/>
            </p:nvSpPr>
            <p:spPr bwMode="auto">
              <a:xfrm>
                <a:off x="2356" y="1306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85" name="Line 731"/>
              <p:cNvSpPr>
                <a:spLocks noChangeShapeType="1"/>
              </p:cNvSpPr>
              <p:nvPr/>
            </p:nvSpPr>
            <p:spPr bwMode="auto">
              <a:xfrm>
                <a:off x="2362" y="1298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86" name="Line 732"/>
              <p:cNvSpPr>
                <a:spLocks noChangeShapeType="1"/>
              </p:cNvSpPr>
              <p:nvPr/>
            </p:nvSpPr>
            <p:spPr bwMode="auto">
              <a:xfrm>
                <a:off x="2366" y="1328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87" name="Line 733"/>
              <p:cNvSpPr>
                <a:spLocks noChangeShapeType="1"/>
              </p:cNvSpPr>
              <p:nvPr/>
            </p:nvSpPr>
            <p:spPr bwMode="auto">
              <a:xfrm>
                <a:off x="2378" y="1314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88" name="Line 734"/>
              <p:cNvSpPr>
                <a:spLocks noChangeShapeType="1"/>
              </p:cNvSpPr>
              <p:nvPr/>
            </p:nvSpPr>
            <p:spPr bwMode="auto">
              <a:xfrm>
                <a:off x="2388" y="1298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89" name="Line 735"/>
              <p:cNvSpPr>
                <a:spLocks noChangeShapeType="1"/>
              </p:cNvSpPr>
              <p:nvPr/>
            </p:nvSpPr>
            <p:spPr bwMode="auto">
              <a:xfrm>
                <a:off x="2398" y="1320"/>
                <a:ext cx="2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90" name="Line 736"/>
              <p:cNvSpPr>
                <a:spLocks noChangeShapeType="1"/>
              </p:cNvSpPr>
              <p:nvPr/>
            </p:nvSpPr>
            <p:spPr bwMode="auto">
              <a:xfrm>
                <a:off x="2418" y="1294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91" name="Freeform 737"/>
              <p:cNvSpPr>
                <a:spLocks/>
              </p:cNvSpPr>
              <p:nvPr/>
            </p:nvSpPr>
            <p:spPr bwMode="auto">
              <a:xfrm>
                <a:off x="2428" y="1310"/>
                <a:ext cx="40" cy="1"/>
              </a:xfrm>
              <a:custGeom>
                <a:avLst/>
                <a:gdLst>
                  <a:gd name="T0" fmla="*/ 0 w 40"/>
                  <a:gd name="T1" fmla="*/ 0 h 1"/>
                  <a:gd name="T2" fmla="*/ 12 w 40"/>
                  <a:gd name="T3" fmla="*/ 0 h 1"/>
                  <a:gd name="T4" fmla="*/ 40 w 40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1">
                    <a:moveTo>
                      <a:pt x="0" y="0"/>
                    </a:moveTo>
                    <a:lnTo>
                      <a:pt x="12" y="0"/>
                    </a:lnTo>
                    <a:lnTo>
                      <a:pt x="40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92" name="Line 738"/>
              <p:cNvSpPr>
                <a:spLocks noChangeShapeType="1"/>
              </p:cNvSpPr>
              <p:nvPr/>
            </p:nvSpPr>
            <p:spPr bwMode="auto">
              <a:xfrm>
                <a:off x="2468" y="1308"/>
                <a:ext cx="1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93" name="Line 739"/>
              <p:cNvSpPr>
                <a:spLocks noChangeShapeType="1"/>
              </p:cNvSpPr>
              <p:nvPr/>
            </p:nvSpPr>
            <p:spPr bwMode="auto">
              <a:xfrm>
                <a:off x="2482" y="1290"/>
                <a:ext cx="1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94" name="Line 740"/>
              <p:cNvSpPr>
                <a:spLocks noChangeShapeType="1"/>
              </p:cNvSpPr>
              <p:nvPr/>
            </p:nvSpPr>
            <p:spPr bwMode="auto">
              <a:xfrm>
                <a:off x="2496" y="1306"/>
                <a:ext cx="1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95" name="Line 741"/>
              <p:cNvSpPr>
                <a:spLocks noChangeShapeType="1"/>
              </p:cNvSpPr>
              <p:nvPr/>
            </p:nvSpPr>
            <p:spPr bwMode="auto">
              <a:xfrm>
                <a:off x="2512" y="1292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96" name="Line 742"/>
              <p:cNvSpPr>
                <a:spLocks noChangeShapeType="1"/>
              </p:cNvSpPr>
              <p:nvPr/>
            </p:nvSpPr>
            <p:spPr bwMode="auto">
              <a:xfrm>
                <a:off x="2524" y="1306"/>
                <a:ext cx="1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97" name="Line 743"/>
              <p:cNvSpPr>
                <a:spLocks noChangeShapeType="1"/>
              </p:cNvSpPr>
              <p:nvPr/>
            </p:nvSpPr>
            <p:spPr bwMode="auto">
              <a:xfrm>
                <a:off x="2540" y="1304"/>
                <a:ext cx="1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98" name="Line 744"/>
              <p:cNvSpPr>
                <a:spLocks noChangeShapeType="1"/>
              </p:cNvSpPr>
              <p:nvPr/>
            </p:nvSpPr>
            <p:spPr bwMode="auto">
              <a:xfrm flipV="1">
                <a:off x="2182" y="1174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99" name="Line 745"/>
              <p:cNvSpPr>
                <a:spLocks noChangeShapeType="1"/>
              </p:cNvSpPr>
              <p:nvPr/>
            </p:nvSpPr>
            <p:spPr bwMode="auto">
              <a:xfrm flipV="1">
                <a:off x="2194" y="1170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00" name="Line 746"/>
              <p:cNvSpPr>
                <a:spLocks noChangeShapeType="1"/>
              </p:cNvSpPr>
              <p:nvPr/>
            </p:nvSpPr>
            <p:spPr bwMode="auto">
              <a:xfrm flipV="1">
                <a:off x="2204" y="1168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01" name="Line 747"/>
              <p:cNvSpPr>
                <a:spLocks noChangeShapeType="1"/>
              </p:cNvSpPr>
              <p:nvPr/>
            </p:nvSpPr>
            <p:spPr bwMode="auto">
              <a:xfrm flipV="1">
                <a:off x="2212" y="1172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02" name="Line 748"/>
              <p:cNvSpPr>
                <a:spLocks noChangeShapeType="1"/>
              </p:cNvSpPr>
              <p:nvPr/>
            </p:nvSpPr>
            <p:spPr bwMode="auto">
              <a:xfrm flipV="1">
                <a:off x="2224" y="1182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03" name="Line 749"/>
              <p:cNvSpPr>
                <a:spLocks noChangeShapeType="1"/>
              </p:cNvSpPr>
              <p:nvPr/>
            </p:nvSpPr>
            <p:spPr bwMode="auto">
              <a:xfrm flipV="1">
                <a:off x="2234" y="1164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04" name="Line 750"/>
              <p:cNvSpPr>
                <a:spLocks noChangeShapeType="1"/>
              </p:cNvSpPr>
              <p:nvPr/>
            </p:nvSpPr>
            <p:spPr bwMode="auto">
              <a:xfrm flipV="1">
                <a:off x="2242" y="1186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05" name="Line 751"/>
              <p:cNvSpPr>
                <a:spLocks noChangeShapeType="1"/>
              </p:cNvSpPr>
              <p:nvPr/>
            </p:nvSpPr>
            <p:spPr bwMode="auto">
              <a:xfrm flipV="1">
                <a:off x="2252" y="1190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06" name="Line 752"/>
              <p:cNvSpPr>
                <a:spLocks noChangeShapeType="1"/>
              </p:cNvSpPr>
              <p:nvPr/>
            </p:nvSpPr>
            <p:spPr bwMode="auto">
              <a:xfrm flipV="1">
                <a:off x="2260" y="1208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07" name="Line 753"/>
              <p:cNvSpPr>
                <a:spLocks noChangeShapeType="1"/>
              </p:cNvSpPr>
              <p:nvPr/>
            </p:nvSpPr>
            <p:spPr bwMode="auto">
              <a:xfrm flipV="1">
                <a:off x="2266" y="121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08" name="Line 754"/>
              <p:cNvSpPr>
                <a:spLocks noChangeShapeType="1"/>
              </p:cNvSpPr>
              <p:nvPr/>
            </p:nvSpPr>
            <p:spPr bwMode="auto">
              <a:xfrm flipV="1">
                <a:off x="2276" y="1212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09" name="Line 755"/>
              <p:cNvSpPr>
                <a:spLocks noChangeShapeType="1"/>
              </p:cNvSpPr>
              <p:nvPr/>
            </p:nvSpPr>
            <p:spPr bwMode="auto">
              <a:xfrm flipV="1">
                <a:off x="2284" y="1242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10" name="Line 756"/>
              <p:cNvSpPr>
                <a:spLocks noChangeShapeType="1"/>
              </p:cNvSpPr>
              <p:nvPr/>
            </p:nvSpPr>
            <p:spPr bwMode="auto">
              <a:xfrm flipV="1">
                <a:off x="2290" y="125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11" name="Line 757"/>
              <p:cNvSpPr>
                <a:spLocks noChangeShapeType="1"/>
              </p:cNvSpPr>
              <p:nvPr/>
            </p:nvSpPr>
            <p:spPr bwMode="auto">
              <a:xfrm flipV="1">
                <a:off x="2298" y="1254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12" name="Line 758"/>
              <p:cNvSpPr>
                <a:spLocks noChangeShapeType="1"/>
              </p:cNvSpPr>
              <p:nvPr/>
            </p:nvSpPr>
            <p:spPr bwMode="auto">
              <a:xfrm flipV="1">
                <a:off x="2306" y="1258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13" name="Line 759"/>
              <p:cNvSpPr>
                <a:spLocks noChangeShapeType="1"/>
              </p:cNvSpPr>
              <p:nvPr/>
            </p:nvSpPr>
            <p:spPr bwMode="auto">
              <a:xfrm flipV="1">
                <a:off x="2310" y="1272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14" name="Line 760"/>
              <p:cNvSpPr>
                <a:spLocks noChangeShapeType="1"/>
              </p:cNvSpPr>
              <p:nvPr/>
            </p:nvSpPr>
            <p:spPr bwMode="auto">
              <a:xfrm flipV="1">
                <a:off x="2318" y="1292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15" name="Line 761"/>
              <p:cNvSpPr>
                <a:spLocks noChangeShapeType="1"/>
              </p:cNvSpPr>
              <p:nvPr/>
            </p:nvSpPr>
            <p:spPr bwMode="auto">
              <a:xfrm flipV="1">
                <a:off x="2324" y="1282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16" name="Line 762"/>
              <p:cNvSpPr>
                <a:spLocks noChangeShapeType="1"/>
              </p:cNvSpPr>
              <p:nvPr/>
            </p:nvSpPr>
            <p:spPr bwMode="auto">
              <a:xfrm flipV="1">
                <a:off x="2330" y="1292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17" name="Line 763"/>
              <p:cNvSpPr>
                <a:spLocks noChangeShapeType="1"/>
              </p:cNvSpPr>
              <p:nvPr/>
            </p:nvSpPr>
            <p:spPr bwMode="auto">
              <a:xfrm flipV="1">
                <a:off x="2336" y="1294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18" name="Line 764"/>
              <p:cNvSpPr>
                <a:spLocks noChangeShapeType="1"/>
              </p:cNvSpPr>
              <p:nvPr/>
            </p:nvSpPr>
            <p:spPr bwMode="auto">
              <a:xfrm flipV="1">
                <a:off x="2342" y="1288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19" name="Line 765"/>
              <p:cNvSpPr>
                <a:spLocks noChangeShapeType="1"/>
              </p:cNvSpPr>
              <p:nvPr/>
            </p:nvSpPr>
            <p:spPr bwMode="auto">
              <a:xfrm flipV="1">
                <a:off x="2348" y="1294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20" name="Line 766"/>
              <p:cNvSpPr>
                <a:spLocks noChangeShapeType="1"/>
              </p:cNvSpPr>
              <p:nvPr/>
            </p:nvSpPr>
            <p:spPr bwMode="auto">
              <a:xfrm flipV="1">
                <a:off x="2354" y="1304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21" name="Line 767"/>
              <p:cNvSpPr>
                <a:spLocks noChangeShapeType="1"/>
              </p:cNvSpPr>
              <p:nvPr/>
            </p:nvSpPr>
            <p:spPr bwMode="auto">
              <a:xfrm flipV="1">
                <a:off x="2358" y="1296"/>
                <a:ext cx="1" cy="2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22" name="Line 768"/>
              <p:cNvSpPr>
                <a:spLocks noChangeShapeType="1"/>
              </p:cNvSpPr>
              <p:nvPr/>
            </p:nvSpPr>
            <p:spPr bwMode="auto">
              <a:xfrm flipV="1">
                <a:off x="2364" y="1286"/>
                <a:ext cx="1" cy="2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23" name="Line 769"/>
              <p:cNvSpPr>
                <a:spLocks noChangeShapeType="1"/>
              </p:cNvSpPr>
              <p:nvPr/>
            </p:nvSpPr>
            <p:spPr bwMode="auto">
              <a:xfrm flipV="1">
                <a:off x="2372" y="1318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24" name="Line 770"/>
              <p:cNvSpPr>
                <a:spLocks noChangeShapeType="1"/>
              </p:cNvSpPr>
              <p:nvPr/>
            </p:nvSpPr>
            <p:spPr bwMode="auto">
              <a:xfrm flipV="1">
                <a:off x="2382" y="1304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25" name="Line 771"/>
              <p:cNvSpPr>
                <a:spLocks noChangeShapeType="1"/>
              </p:cNvSpPr>
              <p:nvPr/>
            </p:nvSpPr>
            <p:spPr bwMode="auto">
              <a:xfrm flipV="1">
                <a:off x="2392" y="1286"/>
                <a:ext cx="1" cy="2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26" name="Line 772"/>
              <p:cNvSpPr>
                <a:spLocks noChangeShapeType="1"/>
              </p:cNvSpPr>
              <p:nvPr/>
            </p:nvSpPr>
            <p:spPr bwMode="auto">
              <a:xfrm flipV="1">
                <a:off x="2408" y="1310"/>
                <a:ext cx="1" cy="2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27" name="Line 773"/>
              <p:cNvSpPr>
                <a:spLocks noChangeShapeType="1"/>
              </p:cNvSpPr>
              <p:nvPr/>
            </p:nvSpPr>
            <p:spPr bwMode="auto">
              <a:xfrm flipV="1">
                <a:off x="2424" y="1282"/>
                <a:ext cx="1" cy="2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28" name="Line 774"/>
              <p:cNvSpPr>
                <a:spLocks noChangeShapeType="1"/>
              </p:cNvSpPr>
              <p:nvPr/>
            </p:nvSpPr>
            <p:spPr bwMode="auto">
              <a:xfrm flipV="1">
                <a:off x="2434" y="1302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29" name="Line 775"/>
              <p:cNvSpPr>
                <a:spLocks noChangeShapeType="1"/>
              </p:cNvSpPr>
              <p:nvPr/>
            </p:nvSpPr>
            <p:spPr bwMode="auto">
              <a:xfrm flipV="1">
                <a:off x="2454" y="1300"/>
                <a:ext cx="1" cy="2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30" name="Line 776"/>
              <p:cNvSpPr>
                <a:spLocks noChangeShapeType="1"/>
              </p:cNvSpPr>
              <p:nvPr/>
            </p:nvSpPr>
            <p:spPr bwMode="auto">
              <a:xfrm flipV="1">
                <a:off x="2476" y="1298"/>
                <a:ext cx="1" cy="2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31" name="Line 777"/>
              <p:cNvSpPr>
                <a:spLocks noChangeShapeType="1"/>
              </p:cNvSpPr>
              <p:nvPr/>
            </p:nvSpPr>
            <p:spPr bwMode="auto">
              <a:xfrm flipV="1">
                <a:off x="2488" y="1278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32" name="Line 778"/>
              <p:cNvSpPr>
                <a:spLocks noChangeShapeType="1"/>
              </p:cNvSpPr>
              <p:nvPr/>
            </p:nvSpPr>
            <p:spPr bwMode="auto">
              <a:xfrm flipV="1">
                <a:off x="2502" y="1296"/>
                <a:ext cx="1" cy="2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33" name="Line 779"/>
              <p:cNvSpPr>
                <a:spLocks noChangeShapeType="1"/>
              </p:cNvSpPr>
              <p:nvPr/>
            </p:nvSpPr>
            <p:spPr bwMode="auto">
              <a:xfrm flipV="1">
                <a:off x="2518" y="1280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34" name="Line 780"/>
              <p:cNvSpPr>
                <a:spLocks noChangeShapeType="1"/>
              </p:cNvSpPr>
              <p:nvPr/>
            </p:nvSpPr>
            <p:spPr bwMode="auto">
              <a:xfrm flipV="1">
                <a:off x="2532" y="1298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35" name="Line 781"/>
              <p:cNvSpPr>
                <a:spLocks noChangeShapeType="1"/>
              </p:cNvSpPr>
              <p:nvPr/>
            </p:nvSpPr>
            <p:spPr bwMode="auto">
              <a:xfrm flipV="1">
                <a:off x="2548" y="1292"/>
                <a:ext cx="1" cy="2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36" name="Line 782"/>
              <p:cNvSpPr>
                <a:spLocks noChangeShapeType="1"/>
              </p:cNvSpPr>
              <p:nvPr/>
            </p:nvSpPr>
            <p:spPr bwMode="auto">
              <a:xfrm>
                <a:off x="2426" y="1310"/>
                <a:ext cx="1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37" name="Line 783"/>
              <p:cNvSpPr>
                <a:spLocks noChangeShapeType="1"/>
              </p:cNvSpPr>
              <p:nvPr/>
            </p:nvSpPr>
            <p:spPr bwMode="auto">
              <a:xfrm>
                <a:off x="2440" y="1306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38" name="Freeform 784"/>
              <p:cNvSpPr>
                <a:spLocks/>
              </p:cNvSpPr>
              <p:nvPr/>
            </p:nvSpPr>
            <p:spPr bwMode="auto">
              <a:xfrm>
                <a:off x="2452" y="1304"/>
                <a:ext cx="38" cy="1"/>
              </a:xfrm>
              <a:custGeom>
                <a:avLst/>
                <a:gdLst>
                  <a:gd name="T0" fmla="*/ 0 w 38"/>
                  <a:gd name="T1" fmla="*/ 0 h 1"/>
                  <a:gd name="T2" fmla="*/ 12 w 38"/>
                  <a:gd name="T3" fmla="*/ 0 h 1"/>
                  <a:gd name="T4" fmla="*/ 24 w 38"/>
                  <a:gd name="T5" fmla="*/ 0 h 1"/>
                  <a:gd name="T6" fmla="*/ 38 w 38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8" h="1">
                    <a:moveTo>
                      <a:pt x="0" y="0"/>
                    </a:moveTo>
                    <a:lnTo>
                      <a:pt x="12" y="0"/>
                    </a:lnTo>
                    <a:lnTo>
                      <a:pt x="24" y="0"/>
                    </a:lnTo>
                    <a:lnTo>
                      <a:pt x="38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39" name="Line 785"/>
              <p:cNvSpPr>
                <a:spLocks noChangeShapeType="1"/>
              </p:cNvSpPr>
              <p:nvPr/>
            </p:nvSpPr>
            <p:spPr bwMode="auto">
              <a:xfrm>
                <a:off x="2490" y="1306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40" name="Line 786"/>
              <p:cNvSpPr>
                <a:spLocks noChangeShapeType="1"/>
              </p:cNvSpPr>
              <p:nvPr/>
            </p:nvSpPr>
            <p:spPr bwMode="auto">
              <a:xfrm>
                <a:off x="2500" y="1304"/>
                <a:ext cx="1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41" name="Line 787"/>
              <p:cNvSpPr>
                <a:spLocks noChangeShapeType="1"/>
              </p:cNvSpPr>
              <p:nvPr/>
            </p:nvSpPr>
            <p:spPr bwMode="auto">
              <a:xfrm>
                <a:off x="2514" y="1306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42" name="Freeform 788"/>
              <p:cNvSpPr>
                <a:spLocks/>
              </p:cNvSpPr>
              <p:nvPr/>
            </p:nvSpPr>
            <p:spPr bwMode="auto">
              <a:xfrm>
                <a:off x="2526" y="1304"/>
                <a:ext cx="24" cy="1"/>
              </a:xfrm>
              <a:custGeom>
                <a:avLst/>
                <a:gdLst>
                  <a:gd name="T0" fmla="*/ 0 w 24"/>
                  <a:gd name="T1" fmla="*/ 0 h 1"/>
                  <a:gd name="T2" fmla="*/ 14 w 24"/>
                  <a:gd name="T3" fmla="*/ 0 h 1"/>
                  <a:gd name="T4" fmla="*/ 24 w 24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4" h="1">
                    <a:moveTo>
                      <a:pt x="0" y="0"/>
                    </a:moveTo>
                    <a:lnTo>
                      <a:pt x="14" y="0"/>
                    </a:lnTo>
                    <a:lnTo>
                      <a:pt x="24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43" name="Line 789"/>
              <p:cNvSpPr>
                <a:spLocks noChangeShapeType="1"/>
              </p:cNvSpPr>
              <p:nvPr/>
            </p:nvSpPr>
            <p:spPr bwMode="auto">
              <a:xfrm>
                <a:off x="2550" y="1306"/>
                <a:ext cx="1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44" name="Line 790"/>
              <p:cNvSpPr>
                <a:spLocks noChangeShapeType="1"/>
              </p:cNvSpPr>
              <p:nvPr/>
            </p:nvSpPr>
            <p:spPr bwMode="auto">
              <a:xfrm>
                <a:off x="2564" y="1304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45" name="Line 791"/>
              <p:cNvSpPr>
                <a:spLocks noChangeShapeType="1"/>
              </p:cNvSpPr>
              <p:nvPr/>
            </p:nvSpPr>
            <p:spPr bwMode="auto">
              <a:xfrm>
                <a:off x="2576" y="1310"/>
                <a:ext cx="1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46" name="Line 792"/>
              <p:cNvSpPr>
                <a:spLocks noChangeShapeType="1"/>
              </p:cNvSpPr>
              <p:nvPr/>
            </p:nvSpPr>
            <p:spPr bwMode="auto">
              <a:xfrm>
                <a:off x="2590" y="1316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47" name="Line 793"/>
              <p:cNvSpPr>
                <a:spLocks noChangeShapeType="1"/>
              </p:cNvSpPr>
              <p:nvPr/>
            </p:nvSpPr>
            <p:spPr bwMode="auto">
              <a:xfrm>
                <a:off x="2600" y="1330"/>
                <a:ext cx="1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48" name="Line 794"/>
              <p:cNvSpPr>
                <a:spLocks noChangeShapeType="1"/>
              </p:cNvSpPr>
              <p:nvPr/>
            </p:nvSpPr>
            <p:spPr bwMode="auto">
              <a:xfrm>
                <a:off x="2614" y="1320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49" name="Line 795"/>
              <p:cNvSpPr>
                <a:spLocks noChangeShapeType="1"/>
              </p:cNvSpPr>
              <p:nvPr/>
            </p:nvSpPr>
            <p:spPr bwMode="auto">
              <a:xfrm>
                <a:off x="2626" y="1322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50" name="Line 796"/>
              <p:cNvSpPr>
                <a:spLocks noChangeShapeType="1"/>
              </p:cNvSpPr>
              <p:nvPr/>
            </p:nvSpPr>
            <p:spPr bwMode="auto">
              <a:xfrm>
                <a:off x="2638" y="1336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51" name="Freeform 797"/>
              <p:cNvSpPr>
                <a:spLocks/>
              </p:cNvSpPr>
              <p:nvPr/>
            </p:nvSpPr>
            <p:spPr bwMode="auto">
              <a:xfrm>
                <a:off x="2650" y="1348"/>
                <a:ext cx="26" cy="1"/>
              </a:xfrm>
              <a:custGeom>
                <a:avLst/>
                <a:gdLst>
                  <a:gd name="T0" fmla="*/ 0 w 26"/>
                  <a:gd name="T1" fmla="*/ 0 h 1"/>
                  <a:gd name="T2" fmla="*/ 12 w 26"/>
                  <a:gd name="T3" fmla="*/ 0 h 1"/>
                  <a:gd name="T4" fmla="*/ 26 w 26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" h="1">
                    <a:moveTo>
                      <a:pt x="0" y="0"/>
                    </a:moveTo>
                    <a:lnTo>
                      <a:pt x="12" y="0"/>
                    </a:lnTo>
                    <a:lnTo>
                      <a:pt x="26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52" name="Line 798"/>
              <p:cNvSpPr>
                <a:spLocks noChangeShapeType="1"/>
              </p:cNvSpPr>
              <p:nvPr/>
            </p:nvSpPr>
            <p:spPr bwMode="auto">
              <a:xfrm>
                <a:off x="2676" y="1346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53" name="Line 799"/>
              <p:cNvSpPr>
                <a:spLocks noChangeShapeType="1"/>
              </p:cNvSpPr>
              <p:nvPr/>
            </p:nvSpPr>
            <p:spPr bwMode="auto">
              <a:xfrm>
                <a:off x="2688" y="1352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54" name="Line 800"/>
              <p:cNvSpPr>
                <a:spLocks noChangeShapeType="1"/>
              </p:cNvSpPr>
              <p:nvPr/>
            </p:nvSpPr>
            <p:spPr bwMode="auto">
              <a:xfrm>
                <a:off x="2700" y="1372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55" name="Line 801"/>
              <p:cNvSpPr>
                <a:spLocks noChangeShapeType="1"/>
              </p:cNvSpPr>
              <p:nvPr/>
            </p:nvSpPr>
            <p:spPr bwMode="auto">
              <a:xfrm>
                <a:off x="2712" y="1352"/>
                <a:ext cx="1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56" name="Line 802"/>
              <p:cNvSpPr>
                <a:spLocks noChangeShapeType="1"/>
              </p:cNvSpPr>
              <p:nvPr/>
            </p:nvSpPr>
            <p:spPr bwMode="auto">
              <a:xfrm>
                <a:off x="2726" y="1380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57" name="Line 803"/>
              <p:cNvSpPr>
                <a:spLocks noChangeShapeType="1"/>
              </p:cNvSpPr>
              <p:nvPr/>
            </p:nvSpPr>
            <p:spPr bwMode="auto">
              <a:xfrm>
                <a:off x="2738" y="1350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58" name="Line 804"/>
              <p:cNvSpPr>
                <a:spLocks noChangeShapeType="1"/>
              </p:cNvSpPr>
              <p:nvPr/>
            </p:nvSpPr>
            <p:spPr bwMode="auto">
              <a:xfrm>
                <a:off x="2750" y="1360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59" name="Line 805"/>
              <p:cNvSpPr>
                <a:spLocks noChangeShapeType="1"/>
              </p:cNvSpPr>
              <p:nvPr/>
            </p:nvSpPr>
            <p:spPr bwMode="auto">
              <a:xfrm>
                <a:off x="2762" y="1396"/>
                <a:ext cx="1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60" name="Line 806"/>
              <p:cNvSpPr>
                <a:spLocks noChangeShapeType="1"/>
              </p:cNvSpPr>
              <p:nvPr/>
            </p:nvSpPr>
            <p:spPr bwMode="auto">
              <a:xfrm>
                <a:off x="2776" y="1374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61" name="Line 807"/>
              <p:cNvSpPr>
                <a:spLocks noChangeShapeType="1"/>
              </p:cNvSpPr>
              <p:nvPr/>
            </p:nvSpPr>
            <p:spPr bwMode="auto">
              <a:xfrm>
                <a:off x="2788" y="1386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62" name="Line 808"/>
              <p:cNvSpPr>
                <a:spLocks noChangeShapeType="1"/>
              </p:cNvSpPr>
              <p:nvPr/>
            </p:nvSpPr>
            <p:spPr bwMode="auto">
              <a:xfrm>
                <a:off x="2800" y="1398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63" name="Line 809"/>
              <p:cNvSpPr>
                <a:spLocks noChangeShapeType="1"/>
              </p:cNvSpPr>
              <p:nvPr/>
            </p:nvSpPr>
            <p:spPr bwMode="auto">
              <a:xfrm>
                <a:off x="2812" y="1370"/>
                <a:ext cx="1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64" name="Line 810"/>
              <p:cNvSpPr>
                <a:spLocks noChangeShapeType="1"/>
              </p:cNvSpPr>
              <p:nvPr/>
            </p:nvSpPr>
            <p:spPr bwMode="auto">
              <a:xfrm>
                <a:off x="2826" y="1402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65" name="Line 811"/>
              <p:cNvSpPr>
                <a:spLocks noChangeShapeType="1"/>
              </p:cNvSpPr>
              <p:nvPr/>
            </p:nvSpPr>
            <p:spPr bwMode="auto">
              <a:xfrm>
                <a:off x="2836" y="1434"/>
                <a:ext cx="2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66" name="Line 812"/>
              <p:cNvSpPr>
                <a:spLocks noChangeShapeType="1"/>
              </p:cNvSpPr>
              <p:nvPr/>
            </p:nvSpPr>
            <p:spPr bwMode="auto">
              <a:xfrm>
                <a:off x="2862" y="1432"/>
                <a:ext cx="2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67" name="Line 813"/>
              <p:cNvSpPr>
                <a:spLocks noChangeShapeType="1"/>
              </p:cNvSpPr>
              <p:nvPr/>
            </p:nvSpPr>
            <p:spPr bwMode="auto">
              <a:xfrm>
                <a:off x="2886" y="1428"/>
                <a:ext cx="2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68" name="Line 814"/>
              <p:cNvSpPr>
                <a:spLocks noChangeShapeType="1"/>
              </p:cNvSpPr>
              <p:nvPr/>
            </p:nvSpPr>
            <p:spPr bwMode="auto">
              <a:xfrm>
                <a:off x="2912" y="1438"/>
                <a:ext cx="6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69" name="Line 815"/>
              <p:cNvSpPr>
                <a:spLocks noChangeShapeType="1"/>
              </p:cNvSpPr>
              <p:nvPr/>
            </p:nvSpPr>
            <p:spPr bwMode="auto">
              <a:xfrm>
                <a:off x="2974" y="1512"/>
                <a:ext cx="6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70" name="Line 816"/>
              <p:cNvSpPr>
                <a:spLocks noChangeShapeType="1"/>
              </p:cNvSpPr>
              <p:nvPr/>
            </p:nvSpPr>
            <p:spPr bwMode="auto">
              <a:xfrm flipV="1">
                <a:off x="2434" y="1304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71" name="Line 817"/>
              <p:cNvSpPr>
                <a:spLocks noChangeShapeType="1"/>
              </p:cNvSpPr>
              <p:nvPr/>
            </p:nvSpPr>
            <p:spPr bwMode="auto">
              <a:xfrm flipV="1">
                <a:off x="2446" y="1302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72" name="Line 818"/>
              <p:cNvSpPr>
                <a:spLocks noChangeShapeType="1"/>
              </p:cNvSpPr>
              <p:nvPr/>
            </p:nvSpPr>
            <p:spPr bwMode="auto">
              <a:xfrm flipV="1">
                <a:off x="2458" y="1298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73" name="Line 819"/>
              <p:cNvSpPr>
                <a:spLocks noChangeShapeType="1"/>
              </p:cNvSpPr>
              <p:nvPr/>
            </p:nvSpPr>
            <p:spPr bwMode="auto">
              <a:xfrm flipV="1">
                <a:off x="2470" y="1298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74" name="Line 820"/>
              <p:cNvSpPr>
                <a:spLocks noChangeShapeType="1"/>
              </p:cNvSpPr>
              <p:nvPr/>
            </p:nvSpPr>
            <p:spPr bwMode="auto">
              <a:xfrm flipV="1">
                <a:off x="2484" y="1298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75" name="Line 821"/>
              <p:cNvSpPr>
                <a:spLocks noChangeShapeType="1"/>
              </p:cNvSpPr>
              <p:nvPr/>
            </p:nvSpPr>
            <p:spPr bwMode="auto">
              <a:xfrm flipV="1">
                <a:off x="2496" y="1302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76" name="Line 822"/>
              <p:cNvSpPr>
                <a:spLocks noChangeShapeType="1"/>
              </p:cNvSpPr>
              <p:nvPr/>
            </p:nvSpPr>
            <p:spPr bwMode="auto">
              <a:xfrm flipV="1">
                <a:off x="2508" y="1300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77" name="Line 823"/>
              <p:cNvSpPr>
                <a:spLocks noChangeShapeType="1"/>
              </p:cNvSpPr>
              <p:nvPr/>
            </p:nvSpPr>
            <p:spPr bwMode="auto">
              <a:xfrm flipV="1">
                <a:off x="2520" y="1302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449" name="Group 824"/>
            <p:cNvGrpSpPr>
              <a:grpSpLocks/>
            </p:cNvGrpSpPr>
            <p:nvPr/>
          </p:nvGrpSpPr>
          <p:grpSpPr bwMode="auto">
            <a:xfrm>
              <a:off x="1410" y="708"/>
              <a:ext cx="3416" cy="2704"/>
              <a:chOff x="1410" y="708"/>
              <a:chExt cx="3416" cy="2704"/>
            </a:xfrm>
          </p:grpSpPr>
          <p:sp>
            <p:nvSpPr>
              <p:cNvPr id="20378" name="Line 825"/>
              <p:cNvSpPr>
                <a:spLocks noChangeShapeType="1"/>
              </p:cNvSpPr>
              <p:nvPr/>
            </p:nvSpPr>
            <p:spPr bwMode="auto">
              <a:xfrm flipV="1">
                <a:off x="2532" y="1300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79" name="Line 826"/>
              <p:cNvSpPr>
                <a:spLocks noChangeShapeType="1"/>
              </p:cNvSpPr>
              <p:nvPr/>
            </p:nvSpPr>
            <p:spPr bwMode="auto">
              <a:xfrm flipV="1">
                <a:off x="2546" y="1300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80" name="Line 827"/>
              <p:cNvSpPr>
                <a:spLocks noChangeShapeType="1"/>
              </p:cNvSpPr>
              <p:nvPr/>
            </p:nvSpPr>
            <p:spPr bwMode="auto">
              <a:xfrm flipV="1">
                <a:off x="2556" y="1302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81" name="Line 828"/>
              <p:cNvSpPr>
                <a:spLocks noChangeShapeType="1"/>
              </p:cNvSpPr>
              <p:nvPr/>
            </p:nvSpPr>
            <p:spPr bwMode="auto">
              <a:xfrm flipV="1">
                <a:off x="2570" y="1300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82" name="Line 829"/>
              <p:cNvSpPr>
                <a:spLocks noChangeShapeType="1"/>
              </p:cNvSpPr>
              <p:nvPr/>
            </p:nvSpPr>
            <p:spPr bwMode="auto">
              <a:xfrm flipV="1">
                <a:off x="2582" y="1304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83" name="Line 830"/>
              <p:cNvSpPr>
                <a:spLocks noChangeShapeType="1"/>
              </p:cNvSpPr>
              <p:nvPr/>
            </p:nvSpPr>
            <p:spPr bwMode="auto">
              <a:xfrm flipV="1">
                <a:off x="2596" y="1308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84" name="Line 831"/>
              <p:cNvSpPr>
                <a:spLocks noChangeShapeType="1"/>
              </p:cNvSpPr>
              <p:nvPr/>
            </p:nvSpPr>
            <p:spPr bwMode="auto">
              <a:xfrm flipV="1">
                <a:off x="2606" y="1322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85" name="Line 832"/>
              <p:cNvSpPr>
                <a:spLocks noChangeShapeType="1"/>
              </p:cNvSpPr>
              <p:nvPr/>
            </p:nvSpPr>
            <p:spPr bwMode="auto">
              <a:xfrm flipV="1">
                <a:off x="2620" y="1312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86" name="Line 833"/>
              <p:cNvSpPr>
                <a:spLocks noChangeShapeType="1"/>
              </p:cNvSpPr>
              <p:nvPr/>
            </p:nvSpPr>
            <p:spPr bwMode="auto">
              <a:xfrm flipV="1">
                <a:off x="2632" y="1312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87" name="Line 834"/>
              <p:cNvSpPr>
                <a:spLocks noChangeShapeType="1"/>
              </p:cNvSpPr>
              <p:nvPr/>
            </p:nvSpPr>
            <p:spPr bwMode="auto">
              <a:xfrm flipV="1">
                <a:off x="2644" y="1326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88" name="Line 835"/>
              <p:cNvSpPr>
                <a:spLocks noChangeShapeType="1"/>
              </p:cNvSpPr>
              <p:nvPr/>
            </p:nvSpPr>
            <p:spPr bwMode="auto">
              <a:xfrm flipV="1">
                <a:off x="2656" y="1338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89" name="Line 836"/>
              <p:cNvSpPr>
                <a:spLocks noChangeShapeType="1"/>
              </p:cNvSpPr>
              <p:nvPr/>
            </p:nvSpPr>
            <p:spPr bwMode="auto">
              <a:xfrm flipV="1">
                <a:off x="2670" y="1338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90" name="Line 837"/>
              <p:cNvSpPr>
                <a:spLocks noChangeShapeType="1"/>
              </p:cNvSpPr>
              <p:nvPr/>
            </p:nvSpPr>
            <p:spPr bwMode="auto">
              <a:xfrm flipV="1">
                <a:off x="2682" y="1336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91" name="Line 838"/>
              <p:cNvSpPr>
                <a:spLocks noChangeShapeType="1"/>
              </p:cNvSpPr>
              <p:nvPr/>
            </p:nvSpPr>
            <p:spPr bwMode="auto">
              <a:xfrm flipV="1">
                <a:off x="2694" y="1342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92" name="Line 839"/>
              <p:cNvSpPr>
                <a:spLocks noChangeShapeType="1"/>
              </p:cNvSpPr>
              <p:nvPr/>
            </p:nvSpPr>
            <p:spPr bwMode="auto">
              <a:xfrm flipV="1">
                <a:off x="2706" y="1358"/>
                <a:ext cx="1" cy="2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93" name="Line 840"/>
              <p:cNvSpPr>
                <a:spLocks noChangeShapeType="1"/>
              </p:cNvSpPr>
              <p:nvPr/>
            </p:nvSpPr>
            <p:spPr bwMode="auto">
              <a:xfrm flipV="1">
                <a:off x="2720" y="1340"/>
                <a:ext cx="1" cy="2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94" name="Line 841"/>
              <p:cNvSpPr>
                <a:spLocks noChangeShapeType="1"/>
              </p:cNvSpPr>
              <p:nvPr/>
            </p:nvSpPr>
            <p:spPr bwMode="auto">
              <a:xfrm flipV="1">
                <a:off x="2732" y="1364"/>
                <a:ext cx="1" cy="3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95" name="Line 842"/>
              <p:cNvSpPr>
                <a:spLocks noChangeShapeType="1"/>
              </p:cNvSpPr>
              <p:nvPr/>
            </p:nvSpPr>
            <p:spPr bwMode="auto">
              <a:xfrm flipV="1">
                <a:off x="2742" y="1336"/>
                <a:ext cx="1" cy="2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96" name="Line 843"/>
              <p:cNvSpPr>
                <a:spLocks noChangeShapeType="1"/>
              </p:cNvSpPr>
              <p:nvPr/>
            </p:nvSpPr>
            <p:spPr bwMode="auto">
              <a:xfrm flipV="1">
                <a:off x="2756" y="1346"/>
                <a:ext cx="1" cy="3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97" name="Line 844"/>
              <p:cNvSpPr>
                <a:spLocks noChangeShapeType="1"/>
              </p:cNvSpPr>
              <p:nvPr/>
            </p:nvSpPr>
            <p:spPr bwMode="auto">
              <a:xfrm flipV="1">
                <a:off x="2768" y="1378"/>
                <a:ext cx="1" cy="3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98" name="Line 845"/>
              <p:cNvSpPr>
                <a:spLocks noChangeShapeType="1"/>
              </p:cNvSpPr>
              <p:nvPr/>
            </p:nvSpPr>
            <p:spPr bwMode="auto">
              <a:xfrm flipV="1">
                <a:off x="2782" y="1356"/>
                <a:ext cx="1" cy="3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99" name="Line 846"/>
              <p:cNvSpPr>
                <a:spLocks noChangeShapeType="1"/>
              </p:cNvSpPr>
              <p:nvPr/>
            </p:nvSpPr>
            <p:spPr bwMode="auto">
              <a:xfrm flipV="1">
                <a:off x="2792" y="1368"/>
                <a:ext cx="1" cy="3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00" name="Line 847"/>
              <p:cNvSpPr>
                <a:spLocks noChangeShapeType="1"/>
              </p:cNvSpPr>
              <p:nvPr/>
            </p:nvSpPr>
            <p:spPr bwMode="auto">
              <a:xfrm flipV="1">
                <a:off x="2806" y="1380"/>
                <a:ext cx="1" cy="3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01" name="Line 848"/>
              <p:cNvSpPr>
                <a:spLocks noChangeShapeType="1"/>
              </p:cNvSpPr>
              <p:nvPr/>
            </p:nvSpPr>
            <p:spPr bwMode="auto">
              <a:xfrm flipV="1">
                <a:off x="2818" y="1352"/>
                <a:ext cx="1" cy="3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02" name="Line 849"/>
              <p:cNvSpPr>
                <a:spLocks noChangeShapeType="1"/>
              </p:cNvSpPr>
              <p:nvPr/>
            </p:nvSpPr>
            <p:spPr bwMode="auto">
              <a:xfrm flipV="1">
                <a:off x="2832" y="1384"/>
                <a:ext cx="1" cy="4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03" name="Line 850"/>
              <p:cNvSpPr>
                <a:spLocks noChangeShapeType="1"/>
              </p:cNvSpPr>
              <p:nvPr/>
            </p:nvSpPr>
            <p:spPr bwMode="auto">
              <a:xfrm flipV="1">
                <a:off x="2850" y="1416"/>
                <a:ext cx="1" cy="3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04" name="Line 851"/>
              <p:cNvSpPr>
                <a:spLocks noChangeShapeType="1"/>
              </p:cNvSpPr>
              <p:nvPr/>
            </p:nvSpPr>
            <p:spPr bwMode="auto">
              <a:xfrm flipV="1">
                <a:off x="2876" y="1412"/>
                <a:ext cx="1" cy="3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05" name="Line 852"/>
              <p:cNvSpPr>
                <a:spLocks noChangeShapeType="1"/>
              </p:cNvSpPr>
              <p:nvPr/>
            </p:nvSpPr>
            <p:spPr bwMode="auto">
              <a:xfrm flipV="1">
                <a:off x="2900" y="1404"/>
                <a:ext cx="1" cy="4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06" name="Line 853"/>
              <p:cNvSpPr>
                <a:spLocks noChangeShapeType="1"/>
              </p:cNvSpPr>
              <p:nvPr/>
            </p:nvSpPr>
            <p:spPr bwMode="auto">
              <a:xfrm flipV="1">
                <a:off x="2944" y="1416"/>
                <a:ext cx="1" cy="4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07" name="Line 854"/>
              <p:cNvSpPr>
                <a:spLocks noChangeShapeType="1"/>
              </p:cNvSpPr>
              <p:nvPr/>
            </p:nvSpPr>
            <p:spPr bwMode="auto">
              <a:xfrm flipV="1">
                <a:off x="3006" y="1450"/>
                <a:ext cx="1" cy="14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08" name="Line 855"/>
              <p:cNvSpPr>
                <a:spLocks noChangeShapeType="1"/>
              </p:cNvSpPr>
              <p:nvPr/>
            </p:nvSpPr>
            <p:spPr bwMode="auto">
              <a:xfrm>
                <a:off x="2722" y="1366"/>
                <a:ext cx="5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09" name="Line 856"/>
              <p:cNvSpPr>
                <a:spLocks noChangeShapeType="1"/>
              </p:cNvSpPr>
              <p:nvPr/>
            </p:nvSpPr>
            <p:spPr bwMode="auto">
              <a:xfrm>
                <a:off x="2774" y="1390"/>
                <a:ext cx="4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10" name="Line 857"/>
              <p:cNvSpPr>
                <a:spLocks noChangeShapeType="1"/>
              </p:cNvSpPr>
              <p:nvPr/>
            </p:nvSpPr>
            <p:spPr bwMode="auto">
              <a:xfrm>
                <a:off x="2816" y="1410"/>
                <a:ext cx="3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11" name="Line 858"/>
              <p:cNvSpPr>
                <a:spLocks noChangeShapeType="1"/>
              </p:cNvSpPr>
              <p:nvPr/>
            </p:nvSpPr>
            <p:spPr bwMode="auto">
              <a:xfrm>
                <a:off x="2850" y="1428"/>
                <a:ext cx="3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12" name="Line 859"/>
              <p:cNvSpPr>
                <a:spLocks noChangeShapeType="1"/>
              </p:cNvSpPr>
              <p:nvPr/>
            </p:nvSpPr>
            <p:spPr bwMode="auto">
              <a:xfrm>
                <a:off x="2882" y="1442"/>
                <a:ext cx="2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13" name="Line 860"/>
              <p:cNvSpPr>
                <a:spLocks noChangeShapeType="1"/>
              </p:cNvSpPr>
              <p:nvPr/>
            </p:nvSpPr>
            <p:spPr bwMode="auto">
              <a:xfrm>
                <a:off x="2910" y="1452"/>
                <a:ext cx="2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14" name="Line 861"/>
              <p:cNvSpPr>
                <a:spLocks noChangeShapeType="1"/>
              </p:cNvSpPr>
              <p:nvPr/>
            </p:nvSpPr>
            <p:spPr bwMode="auto">
              <a:xfrm>
                <a:off x="2934" y="1468"/>
                <a:ext cx="2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15" name="Line 862"/>
              <p:cNvSpPr>
                <a:spLocks noChangeShapeType="1"/>
              </p:cNvSpPr>
              <p:nvPr/>
            </p:nvSpPr>
            <p:spPr bwMode="auto">
              <a:xfrm>
                <a:off x="2956" y="1478"/>
                <a:ext cx="2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16" name="Line 863"/>
              <p:cNvSpPr>
                <a:spLocks noChangeShapeType="1"/>
              </p:cNvSpPr>
              <p:nvPr/>
            </p:nvSpPr>
            <p:spPr bwMode="auto">
              <a:xfrm>
                <a:off x="2978" y="1496"/>
                <a:ext cx="1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17" name="Line 864"/>
              <p:cNvSpPr>
                <a:spLocks noChangeShapeType="1"/>
              </p:cNvSpPr>
              <p:nvPr/>
            </p:nvSpPr>
            <p:spPr bwMode="auto">
              <a:xfrm>
                <a:off x="2994" y="1496"/>
                <a:ext cx="2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18" name="Line 865"/>
              <p:cNvSpPr>
                <a:spLocks noChangeShapeType="1"/>
              </p:cNvSpPr>
              <p:nvPr/>
            </p:nvSpPr>
            <p:spPr bwMode="auto">
              <a:xfrm>
                <a:off x="3014" y="1514"/>
                <a:ext cx="1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19" name="Line 866"/>
              <p:cNvSpPr>
                <a:spLocks noChangeShapeType="1"/>
              </p:cNvSpPr>
              <p:nvPr/>
            </p:nvSpPr>
            <p:spPr bwMode="auto">
              <a:xfrm>
                <a:off x="3028" y="1534"/>
                <a:ext cx="1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20" name="Line 867"/>
              <p:cNvSpPr>
                <a:spLocks noChangeShapeType="1"/>
              </p:cNvSpPr>
              <p:nvPr/>
            </p:nvSpPr>
            <p:spPr bwMode="auto">
              <a:xfrm>
                <a:off x="3044" y="1544"/>
                <a:ext cx="1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21" name="Line 868"/>
              <p:cNvSpPr>
                <a:spLocks noChangeShapeType="1"/>
              </p:cNvSpPr>
              <p:nvPr/>
            </p:nvSpPr>
            <p:spPr bwMode="auto">
              <a:xfrm>
                <a:off x="3058" y="1548"/>
                <a:ext cx="1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22" name="Line 869"/>
              <p:cNvSpPr>
                <a:spLocks noChangeShapeType="1"/>
              </p:cNvSpPr>
              <p:nvPr/>
            </p:nvSpPr>
            <p:spPr bwMode="auto">
              <a:xfrm>
                <a:off x="3072" y="1564"/>
                <a:ext cx="1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23" name="Freeform 870"/>
              <p:cNvSpPr>
                <a:spLocks/>
              </p:cNvSpPr>
              <p:nvPr/>
            </p:nvSpPr>
            <p:spPr bwMode="auto">
              <a:xfrm>
                <a:off x="3084" y="1582"/>
                <a:ext cx="24" cy="1"/>
              </a:xfrm>
              <a:custGeom>
                <a:avLst/>
                <a:gdLst>
                  <a:gd name="T0" fmla="*/ 0 w 24"/>
                  <a:gd name="T1" fmla="*/ 0 h 1"/>
                  <a:gd name="T2" fmla="*/ 12 w 24"/>
                  <a:gd name="T3" fmla="*/ 0 h 1"/>
                  <a:gd name="T4" fmla="*/ 24 w 24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4" h="1">
                    <a:moveTo>
                      <a:pt x="0" y="0"/>
                    </a:moveTo>
                    <a:lnTo>
                      <a:pt x="12" y="0"/>
                    </a:lnTo>
                    <a:lnTo>
                      <a:pt x="24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24" name="Line 871"/>
              <p:cNvSpPr>
                <a:spLocks noChangeShapeType="1"/>
              </p:cNvSpPr>
              <p:nvPr/>
            </p:nvSpPr>
            <p:spPr bwMode="auto">
              <a:xfrm>
                <a:off x="3108" y="1594"/>
                <a:ext cx="2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25" name="Line 872"/>
              <p:cNvSpPr>
                <a:spLocks noChangeShapeType="1"/>
              </p:cNvSpPr>
              <p:nvPr/>
            </p:nvSpPr>
            <p:spPr bwMode="auto">
              <a:xfrm>
                <a:off x="3128" y="1578"/>
                <a:ext cx="2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26" name="Line 873"/>
              <p:cNvSpPr>
                <a:spLocks noChangeShapeType="1"/>
              </p:cNvSpPr>
              <p:nvPr/>
            </p:nvSpPr>
            <p:spPr bwMode="auto">
              <a:xfrm>
                <a:off x="3150" y="1570"/>
                <a:ext cx="1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27" name="Freeform 874"/>
              <p:cNvSpPr>
                <a:spLocks/>
              </p:cNvSpPr>
              <p:nvPr/>
            </p:nvSpPr>
            <p:spPr bwMode="auto">
              <a:xfrm>
                <a:off x="3168" y="1624"/>
                <a:ext cx="48" cy="1"/>
              </a:xfrm>
              <a:custGeom>
                <a:avLst/>
                <a:gdLst>
                  <a:gd name="T0" fmla="*/ 0 w 48"/>
                  <a:gd name="T1" fmla="*/ 0 h 1"/>
                  <a:gd name="T2" fmla="*/ 24 w 48"/>
                  <a:gd name="T3" fmla="*/ 0 h 1"/>
                  <a:gd name="T4" fmla="*/ 48 w 48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8" h="1">
                    <a:moveTo>
                      <a:pt x="0" y="0"/>
                    </a:moveTo>
                    <a:lnTo>
                      <a:pt x="24" y="0"/>
                    </a:lnTo>
                    <a:lnTo>
                      <a:pt x="48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28" name="Line 875"/>
              <p:cNvSpPr>
                <a:spLocks noChangeShapeType="1"/>
              </p:cNvSpPr>
              <p:nvPr/>
            </p:nvSpPr>
            <p:spPr bwMode="auto">
              <a:xfrm flipV="1">
                <a:off x="2748" y="1364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29" name="Line 876"/>
              <p:cNvSpPr>
                <a:spLocks noChangeShapeType="1"/>
              </p:cNvSpPr>
              <p:nvPr/>
            </p:nvSpPr>
            <p:spPr bwMode="auto">
              <a:xfrm flipV="1">
                <a:off x="2794" y="1388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30" name="Line 877"/>
              <p:cNvSpPr>
                <a:spLocks noChangeShapeType="1"/>
              </p:cNvSpPr>
              <p:nvPr/>
            </p:nvSpPr>
            <p:spPr bwMode="auto">
              <a:xfrm flipV="1">
                <a:off x="2834" y="1408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31" name="Line 878"/>
              <p:cNvSpPr>
                <a:spLocks noChangeShapeType="1"/>
              </p:cNvSpPr>
              <p:nvPr/>
            </p:nvSpPr>
            <p:spPr bwMode="auto">
              <a:xfrm flipV="1">
                <a:off x="2868" y="1426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32" name="Line 879"/>
              <p:cNvSpPr>
                <a:spLocks noChangeShapeType="1"/>
              </p:cNvSpPr>
              <p:nvPr/>
            </p:nvSpPr>
            <p:spPr bwMode="auto">
              <a:xfrm flipV="1">
                <a:off x="2896" y="144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33" name="Line 880"/>
              <p:cNvSpPr>
                <a:spLocks noChangeShapeType="1"/>
              </p:cNvSpPr>
              <p:nvPr/>
            </p:nvSpPr>
            <p:spPr bwMode="auto">
              <a:xfrm flipV="1">
                <a:off x="2922" y="145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34" name="Line 881"/>
              <p:cNvSpPr>
                <a:spLocks noChangeShapeType="1"/>
              </p:cNvSpPr>
              <p:nvPr/>
            </p:nvSpPr>
            <p:spPr bwMode="auto">
              <a:xfrm flipV="1">
                <a:off x="2944" y="1464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35" name="Line 882"/>
              <p:cNvSpPr>
                <a:spLocks noChangeShapeType="1"/>
              </p:cNvSpPr>
              <p:nvPr/>
            </p:nvSpPr>
            <p:spPr bwMode="auto">
              <a:xfrm flipV="1">
                <a:off x="2968" y="1474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36" name="Line 883"/>
              <p:cNvSpPr>
                <a:spLocks noChangeShapeType="1"/>
              </p:cNvSpPr>
              <p:nvPr/>
            </p:nvSpPr>
            <p:spPr bwMode="auto">
              <a:xfrm flipV="1">
                <a:off x="2986" y="1490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37" name="Line 884"/>
              <p:cNvSpPr>
                <a:spLocks noChangeShapeType="1"/>
              </p:cNvSpPr>
              <p:nvPr/>
            </p:nvSpPr>
            <p:spPr bwMode="auto">
              <a:xfrm flipV="1">
                <a:off x="3004" y="1492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38" name="Line 885"/>
              <p:cNvSpPr>
                <a:spLocks noChangeShapeType="1"/>
              </p:cNvSpPr>
              <p:nvPr/>
            </p:nvSpPr>
            <p:spPr bwMode="auto">
              <a:xfrm flipV="1">
                <a:off x="3022" y="1504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39" name="Line 886"/>
              <p:cNvSpPr>
                <a:spLocks noChangeShapeType="1"/>
              </p:cNvSpPr>
              <p:nvPr/>
            </p:nvSpPr>
            <p:spPr bwMode="auto">
              <a:xfrm flipV="1">
                <a:off x="3036" y="1520"/>
                <a:ext cx="1" cy="2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40" name="Line 887"/>
              <p:cNvSpPr>
                <a:spLocks noChangeShapeType="1"/>
              </p:cNvSpPr>
              <p:nvPr/>
            </p:nvSpPr>
            <p:spPr bwMode="auto">
              <a:xfrm flipV="1">
                <a:off x="3052" y="1528"/>
                <a:ext cx="1" cy="3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41" name="Line 888"/>
              <p:cNvSpPr>
                <a:spLocks noChangeShapeType="1"/>
              </p:cNvSpPr>
              <p:nvPr/>
            </p:nvSpPr>
            <p:spPr bwMode="auto">
              <a:xfrm flipV="1">
                <a:off x="3066" y="1536"/>
                <a:ext cx="1" cy="2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42" name="Line 889"/>
              <p:cNvSpPr>
                <a:spLocks noChangeShapeType="1"/>
              </p:cNvSpPr>
              <p:nvPr/>
            </p:nvSpPr>
            <p:spPr bwMode="auto">
              <a:xfrm flipV="1">
                <a:off x="3078" y="1550"/>
                <a:ext cx="1" cy="3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43" name="Line 890"/>
              <p:cNvSpPr>
                <a:spLocks noChangeShapeType="1"/>
              </p:cNvSpPr>
              <p:nvPr/>
            </p:nvSpPr>
            <p:spPr bwMode="auto">
              <a:xfrm flipV="1">
                <a:off x="3090" y="1564"/>
                <a:ext cx="1" cy="3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44" name="Line 891"/>
              <p:cNvSpPr>
                <a:spLocks noChangeShapeType="1"/>
              </p:cNvSpPr>
              <p:nvPr/>
            </p:nvSpPr>
            <p:spPr bwMode="auto">
              <a:xfrm flipV="1">
                <a:off x="3102" y="1560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45" name="Line 892"/>
              <p:cNvSpPr>
                <a:spLocks noChangeShapeType="1"/>
              </p:cNvSpPr>
              <p:nvPr/>
            </p:nvSpPr>
            <p:spPr bwMode="auto">
              <a:xfrm flipV="1">
                <a:off x="3120" y="1578"/>
                <a:ext cx="1" cy="3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46" name="Line 893"/>
              <p:cNvSpPr>
                <a:spLocks noChangeShapeType="1"/>
              </p:cNvSpPr>
              <p:nvPr/>
            </p:nvSpPr>
            <p:spPr bwMode="auto">
              <a:xfrm flipV="1">
                <a:off x="3140" y="1558"/>
                <a:ext cx="1" cy="3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47" name="Line 894"/>
              <p:cNvSpPr>
                <a:spLocks noChangeShapeType="1"/>
              </p:cNvSpPr>
              <p:nvPr/>
            </p:nvSpPr>
            <p:spPr bwMode="auto">
              <a:xfrm flipV="1">
                <a:off x="3160" y="1550"/>
                <a:ext cx="1" cy="4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48" name="Line 895"/>
              <p:cNvSpPr>
                <a:spLocks noChangeShapeType="1"/>
              </p:cNvSpPr>
              <p:nvPr/>
            </p:nvSpPr>
            <p:spPr bwMode="auto">
              <a:xfrm flipV="1">
                <a:off x="3180" y="1602"/>
                <a:ext cx="1" cy="4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49" name="Line 896"/>
              <p:cNvSpPr>
                <a:spLocks noChangeShapeType="1"/>
              </p:cNvSpPr>
              <p:nvPr/>
            </p:nvSpPr>
            <p:spPr bwMode="auto">
              <a:xfrm flipV="1">
                <a:off x="3204" y="1596"/>
                <a:ext cx="1" cy="6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50" name="Line 897"/>
              <p:cNvSpPr>
                <a:spLocks noChangeShapeType="1"/>
              </p:cNvSpPr>
              <p:nvPr/>
            </p:nvSpPr>
            <p:spPr bwMode="auto">
              <a:xfrm>
                <a:off x="3434" y="1728"/>
                <a:ext cx="7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51" name="Line 898"/>
              <p:cNvSpPr>
                <a:spLocks noChangeShapeType="1"/>
              </p:cNvSpPr>
              <p:nvPr/>
            </p:nvSpPr>
            <p:spPr bwMode="auto">
              <a:xfrm>
                <a:off x="3512" y="1732"/>
                <a:ext cx="8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52" name="Line 899"/>
              <p:cNvSpPr>
                <a:spLocks noChangeShapeType="1"/>
              </p:cNvSpPr>
              <p:nvPr/>
            </p:nvSpPr>
            <p:spPr bwMode="auto">
              <a:xfrm>
                <a:off x="3600" y="1742"/>
                <a:ext cx="21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53" name="Line 900"/>
              <p:cNvSpPr>
                <a:spLocks noChangeShapeType="1"/>
              </p:cNvSpPr>
              <p:nvPr/>
            </p:nvSpPr>
            <p:spPr bwMode="auto">
              <a:xfrm>
                <a:off x="3816" y="1918"/>
                <a:ext cx="16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54" name="Line 901"/>
              <p:cNvSpPr>
                <a:spLocks noChangeShapeType="1"/>
              </p:cNvSpPr>
              <p:nvPr/>
            </p:nvSpPr>
            <p:spPr bwMode="auto">
              <a:xfrm flipV="1">
                <a:off x="3476" y="1652"/>
                <a:ext cx="1" cy="18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55" name="Line 902"/>
              <p:cNvSpPr>
                <a:spLocks noChangeShapeType="1"/>
              </p:cNvSpPr>
              <p:nvPr/>
            </p:nvSpPr>
            <p:spPr bwMode="auto">
              <a:xfrm flipV="1">
                <a:off x="3558" y="1654"/>
                <a:ext cx="1" cy="18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56" name="Line 903"/>
              <p:cNvSpPr>
                <a:spLocks noChangeShapeType="1"/>
              </p:cNvSpPr>
              <p:nvPr/>
            </p:nvSpPr>
            <p:spPr bwMode="auto">
              <a:xfrm flipV="1">
                <a:off x="3732" y="1688"/>
                <a:ext cx="1" cy="12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57" name="Line 904"/>
              <p:cNvSpPr>
                <a:spLocks noChangeShapeType="1"/>
              </p:cNvSpPr>
              <p:nvPr/>
            </p:nvSpPr>
            <p:spPr bwMode="auto">
              <a:xfrm flipV="1">
                <a:off x="3912" y="1826"/>
                <a:ext cx="1" cy="24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58" name="Line 905"/>
              <p:cNvSpPr>
                <a:spLocks noChangeShapeType="1"/>
              </p:cNvSpPr>
              <p:nvPr/>
            </p:nvSpPr>
            <p:spPr bwMode="auto">
              <a:xfrm>
                <a:off x="2526" y="1296"/>
                <a:ext cx="9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59" name="Line 906"/>
              <p:cNvSpPr>
                <a:spLocks noChangeShapeType="1"/>
              </p:cNvSpPr>
              <p:nvPr/>
            </p:nvSpPr>
            <p:spPr bwMode="auto">
              <a:xfrm>
                <a:off x="2620" y="1328"/>
                <a:ext cx="6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60" name="Line 907"/>
              <p:cNvSpPr>
                <a:spLocks noChangeShapeType="1"/>
              </p:cNvSpPr>
              <p:nvPr/>
            </p:nvSpPr>
            <p:spPr bwMode="auto">
              <a:xfrm>
                <a:off x="2686" y="1344"/>
                <a:ext cx="6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61" name="Line 908"/>
              <p:cNvSpPr>
                <a:spLocks noChangeShapeType="1"/>
              </p:cNvSpPr>
              <p:nvPr/>
            </p:nvSpPr>
            <p:spPr bwMode="auto">
              <a:xfrm>
                <a:off x="2752" y="1386"/>
                <a:ext cx="6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62" name="Line 909"/>
              <p:cNvSpPr>
                <a:spLocks noChangeShapeType="1"/>
              </p:cNvSpPr>
              <p:nvPr/>
            </p:nvSpPr>
            <p:spPr bwMode="auto">
              <a:xfrm>
                <a:off x="2820" y="1424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63" name="Line 910"/>
              <p:cNvSpPr>
                <a:spLocks noChangeShapeType="1"/>
              </p:cNvSpPr>
              <p:nvPr/>
            </p:nvSpPr>
            <p:spPr bwMode="auto">
              <a:xfrm>
                <a:off x="2884" y="1444"/>
                <a:ext cx="54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64" name="Line 911"/>
              <p:cNvSpPr>
                <a:spLocks noChangeShapeType="1"/>
              </p:cNvSpPr>
              <p:nvPr/>
            </p:nvSpPr>
            <p:spPr bwMode="auto">
              <a:xfrm>
                <a:off x="2938" y="1446"/>
                <a:ext cx="66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65" name="Line 912"/>
              <p:cNvSpPr>
                <a:spLocks noChangeShapeType="1"/>
              </p:cNvSpPr>
              <p:nvPr/>
            </p:nvSpPr>
            <p:spPr bwMode="auto">
              <a:xfrm>
                <a:off x="3004" y="1538"/>
                <a:ext cx="80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66" name="Line 913"/>
              <p:cNvSpPr>
                <a:spLocks noChangeShapeType="1"/>
              </p:cNvSpPr>
              <p:nvPr/>
            </p:nvSpPr>
            <p:spPr bwMode="auto">
              <a:xfrm>
                <a:off x="3084" y="1602"/>
                <a:ext cx="148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67" name="Line 914"/>
              <p:cNvSpPr>
                <a:spLocks noChangeShapeType="1"/>
              </p:cNvSpPr>
              <p:nvPr/>
            </p:nvSpPr>
            <p:spPr bwMode="auto">
              <a:xfrm flipV="1">
                <a:off x="2578" y="1276"/>
                <a:ext cx="1" cy="4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68" name="Line 915"/>
              <p:cNvSpPr>
                <a:spLocks noChangeShapeType="1"/>
              </p:cNvSpPr>
              <p:nvPr/>
            </p:nvSpPr>
            <p:spPr bwMode="auto">
              <a:xfrm flipV="1">
                <a:off x="2654" y="1310"/>
                <a:ext cx="1" cy="4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69" name="Line 916"/>
              <p:cNvSpPr>
                <a:spLocks noChangeShapeType="1"/>
              </p:cNvSpPr>
              <p:nvPr/>
            </p:nvSpPr>
            <p:spPr bwMode="auto">
              <a:xfrm flipV="1">
                <a:off x="2722" y="1328"/>
                <a:ext cx="1" cy="3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70" name="Line 917"/>
              <p:cNvSpPr>
                <a:spLocks noChangeShapeType="1"/>
              </p:cNvSpPr>
              <p:nvPr/>
            </p:nvSpPr>
            <p:spPr bwMode="auto">
              <a:xfrm flipV="1">
                <a:off x="2788" y="1368"/>
                <a:ext cx="1" cy="3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71" name="Line 918"/>
              <p:cNvSpPr>
                <a:spLocks noChangeShapeType="1"/>
              </p:cNvSpPr>
              <p:nvPr/>
            </p:nvSpPr>
            <p:spPr bwMode="auto">
              <a:xfrm flipV="1">
                <a:off x="2854" y="1402"/>
                <a:ext cx="1" cy="4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72" name="Line 919"/>
              <p:cNvSpPr>
                <a:spLocks noChangeShapeType="1"/>
              </p:cNvSpPr>
              <p:nvPr/>
            </p:nvSpPr>
            <p:spPr bwMode="auto">
              <a:xfrm flipV="1">
                <a:off x="2914" y="1418"/>
                <a:ext cx="1" cy="5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73" name="Line 920"/>
              <p:cNvSpPr>
                <a:spLocks noChangeShapeType="1"/>
              </p:cNvSpPr>
              <p:nvPr/>
            </p:nvSpPr>
            <p:spPr bwMode="auto">
              <a:xfrm flipV="1">
                <a:off x="2974" y="1418"/>
                <a:ext cx="1" cy="5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74" name="Line 921"/>
              <p:cNvSpPr>
                <a:spLocks noChangeShapeType="1"/>
              </p:cNvSpPr>
              <p:nvPr/>
            </p:nvSpPr>
            <p:spPr bwMode="auto">
              <a:xfrm flipV="1">
                <a:off x="3048" y="1494"/>
                <a:ext cx="1" cy="9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75" name="Line 922"/>
              <p:cNvSpPr>
                <a:spLocks noChangeShapeType="1"/>
              </p:cNvSpPr>
              <p:nvPr/>
            </p:nvSpPr>
            <p:spPr bwMode="auto">
              <a:xfrm flipV="1">
                <a:off x="3170" y="1528"/>
                <a:ext cx="1" cy="18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76" name="Freeform 923"/>
              <p:cNvSpPr>
                <a:spLocks/>
              </p:cNvSpPr>
              <p:nvPr/>
            </p:nvSpPr>
            <p:spPr bwMode="auto">
              <a:xfrm>
                <a:off x="1550" y="1222"/>
                <a:ext cx="188" cy="2190"/>
              </a:xfrm>
              <a:custGeom>
                <a:avLst/>
                <a:gdLst>
                  <a:gd name="T0" fmla="*/ 0 w 188"/>
                  <a:gd name="T1" fmla="*/ 2144 h 2190"/>
                  <a:gd name="T2" fmla="*/ 4 w 188"/>
                  <a:gd name="T3" fmla="*/ 2030 h 2190"/>
                  <a:gd name="T4" fmla="*/ 8 w 188"/>
                  <a:gd name="T5" fmla="*/ 1920 h 2190"/>
                  <a:gd name="T6" fmla="*/ 12 w 188"/>
                  <a:gd name="T7" fmla="*/ 1816 h 2190"/>
                  <a:gd name="T8" fmla="*/ 16 w 188"/>
                  <a:gd name="T9" fmla="*/ 1718 h 2190"/>
                  <a:gd name="T10" fmla="*/ 20 w 188"/>
                  <a:gd name="T11" fmla="*/ 1622 h 2190"/>
                  <a:gd name="T12" fmla="*/ 24 w 188"/>
                  <a:gd name="T13" fmla="*/ 1532 h 2190"/>
                  <a:gd name="T14" fmla="*/ 26 w 188"/>
                  <a:gd name="T15" fmla="*/ 1522 h 2190"/>
                  <a:gd name="T16" fmla="*/ 30 w 188"/>
                  <a:gd name="T17" fmla="*/ 1436 h 2190"/>
                  <a:gd name="T18" fmla="*/ 34 w 188"/>
                  <a:gd name="T19" fmla="*/ 1354 h 2190"/>
                  <a:gd name="T20" fmla="*/ 38 w 188"/>
                  <a:gd name="T21" fmla="*/ 1274 h 2190"/>
                  <a:gd name="T22" fmla="*/ 40 w 188"/>
                  <a:gd name="T23" fmla="*/ 1196 h 2190"/>
                  <a:gd name="T24" fmla="*/ 44 w 188"/>
                  <a:gd name="T25" fmla="*/ 1124 h 2190"/>
                  <a:gd name="T26" fmla="*/ 46 w 188"/>
                  <a:gd name="T27" fmla="*/ 1054 h 2190"/>
                  <a:gd name="T28" fmla="*/ 50 w 188"/>
                  <a:gd name="T29" fmla="*/ 986 h 2190"/>
                  <a:gd name="T30" fmla="*/ 54 w 188"/>
                  <a:gd name="T31" fmla="*/ 920 h 2190"/>
                  <a:gd name="T32" fmla="*/ 58 w 188"/>
                  <a:gd name="T33" fmla="*/ 858 h 2190"/>
                  <a:gd name="T34" fmla="*/ 62 w 188"/>
                  <a:gd name="T35" fmla="*/ 800 h 2190"/>
                  <a:gd name="T36" fmla="*/ 66 w 188"/>
                  <a:gd name="T37" fmla="*/ 742 h 2190"/>
                  <a:gd name="T38" fmla="*/ 70 w 188"/>
                  <a:gd name="T39" fmla="*/ 688 h 2190"/>
                  <a:gd name="T40" fmla="*/ 72 w 188"/>
                  <a:gd name="T41" fmla="*/ 634 h 2190"/>
                  <a:gd name="T42" fmla="*/ 76 w 188"/>
                  <a:gd name="T43" fmla="*/ 584 h 2190"/>
                  <a:gd name="T44" fmla="*/ 80 w 188"/>
                  <a:gd name="T45" fmla="*/ 536 h 2190"/>
                  <a:gd name="T46" fmla="*/ 84 w 188"/>
                  <a:gd name="T47" fmla="*/ 490 h 2190"/>
                  <a:gd name="T48" fmla="*/ 86 w 188"/>
                  <a:gd name="T49" fmla="*/ 446 h 2190"/>
                  <a:gd name="T50" fmla="*/ 90 w 188"/>
                  <a:gd name="T51" fmla="*/ 402 h 2190"/>
                  <a:gd name="T52" fmla="*/ 94 w 188"/>
                  <a:gd name="T53" fmla="*/ 956 h 2190"/>
                  <a:gd name="T54" fmla="*/ 98 w 188"/>
                  <a:gd name="T55" fmla="*/ 896 h 2190"/>
                  <a:gd name="T56" fmla="*/ 100 w 188"/>
                  <a:gd name="T57" fmla="*/ 838 h 2190"/>
                  <a:gd name="T58" fmla="*/ 104 w 188"/>
                  <a:gd name="T59" fmla="*/ 780 h 2190"/>
                  <a:gd name="T60" fmla="*/ 108 w 188"/>
                  <a:gd name="T61" fmla="*/ 726 h 2190"/>
                  <a:gd name="T62" fmla="*/ 112 w 188"/>
                  <a:gd name="T63" fmla="*/ 674 h 2190"/>
                  <a:gd name="T64" fmla="*/ 116 w 188"/>
                  <a:gd name="T65" fmla="*/ 624 h 2190"/>
                  <a:gd name="T66" fmla="*/ 120 w 188"/>
                  <a:gd name="T67" fmla="*/ 576 h 2190"/>
                  <a:gd name="T68" fmla="*/ 124 w 188"/>
                  <a:gd name="T69" fmla="*/ 530 h 2190"/>
                  <a:gd name="T70" fmla="*/ 126 w 188"/>
                  <a:gd name="T71" fmla="*/ 486 h 2190"/>
                  <a:gd name="T72" fmla="*/ 130 w 188"/>
                  <a:gd name="T73" fmla="*/ 444 h 2190"/>
                  <a:gd name="T74" fmla="*/ 134 w 188"/>
                  <a:gd name="T75" fmla="*/ 404 h 2190"/>
                  <a:gd name="T76" fmla="*/ 136 w 188"/>
                  <a:gd name="T77" fmla="*/ 364 h 2190"/>
                  <a:gd name="T78" fmla="*/ 140 w 188"/>
                  <a:gd name="T79" fmla="*/ 326 h 2190"/>
                  <a:gd name="T80" fmla="*/ 144 w 188"/>
                  <a:gd name="T81" fmla="*/ 290 h 2190"/>
                  <a:gd name="T82" fmla="*/ 148 w 188"/>
                  <a:gd name="T83" fmla="*/ 256 h 2190"/>
                  <a:gd name="T84" fmla="*/ 150 w 188"/>
                  <a:gd name="T85" fmla="*/ 222 h 2190"/>
                  <a:gd name="T86" fmla="*/ 154 w 188"/>
                  <a:gd name="T87" fmla="*/ 190 h 2190"/>
                  <a:gd name="T88" fmla="*/ 158 w 188"/>
                  <a:gd name="T89" fmla="*/ 160 h 2190"/>
                  <a:gd name="T90" fmla="*/ 162 w 188"/>
                  <a:gd name="T91" fmla="*/ 204 h 2190"/>
                  <a:gd name="T92" fmla="*/ 166 w 188"/>
                  <a:gd name="T93" fmla="*/ 172 h 2190"/>
                  <a:gd name="T94" fmla="*/ 170 w 188"/>
                  <a:gd name="T95" fmla="*/ 140 h 2190"/>
                  <a:gd name="T96" fmla="*/ 174 w 188"/>
                  <a:gd name="T97" fmla="*/ 112 h 2190"/>
                  <a:gd name="T98" fmla="*/ 176 w 188"/>
                  <a:gd name="T99" fmla="*/ 82 h 2190"/>
                  <a:gd name="T100" fmla="*/ 180 w 188"/>
                  <a:gd name="T101" fmla="*/ 58 h 2190"/>
                  <a:gd name="T102" fmla="*/ 182 w 188"/>
                  <a:gd name="T103" fmla="*/ 34 h 2190"/>
                  <a:gd name="T104" fmla="*/ 186 w 188"/>
                  <a:gd name="T105" fmla="*/ 8 h 2190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188" h="2190">
                    <a:moveTo>
                      <a:pt x="0" y="2190"/>
                    </a:moveTo>
                    <a:lnTo>
                      <a:pt x="0" y="2182"/>
                    </a:lnTo>
                    <a:lnTo>
                      <a:pt x="0" y="2144"/>
                    </a:lnTo>
                    <a:lnTo>
                      <a:pt x="2" y="2104"/>
                    </a:lnTo>
                    <a:lnTo>
                      <a:pt x="4" y="2066"/>
                    </a:lnTo>
                    <a:lnTo>
                      <a:pt x="4" y="2030"/>
                    </a:lnTo>
                    <a:lnTo>
                      <a:pt x="6" y="1994"/>
                    </a:lnTo>
                    <a:lnTo>
                      <a:pt x="6" y="1956"/>
                    </a:lnTo>
                    <a:lnTo>
                      <a:pt x="8" y="1920"/>
                    </a:lnTo>
                    <a:lnTo>
                      <a:pt x="10" y="1886"/>
                    </a:lnTo>
                    <a:lnTo>
                      <a:pt x="10" y="1852"/>
                    </a:lnTo>
                    <a:lnTo>
                      <a:pt x="12" y="1816"/>
                    </a:lnTo>
                    <a:lnTo>
                      <a:pt x="14" y="1784"/>
                    </a:lnTo>
                    <a:lnTo>
                      <a:pt x="14" y="1752"/>
                    </a:lnTo>
                    <a:lnTo>
                      <a:pt x="16" y="1718"/>
                    </a:lnTo>
                    <a:lnTo>
                      <a:pt x="16" y="1686"/>
                    </a:lnTo>
                    <a:lnTo>
                      <a:pt x="18" y="1654"/>
                    </a:lnTo>
                    <a:lnTo>
                      <a:pt x="20" y="1622"/>
                    </a:lnTo>
                    <a:lnTo>
                      <a:pt x="20" y="1592"/>
                    </a:lnTo>
                    <a:lnTo>
                      <a:pt x="22" y="1562"/>
                    </a:lnTo>
                    <a:lnTo>
                      <a:pt x="24" y="1532"/>
                    </a:lnTo>
                    <a:lnTo>
                      <a:pt x="24" y="1502"/>
                    </a:lnTo>
                    <a:lnTo>
                      <a:pt x="26" y="1514"/>
                    </a:lnTo>
                    <a:lnTo>
                      <a:pt x="26" y="1522"/>
                    </a:lnTo>
                    <a:lnTo>
                      <a:pt x="28" y="1494"/>
                    </a:lnTo>
                    <a:lnTo>
                      <a:pt x="30" y="1466"/>
                    </a:lnTo>
                    <a:lnTo>
                      <a:pt x="30" y="1436"/>
                    </a:lnTo>
                    <a:lnTo>
                      <a:pt x="32" y="1408"/>
                    </a:lnTo>
                    <a:lnTo>
                      <a:pt x="32" y="1380"/>
                    </a:lnTo>
                    <a:lnTo>
                      <a:pt x="34" y="1354"/>
                    </a:lnTo>
                    <a:lnTo>
                      <a:pt x="36" y="1328"/>
                    </a:lnTo>
                    <a:lnTo>
                      <a:pt x="36" y="1300"/>
                    </a:lnTo>
                    <a:lnTo>
                      <a:pt x="38" y="1274"/>
                    </a:lnTo>
                    <a:lnTo>
                      <a:pt x="38" y="1248"/>
                    </a:lnTo>
                    <a:lnTo>
                      <a:pt x="38" y="1224"/>
                    </a:lnTo>
                    <a:lnTo>
                      <a:pt x="40" y="1196"/>
                    </a:lnTo>
                    <a:lnTo>
                      <a:pt x="40" y="1174"/>
                    </a:lnTo>
                    <a:lnTo>
                      <a:pt x="42" y="1148"/>
                    </a:lnTo>
                    <a:lnTo>
                      <a:pt x="44" y="1124"/>
                    </a:lnTo>
                    <a:lnTo>
                      <a:pt x="44" y="1100"/>
                    </a:lnTo>
                    <a:lnTo>
                      <a:pt x="46" y="1078"/>
                    </a:lnTo>
                    <a:lnTo>
                      <a:pt x="46" y="1054"/>
                    </a:lnTo>
                    <a:lnTo>
                      <a:pt x="48" y="1032"/>
                    </a:lnTo>
                    <a:lnTo>
                      <a:pt x="50" y="1008"/>
                    </a:lnTo>
                    <a:lnTo>
                      <a:pt x="50" y="986"/>
                    </a:lnTo>
                    <a:lnTo>
                      <a:pt x="52" y="964"/>
                    </a:lnTo>
                    <a:lnTo>
                      <a:pt x="54" y="944"/>
                    </a:lnTo>
                    <a:lnTo>
                      <a:pt x="54" y="920"/>
                    </a:lnTo>
                    <a:lnTo>
                      <a:pt x="56" y="898"/>
                    </a:lnTo>
                    <a:lnTo>
                      <a:pt x="56" y="880"/>
                    </a:lnTo>
                    <a:lnTo>
                      <a:pt x="58" y="858"/>
                    </a:lnTo>
                    <a:lnTo>
                      <a:pt x="60" y="840"/>
                    </a:lnTo>
                    <a:lnTo>
                      <a:pt x="60" y="818"/>
                    </a:lnTo>
                    <a:lnTo>
                      <a:pt x="62" y="800"/>
                    </a:lnTo>
                    <a:lnTo>
                      <a:pt x="64" y="780"/>
                    </a:lnTo>
                    <a:lnTo>
                      <a:pt x="64" y="760"/>
                    </a:lnTo>
                    <a:lnTo>
                      <a:pt x="66" y="742"/>
                    </a:lnTo>
                    <a:lnTo>
                      <a:pt x="66" y="724"/>
                    </a:lnTo>
                    <a:lnTo>
                      <a:pt x="68" y="706"/>
                    </a:lnTo>
                    <a:lnTo>
                      <a:pt x="70" y="688"/>
                    </a:lnTo>
                    <a:lnTo>
                      <a:pt x="70" y="670"/>
                    </a:lnTo>
                    <a:lnTo>
                      <a:pt x="72" y="652"/>
                    </a:lnTo>
                    <a:lnTo>
                      <a:pt x="72" y="634"/>
                    </a:lnTo>
                    <a:lnTo>
                      <a:pt x="74" y="618"/>
                    </a:lnTo>
                    <a:lnTo>
                      <a:pt x="76" y="602"/>
                    </a:lnTo>
                    <a:lnTo>
                      <a:pt x="76" y="584"/>
                    </a:lnTo>
                    <a:lnTo>
                      <a:pt x="78" y="568"/>
                    </a:lnTo>
                    <a:lnTo>
                      <a:pt x="80" y="552"/>
                    </a:lnTo>
                    <a:lnTo>
                      <a:pt x="80" y="536"/>
                    </a:lnTo>
                    <a:lnTo>
                      <a:pt x="82" y="520"/>
                    </a:lnTo>
                    <a:lnTo>
                      <a:pt x="82" y="506"/>
                    </a:lnTo>
                    <a:lnTo>
                      <a:pt x="84" y="490"/>
                    </a:lnTo>
                    <a:lnTo>
                      <a:pt x="86" y="474"/>
                    </a:lnTo>
                    <a:lnTo>
                      <a:pt x="86" y="460"/>
                    </a:lnTo>
                    <a:lnTo>
                      <a:pt x="86" y="446"/>
                    </a:lnTo>
                    <a:lnTo>
                      <a:pt x="88" y="430"/>
                    </a:lnTo>
                    <a:lnTo>
                      <a:pt x="88" y="418"/>
                    </a:lnTo>
                    <a:lnTo>
                      <a:pt x="90" y="402"/>
                    </a:lnTo>
                    <a:lnTo>
                      <a:pt x="90" y="388"/>
                    </a:lnTo>
                    <a:lnTo>
                      <a:pt x="92" y="560"/>
                    </a:lnTo>
                    <a:lnTo>
                      <a:pt x="94" y="956"/>
                    </a:lnTo>
                    <a:lnTo>
                      <a:pt x="94" y="936"/>
                    </a:lnTo>
                    <a:lnTo>
                      <a:pt x="96" y="916"/>
                    </a:lnTo>
                    <a:lnTo>
                      <a:pt x="98" y="896"/>
                    </a:lnTo>
                    <a:lnTo>
                      <a:pt x="98" y="876"/>
                    </a:lnTo>
                    <a:lnTo>
                      <a:pt x="100" y="856"/>
                    </a:lnTo>
                    <a:lnTo>
                      <a:pt x="100" y="838"/>
                    </a:lnTo>
                    <a:lnTo>
                      <a:pt x="102" y="818"/>
                    </a:lnTo>
                    <a:lnTo>
                      <a:pt x="104" y="800"/>
                    </a:lnTo>
                    <a:lnTo>
                      <a:pt x="104" y="780"/>
                    </a:lnTo>
                    <a:lnTo>
                      <a:pt x="106" y="762"/>
                    </a:lnTo>
                    <a:lnTo>
                      <a:pt x="106" y="746"/>
                    </a:lnTo>
                    <a:lnTo>
                      <a:pt x="108" y="726"/>
                    </a:lnTo>
                    <a:lnTo>
                      <a:pt x="110" y="708"/>
                    </a:lnTo>
                    <a:lnTo>
                      <a:pt x="110" y="692"/>
                    </a:lnTo>
                    <a:lnTo>
                      <a:pt x="112" y="674"/>
                    </a:lnTo>
                    <a:lnTo>
                      <a:pt x="114" y="658"/>
                    </a:lnTo>
                    <a:lnTo>
                      <a:pt x="114" y="642"/>
                    </a:lnTo>
                    <a:lnTo>
                      <a:pt x="116" y="624"/>
                    </a:lnTo>
                    <a:lnTo>
                      <a:pt x="116" y="610"/>
                    </a:lnTo>
                    <a:lnTo>
                      <a:pt x="118" y="594"/>
                    </a:lnTo>
                    <a:lnTo>
                      <a:pt x="120" y="576"/>
                    </a:lnTo>
                    <a:lnTo>
                      <a:pt x="120" y="562"/>
                    </a:lnTo>
                    <a:lnTo>
                      <a:pt x="122" y="546"/>
                    </a:lnTo>
                    <a:lnTo>
                      <a:pt x="124" y="530"/>
                    </a:lnTo>
                    <a:lnTo>
                      <a:pt x="124" y="516"/>
                    </a:lnTo>
                    <a:lnTo>
                      <a:pt x="126" y="502"/>
                    </a:lnTo>
                    <a:lnTo>
                      <a:pt x="126" y="486"/>
                    </a:lnTo>
                    <a:lnTo>
                      <a:pt x="128" y="472"/>
                    </a:lnTo>
                    <a:lnTo>
                      <a:pt x="130" y="460"/>
                    </a:lnTo>
                    <a:lnTo>
                      <a:pt x="130" y="444"/>
                    </a:lnTo>
                    <a:lnTo>
                      <a:pt x="132" y="430"/>
                    </a:lnTo>
                    <a:lnTo>
                      <a:pt x="132" y="418"/>
                    </a:lnTo>
                    <a:lnTo>
                      <a:pt x="134" y="404"/>
                    </a:lnTo>
                    <a:lnTo>
                      <a:pt x="134" y="390"/>
                    </a:lnTo>
                    <a:lnTo>
                      <a:pt x="134" y="376"/>
                    </a:lnTo>
                    <a:lnTo>
                      <a:pt x="136" y="364"/>
                    </a:lnTo>
                    <a:lnTo>
                      <a:pt x="138" y="352"/>
                    </a:lnTo>
                    <a:lnTo>
                      <a:pt x="138" y="338"/>
                    </a:lnTo>
                    <a:lnTo>
                      <a:pt x="140" y="326"/>
                    </a:lnTo>
                    <a:lnTo>
                      <a:pt x="140" y="314"/>
                    </a:lnTo>
                    <a:lnTo>
                      <a:pt x="142" y="302"/>
                    </a:lnTo>
                    <a:lnTo>
                      <a:pt x="144" y="290"/>
                    </a:lnTo>
                    <a:lnTo>
                      <a:pt x="144" y="278"/>
                    </a:lnTo>
                    <a:lnTo>
                      <a:pt x="146" y="268"/>
                    </a:lnTo>
                    <a:lnTo>
                      <a:pt x="148" y="256"/>
                    </a:lnTo>
                    <a:lnTo>
                      <a:pt x="148" y="244"/>
                    </a:lnTo>
                    <a:lnTo>
                      <a:pt x="150" y="232"/>
                    </a:lnTo>
                    <a:lnTo>
                      <a:pt x="150" y="222"/>
                    </a:lnTo>
                    <a:lnTo>
                      <a:pt x="152" y="212"/>
                    </a:lnTo>
                    <a:lnTo>
                      <a:pt x="154" y="200"/>
                    </a:lnTo>
                    <a:lnTo>
                      <a:pt x="154" y="190"/>
                    </a:lnTo>
                    <a:lnTo>
                      <a:pt x="156" y="178"/>
                    </a:lnTo>
                    <a:lnTo>
                      <a:pt x="158" y="170"/>
                    </a:lnTo>
                    <a:lnTo>
                      <a:pt x="158" y="160"/>
                    </a:lnTo>
                    <a:lnTo>
                      <a:pt x="160" y="148"/>
                    </a:lnTo>
                    <a:lnTo>
                      <a:pt x="160" y="196"/>
                    </a:lnTo>
                    <a:lnTo>
                      <a:pt x="162" y="204"/>
                    </a:lnTo>
                    <a:lnTo>
                      <a:pt x="164" y="192"/>
                    </a:lnTo>
                    <a:lnTo>
                      <a:pt x="164" y="180"/>
                    </a:lnTo>
                    <a:lnTo>
                      <a:pt x="166" y="172"/>
                    </a:lnTo>
                    <a:lnTo>
                      <a:pt x="166" y="160"/>
                    </a:lnTo>
                    <a:lnTo>
                      <a:pt x="168" y="150"/>
                    </a:lnTo>
                    <a:lnTo>
                      <a:pt x="170" y="140"/>
                    </a:lnTo>
                    <a:lnTo>
                      <a:pt x="170" y="130"/>
                    </a:lnTo>
                    <a:lnTo>
                      <a:pt x="172" y="122"/>
                    </a:lnTo>
                    <a:lnTo>
                      <a:pt x="174" y="112"/>
                    </a:lnTo>
                    <a:lnTo>
                      <a:pt x="174" y="102"/>
                    </a:lnTo>
                    <a:lnTo>
                      <a:pt x="176" y="92"/>
                    </a:lnTo>
                    <a:lnTo>
                      <a:pt x="176" y="82"/>
                    </a:lnTo>
                    <a:lnTo>
                      <a:pt x="178" y="76"/>
                    </a:lnTo>
                    <a:lnTo>
                      <a:pt x="180" y="66"/>
                    </a:lnTo>
                    <a:lnTo>
                      <a:pt x="180" y="58"/>
                    </a:lnTo>
                    <a:lnTo>
                      <a:pt x="182" y="48"/>
                    </a:lnTo>
                    <a:lnTo>
                      <a:pt x="182" y="40"/>
                    </a:lnTo>
                    <a:lnTo>
                      <a:pt x="182" y="34"/>
                    </a:lnTo>
                    <a:lnTo>
                      <a:pt x="184" y="26"/>
                    </a:lnTo>
                    <a:lnTo>
                      <a:pt x="184" y="16"/>
                    </a:lnTo>
                    <a:lnTo>
                      <a:pt x="186" y="8"/>
                    </a:lnTo>
                    <a:lnTo>
                      <a:pt x="188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77" name="Freeform 924"/>
              <p:cNvSpPr>
                <a:spLocks/>
              </p:cNvSpPr>
              <p:nvPr/>
            </p:nvSpPr>
            <p:spPr bwMode="auto">
              <a:xfrm>
                <a:off x="1738" y="836"/>
                <a:ext cx="356" cy="386"/>
              </a:xfrm>
              <a:custGeom>
                <a:avLst/>
                <a:gdLst>
                  <a:gd name="T0" fmla="*/ 4 w 356"/>
                  <a:gd name="T1" fmla="*/ 358 h 386"/>
                  <a:gd name="T2" fmla="*/ 10 w 356"/>
                  <a:gd name="T3" fmla="*/ 324 h 386"/>
                  <a:gd name="T4" fmla="*/ 16 w 356"/>
                  <a:gd name="T5" fmla="*/ 294 h 386"/>
                  <a:gd name="T6" fmla="*/ 22 w 356"/>
                  <a:gd name="T7" fmla="*/ 332 h 386"/>
                  <a:gd name="T8" fmla="*/ 28 w 356"/>
                  <a:gd name="T9" fmla="*/ 300 h 386"/>
                  <a:gd name="T10" fmla="*/ 36 w 356"/>
                  <a:gd name="T11" fmla="*/ 270 h 386"/>
                  <a:gd name="T12" fmla="*/ 42 w 356"/>
                  <a:gd name="T13" fmla="*/ 240 h 386"/>
                  <a:gd name="T14" fmla="*/ 46 w 356"/>
                  <a:gd name="T15" fmla="*/ 216 h 386"/>
                  <a:gd name="T16" fmla="*/ 52 w 356"/>
                  <a:gd name="T17" fmla="*/ 190 h 386"/>
                  <a:gd name="T18" fmla="*/ 58 w 356"/>
                  <a:gd name="T19" fmla="*/ 168 h 386"/>
                  <a:gd name="T20" fmla="*/ 64 w 356"/>
                  <a:gd name="T21" fmla="*/ 146 h 386"/>
                  <a:gd name="T22" fmla="*/ 70 w 356"/>
                  <a:gd name="T23" fmla="*/ 128 h 386"/>
                  <a:gd name="T24" fmla="*/ 76 w 356"/>
                  <a:gd name="T25" fmla="*/ 110 h 386"/>
                  <a:gd name="T26" fmla="*/ 82 w 356"/>
                  <a:gd name="T27" fmla="*/ 92 h 386"/>
                  <a:gd name="T28" fmla="*/ 88 w 356"/>
                  <a:gd name="T29" fmla="*/ 78 h 386"/>
                  <a:gd name="T30" fmla="*/ 94 w 356"/>
                  <a:gd name="T31" fmla="*/ 66 h 386"/>
                  <a:gd name="T32" fmla="*/ 100 w 356"/>
                  <a:gd name="T33" fmla="*/ 52 h 386"/>
                  <a:gd name="T34" fmla="*/ 106 w 356"/>
                  <a:gd name="T35" fmla="*/ 42 h 386"/>
                  <a:gd name="T36" fmla="*/ 112 w 356"/>
                  <a:gd name="T37" fmla="*/ 32 h 386"/>
                  <a:gd name="T38" fmla="*/ 118 w 356"/>
                  <a:gd name="T39" fmla="*/ 32 h 386"/>
                  <a:gd name="T40" fmla="*/ 124 w 356"/>
                  <a:gd name="T41" fmla="*/ 30 h 386"/>
                  <a:gd name="T42" fmla="*/ 130 w 356"/>
                  <a:gd name="T43" fmla="*/ 22 h 386"/>
                  <a:gd name="T44" fmla="*/ 138 w 356"/>
                  <a:gd name="T45" fmla="*/ 14 h 386"/>
                  <a:gd name="T46" fmla="*/ 144 w 356"/>
                  <a:gd name="T47" fmla="*/ 10 h 386"/>
                  <a:gd name="T48" fmla="*/ 152 w 356"/>
                  <a:gd name="T49" fmla="*/ 6 h 386"/>
                  <a:gd name="T50" fmla="*/ 160 w 356"/>
                  <a:gd name="T51" fmla="*/ 2 h 386"/>
                  <a:gd name="T52" fmla="*/ 170 w 356"/>
                  <a:gd name="T53" fmla="*/ 0 h 386"/>
                  <a:gd name="T54" fmla="*/ 178 w 356"/>
                  <a:gd name="T55" fmla="*/ 4 h 386"/>
                  <a:gd name="T56" fmla="*/ 186 w 356"/>
                  <a:gd name="T57" fmla="*/ 6 h 386"/>
                  <a:gd name="T58" fmla="*/ 194 w 356"/>
                  <a:gd name="T59" fmla="*/ 8 h 386"/>
                  <a:gd name="T60" fmla="*/ 200 w 356"/>
                  <a:gd name="T61" fmla="*/ 22 h 386"/>
                  <a:gd name="T62" fmla="*/ 208 w 356"/>
                  <a:gd name="T63" fmla="*/ 28 h 386"/>
                  <a:gd name="T64" fmla="*/ 216 w 356"/>
                  <a:gd name="T65" fmla="*/ 34 h 386"/>
                  <a:gd name="T66" fmla="*/ 222 w 356"/>
                  <a:gd name="T67" fmla="*/ 38 h 386"/>
                  <a:gd name="T68" fmla="*/ 230 w 356"/>
                  <a:gd name="T69" fmla="*/ 46 h 386"/>
                  <a:gd name="T70" fmla="*/ 234 w 356"/>
                  <a:gd name="T71" fmla="*/ 56 h 386"/>
                  <a:gd name="T72" fmla="*/ 240 w 356"/>
                  <a:gd name="T73" fmla="*/ 64 h 386"/>
                  <a:gd name="T74" fmla="*/ 246 w 356"/>
                  <a:gd name="T75" fmla="*/ 72 h 386"/>
                  <a:gd name="T76" fmla="*/ 254 w 356"/>
                  <a:gd name="T77" fmla="*/ 80 h 386"/>
                  <a:gd name="T78" fmla="*/ 260 w 356"/>
                  <a:gd name="T79" fmla="*/ 88 h 386"/>
                  <a:gd name="T80" fmla="*/ 266 w 356"/>
                  <a:gd name="T81" fmla="*/ 100 h 386"/>
                  <a:gd name="T82" fmla="*/ 272 w 356"/>
                  <a:gd name="T83" fmla="*/ 112 h 386"/>
                  <a:gd name="T84" fmla="*/ 278 w 356"/>
                  <a:gd name="T85" fmla="*/ 122 h 386"/>
                  <a:gd name="T86" fmla="*/ 282 w 356"/>
                  <a:gd name="T87" fmla="*/ 132 h 386"/>
                  <a:gd name="T88" fmla="*/ 288 w 356"/>
                  <a:gd name="T89" fmla="*/ 144 h 386"/>
                  <a:gd name="T90" fmla="*/ 294 w 356"/>
                  <a:gd name="T91" fmla="*/ 156 h 386"/>
                  <a:gd name="T92" fmla="*/ 300 w 356"/>
                  <a:gd name="T93" fmla="*/ 166 h 386"/>
                  <a:gd name="T94" fmla="*/ 306 w 356"/>
                  <a:gd name="T95" fmla="*/ 178 h 386"/>
                  <a:gd name="T96" fmla="*/ 314 w 356"/>
                  <a:gd name="T97" fmla="*/ 188 h 386"/>
                  <a:gd name="T98" fmla="*/ 320 w 356"/>
                  <a:gd name="T99" fmla="*/ 200 h 386"/>
                  <a:gd name="T100" fmla="*/ 326 w 356"/>
                  <a:gd name="T101" fmla="*/ 212 h 386"/>
                  <a:gd name="T102" fmla="*/ 330 w 356"/>
                  <a:gd name="T103" fmla="*/ 222 h 386"/>
                  <a:gd name="T104" fmla="*/ 336 w 356"/>
                  <a:gd name="T105" fmla="*/ 232 h 386"/>
                  <a:gd name="T106" fmla="*/ 342 w 356"/>
                  <a:gd name="T107" fmla="*/ 242 h 386"/>
                  <a:gd name="T108" fmla="*/ 348 w 356"/>
                  <a:gd name="T109" fmla="*/ 252 h 386"/>
                  <a:gd name="T110" fmla="*/ 354 w 356"/>
                  <a:gd name="T111" fmla="*/ 262 h 38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56" h="386">
                    <a:moveTo>
                      <a:pt x="0" y="386"/>
                    </a:moveTo>
                    <a:lnTo>
                      <a:pt x="0" y="378"/>
                    </a:lnTo>
                    <a:lnTo>
                      <a:pt x="2" y="372"/>
                    </a:lnTo>
                    <a:lnTo>
                      <a:pt x="2" y="366"/>
                    </a:lnTo>
                    <a:lnTo>
                      <a:pt x="4" y="358"/>
                    </a:lnTo>
                    <a:lnTo>
                      <a:pt x="6" y="350"/>
                    </a:lnTo>
                    <a:lnTo>
                      <a:pt x="6" y="344"/>
                    </a:lnTo>
                    <a:lnTo>
                      <a:pt x="8" y="336"/>
                    </a:lnTo>
                    <a:lnTo>
                      <a:pt x="10" y="330"/>
                    </a:lnTo>
                    <a:lnTo>
                      <a:pt x="10" y="324"/>
                    </a:lnTo>
                    <a:lnTo>
                      <a:pt x="12" y="318"/>
                    </a:lnTo>
                    <a:lnTo>
                      <a:pt x="12" y="312"/>
                    </a:lnTo>
                    <a:lnTo>
                      <a:pt x="14" y="306"/>
                    </a:lnTo>
                    <a:lnTo>
                      <a:pt x="16" y="300"/>
                    </a:lnTo>
                    <a:lnTo>
                      <a:pt x="16" y="294"/>
                    </a:lnTo>
                    <a:lnTo>
                      <a:pt x="18" y="288"/>
                    </a:lnTo>
                    <a:lnTo>
                      <a:pt x="18" y="282"/>
                    </a:lnTo>
                    <a:lnTo>
                      <a:pt x="20" y="278"/>
                    </a:lnTo>
                    <a:lnTo>
                      <a:pt x="22" y="340"/>
                    </a:lnTo>
                    <a:lnTo>
                      <a:pt x="22" y="332"/>
                    </a:lnTo>
                    <a:lnTo>
                      <a:pt x="24" y="326"/>
                    </a:lnTo>
                    <a:lnTo>
                      <a:pt x="26" y="320"/>
                    </a:lnTo>
                    <a:lnTo>
                      <a:pt x="26" y="314"/>
                    </a:lnTo>
                    <a:lnTo>
                      <a:pt x="28" y="306"/>
                    </a:lnTo>
                    <a:lnTo>
                      <a:pt x="28" y="300"/>
                    </a:lnTo>
                    <a:lnTo>
                      <a:pt x="30" y="294"/>
                    </a:lnTo>
                    <a:lnTo>
                      <a:pt x="32" y="286"/>
                    </a:lnTo>
                    <a:lnTo>
                      <a:pt x="32" y="280"/>
                    </a:lnTo>
                    <a:lnTo>
                      <a:pt x="34" y="276"/>
                    </a:lnTo>
                    <a:lnTo>
                      <a:pt x="36" y="270"/>
                    </a:lnTo>
                    <a:lnTo>
                      <a:pt x="36" y="264"/>
                    </a:lnTo>
                    <a:lnTo>
                      <a:pt x="38" y="258"/>
                    </a:lnTo>
                    <a:lnTo>
                      <a:pt x="38" y="252"/>
                    </a:lnTo>
                    <a:lnTo>
                      <a:pt x="40" y="246"/>
                    </a:lnTo>
                    <a:lnTo>
                      <a:pt x="42" y="240"/>
                    </a:lnTo>
                    <a:lnTo>
                      <a:pt x="42" y="236"/>
                    </a:lnTo>
                    <a:lnTo>
                      <a:pt x="42" y="230"/>
                    </a:lnTo>
                    <a:lnTo>
                      <a:pt x="44" y="226"/>
                    </a:lnTo>
                    <a:lnTo>
                      <a:pt x="44" y="220"/>
                    </a:lnTo>
                    <a:lnTo>
                      <a:pt x="46" y="216"/>
                    </a:lnTo>
                    <a:lnTo>
                      <a:pt x="46" y="210"/>
                    </a:lnTo>
                    <a:lnTo>
                      <a:pt x="48" y="206"/>
                    </a:lnTo>
                    <a:lnTo>
                      <a:pt x="50" y="200"/>
                    </a:lnTo>
                    <a:lnTo>
                      <a:pt x="50" y="194"/>
                    </a:lnTo>
                    <a:lnTo>
                      <a:pt x="52" y="190"/>
                    </a:lnTo>
                    <a:lnTo>
                      <a:pt x="54" y="184"/>
                    </a:lnTo>
                    <a:lnTo>
                      <a:pt x="54" y="180"/>
                    </a:lnTo>
                    <a:lnTo>
                      <a:pt x="56" y="178"/>
                    </a:lnTo>
                    <a:lnTo>
                      <a:pt x="56" y="172"/>
                    </a:lnTo>
                    <a:lnTo>
                      <a:pt x="58" y="168"/>
                    </a:lnTo>
                    <a:lnTo>
                      <a:pt x="60" y="164"/>
                    </a:lnTo>
                    <a:lnTo>
                      <a:pt x="60" y="158"/>
                    </a:lnTo>
                    <a:lnTo>
                      <a:pt x="62" y="154"/>
                    </a:lnTo>
                    <a:lnTo>
                      <a:pt x="62" y="150"/>
                    </a:lnTo>
                    <a:lnTo>
                      <a:pt x="64" y="146"/>
                    </a:lnTo>
                    <a:lnTo>
                      <a:pt x="66" y="142"/>
                    </a:lnTo>
                    <a:lnTo>
                      <a:pt x="66" y="138"/>
                    </a:lnTo>
                    <a:lnTo>
                      <a:pt x="68" y="134"/>
                    </a:lnTo>
                    <a:lnTo>
                      <a:pt x="70" y="132"/>
                    </a:lnTo>
                    <a:lnTo>
                      <a:pt x="70" y="128"/>
                    </a:lnTo>
                    <a:lnTo>
                      <a:pt x="72" y="124"/>
                    </a:lnTo>
                    <a:lnTo>
                      <a:pt x="72" y="120"/>
                    </a:lnTo>
                    <a:lnTo>
                      <a:pt x="74" y="116"/>
                    </a:lnTo>
                    <a:lnTo>
                      <a:pt x="76" y="114"/>
                    </a:lnTo>
                    <a:lnTo>
                      <a:pt x="76" y="110"/>
                    </a:lnTo>
                    <a:lnTo>
                      <a:pt x="78" y="106"/>
                    </a:lnTo>
                    <a:lnTo>
                      <a:pt x="78" y="102"/>
                    </a:lnTo>
                    <a:lnTo>
                      <a:pt x="80" y="100"/>
                    </a:lnTo>
                    <a:lnTo>
                      <a:pt x="82" y="96"/>
                    </a:lnTo>
                    <a:lnTo>
                      <a:pt x="82" y="92"/>
                    </a:lnTo>
                    <a:lnTo>
                      <a:pt x="84" y="90"/>
                    </a:lnTo>
                    <a:lnTo>
                      <a:pt x="86" y="86"/>
                    </a:lnTo>
                    <a:lnTo>
                      <a:pt x="86" y="84"/>
                    </a:lnTo>
                    <a:lnTo>
                      <a:pt x="88" y="82"/>
                    </a:lnTo>
                    <a:lnTo>
                      <a:pt x="88" y="78"/>
                    </a:lnTo>
                    <a:lnTo>
                      <a:pt x="90" y="76"/>
                    </a:lnTo>
                    <a:lnTo>
                      <a:pt x="90" y="74"/>
                    </a:lnTo>
                    <a:lnTo>
                      <a:pt x="90" y="70"/>
                    </a:lnTo>
                    <a:lnTo>
                      <a:pt x="92" y="68"/>
                    </a:lnTo>
                    <a:lnTo>
                      <a:pt x="94" y="66"/>
                    </a:lnTo>
                    <a:lnTo>
                      <a:pt x="94" y="62"/>
                    </a:lnTo>
                    <a:lnTo>
                      <a:pt x="96" y="60"/>
                    </a:lnTo>
                    <a:lnTo>
                      <a:pt x="96" y="58"/>
                    </a:lnTo>
                    <a:lnTo>
                      <a:pt x="98" y="56"/>
                    </a:lnTo>
                    <a:lnTo>
                      <a:pt x="100" y="52"/>
                    </a:lnTo>
                    <a:lnTo>
                      <a:pt x="100" y="50"/>
                    </a:lnTo>
                    <a:lnTo>
                      <a:pt x="102" y="48"/>
                    </a:lnTo>
                    <a:lnTo>
                      <a:pt x="102" y="46"/>
                    </a:lnTo>
                    <a:lnTo>
                      <a:pt x="104" y="44"/>
                    </a:lnTo>
                    <a:lnTo>
                      <a:pt x="106" y="42"/>
                    </a:lnTo>
                    <a:lnTo>
                      <a:pt x="106" y="40"/>
                    </a:lnTo>
                    <a:lnTo>
                      <a:pt x="108" y="36"/>
                    </a:lnTo>
                    <a:lnTo>
                      <a:pt x="110" y="36"/>
                    </a:lnTo>
                    <a:lnTo>
                      <a:pt x="110" y="34"/>
                    </a:lnTo>
                    <a:lnTo>
                      <a:pt x="112" y="32"/>
                    </a:lnTo>
                    <a:lnTo>
                      <a:pt x="112" y="30"/>
                    </a:lnTo>
                    <a:lnTo>
                      <a:pt x="114" y="28"/>
                    </a:lnTo>
                    <a:lnTo>
                      <a:pt x="116" y="28"/>
                    </a:lnTo>
                    <a:lnTo>
                      <a:pt x="116" y="26"/>
                    </a:lnTo>
                    <a:lnTo>
                      <a:pt x="118" y="32"/>
                    </a:lnTo>
                    <a:lnTo>
                      <a:pt x="120" y="36"/>
                    </a:lnTo>
                    <a:lnTo>
                      <a:pt x="120" y="34"/>
                    </a:lnTo>
                    <a:lnTo>
                      <a:pt x="122" y="32"/>
                    </a:lnTo>
                    <a:lnTo>
                      <a:pt x="122" y="30"/>
                    </a:lnTo>
                    <a:lnTo>
                      <a:pt x="124" y="30"/>
                    </a:lnTo>
                    <a:lnTo>
                      <a:pt x="126" y="28"/>
                    </a:lnTo>
                    <a:lnTo>
                      <a:pt x="126" y="26"/>
                    </a:lnTo>
                    <a:lnTo>
                      <a:pt x="128" y="24"/>
                    </a:lnTo>
                    <a:lnTo>
                      <a:pt x="130" y="24"/>
                    </a:lnTo>
                    <a:lnTo>
                      <a:pt x="130" y="22"/>
                    </a:lnTo>
                    <a:lnTo>
                      <a:pt x="132" y="20"/>
                    </a:lnTo>
                    <a:lnTo>
                      <a:pt x="134" y="18"/>
                    </a:lnTo>
                    <a:lnTo>
                      <a:pt x="136" y="18"/>
                    </a:lnTo>
                    <a:lnTo>
                      <a:pt x="136" y="16"/>
                    </a:lnTo>
                    <a:lnTo>
                      <a:pt x="138" y="14"/>
                    </a:lnTo>
                    <a:lnTo>
                      <a:pt x="138" y="12"/>
                    </a:lnTo>
                    <a:lnTo>
                      <a:pt x="140" y="12"/>
                    </a:lnTo>
                    <a:lnTo>
                      <a:pt x="140" y="10"/>
                    </a:lnTo>
                    <a:lnTo>
                      <a:pt x="142" y="10"/>
                    </a:lnTo>
                    <a:lnTo>
                      <a:pt x="144" y="10"/>
                    </a:lnTo>
                    <a:lnTo>
                      <a:pt x="144" y="8"/>
                    </a:lnTo>
                    <a:lnTo>
                      <a:pt x="146" y="8"/>
                    </a:lnTo>
                    <a:lnTo>
                      <a:pt x="148" y="6"/>
                    </a:lnTo>
                    <a:lnTo>
                      <a:pt x="150" y="6"/>
                    </a:lnTo>
                    <a:lnTo>
                      <a:pt x="152" y="6"/>
                    </a:lnTo>
                    <a:lnTo>
                      <a:pt x="154" y="4"/>
                    </a:lnTo>
                    <a:lnTo>
                      <a:pt x="156" y="4"/>
                    </a:lnTo>
                    <a:lnTo>
                      <a:pt x="158" y="4"/>
                    </a:lnTo>
                    <a:lnTo>
                      <a:pt x="160" y="4"/>
                    </a:lnTo>
                    <a:lnTo>
                      <a:pt x="160" y="2"/>
                    </a:lnTo>
                    <a:lnTo>
                      <a:pt x="162" y="2"/>
                    </a:lnTo>
                    <a:lnTo>
                      <a:pt x="164" y="2"/>
                    </a:lnTo>
                    <a:lnTo>
                      <a:pt x="166" y="2"/>
                    </a:lnTo>
                    <a:lnTo>
                      <a:pt x="168" y="2"/>
                    </a:lnTo>
                    <a:lnTo>
                      <a:pt x="170" y="0"/>
                    </a:lnTo>
                    <a:lnTo>
                      <a:pt x="172" y="2"/>
                    </a:lnTo>
                    <a:lnTo>
                      <a:pt x="174" y="2"/>
                    </a:lnTo>
                    <a:lnTo>
                      <a:pt x="176" y="2"/>
                    </a:lnTo>
                    <a:lnTo>
                      <a:pt x="178" y="2"/>
                    </a:lnTo>
                    <a:lnTo>
                      <a:pt x="178" y="4"/>
                    </a:lnTo>
                    <a:lnTo>
                      <a:pt x="180" y="4"/>
                    </a:lnTo>
                    <a:lnTo>
                      <a:pt x="182" y="4"/>
                    </a:lnTo>
                    <a:lnTo>
                      <a:pt x="184" y="4"/>
                    </a:lnTo>
                    <a:lnTo>
                      <a:pt x="186" y="4"/>
                    </a:lnTo>
                    <a:lnTo>
                      <a:pt x="186" y="6"/>
                    </a:lnTo>
                    <a:lnTo>
                      <a:pt x="188" y="6"/>
                    </a:lnTo>
                    <a:lnTo>
                      <a:pt x="190" y="8"/>
                    </a:lnTo>
                    <a:lnTo>
                      <a:pt x="192" y="8"/>
                    </a:lnTo>
                    <a:lnTo>
                      <a:pt x="194" y="8"/>
                    </a:lnTo>
                    <a:lnTo>
                      <a:pt x="194" y="10"/>
                    </a:lnTo>
                    <a:lnTo>
                      <a:pt x="196" y="10"/>
                    </a:lnTo>
                    <a:lnTo>
                      <a:pt x="198" y="12"/>
                    </a:lnTo>
                    <a:lnTo>
                      <a:pt x="200" y="18"/>
                    </a:lnTo>
                    <a:lnTo>
                      <a:pt x="200" y="22"/>
                    </a:lnTo>
                    <a:lnTo>
                      <a:pt x="202" y="22"/>
                    </a:lnTo>
                    <a:lnTo>
                      <a:pt x="204" y="24"/>
                    </a:lnTo>
                    <a:lnTo>
                      <a:pt x="206" y="26"/>
                    </a:lnTo>
                    <a:lnTo>
                      <a:pt x="208" y="28"/>
                    </a:lnTo>
                    <a:lnTo>
                      <a:pt x="210" y="28"/>
                    </a:lnTo>
                    <a:lnTo>
                      <a:pt x="210" y="30"/>
                    </a:lnTo>
                    <a:lnTo>
                      <a:pt x="212" y="30"/>
                    </a:lnTo>
                    <a:lnTo>
                      <a:pt x="214" y="32"/>
                    </a:lnTo>
                    <a:lnTo>
                      <a:pt x="216" y="34"/>
                    </a:lnTo>
                    <a:lnTo>
                      <a:pt x="218" y="36"/>
                    </a:lnTo>
                    <a:lnTo>
                      <a:pt x="220" y="36"/>
                    </a:lnTo>
                    <a:lnTo>
                      <a:pt x="222" y="36"/>
                    </a:lnTo>
                    <a:lnTo>
                      <a:pt x="222" y="38"/>
                    </a:lnTo>
                    <a:lnTo>
                      <a:pt x="224" y="38"/>
                    </a:lnTo>
                    <a:lnTo>
                      <a:pt x="226" y="40"/>
                    </a:lnTo>
                    <a:lnTo>
                      <a:pt x="226" y="42"/>
                    </a:lnTo>
                    <a:lnTo>
                      <a:pt x="228" y="44"/>
                    </a:lnTo>
                    <a:lnTo>
                      <a:pt x="230" y="46"/>
                    </a:lnTo>
                    <a:lnTo>
                      <a:pt x="232" y="48"/>
                    </a:lnTo>
                    <a:lnTo>
                      <a:pt x="232" y="50"/>
                    </a:lnTo>
                    <a:lnTo>
                      <a:pt x="234" y="52"/>
                    </a:lnTo>
                    <a:lnTo>
                      <a:pt x="234" y="54"/>
                    </a:lnTo>
                    <a:lnTo>
                      <a:pt x="234" y="56"/>
                    </a:lnTo>
                    <a:lnTo>
                      <a:pt x="236" y="56"/>
                    </a:lnTo>
                    <a:lnTo>
                      <a:pt x="236" y="58"/>
                    </a:lnTo>
                    <a:lnTo>
                      <a:pt x="238" y="60"/>
                    </a:lnTo>
                    <a:lnTo>
                      <a:pt x="240" y="62"/>
                    </a:lnTo>
                    <a:lnTo>
                      <a:pt x="240" y="64"/>
                    </a:lnTo>
                    <a:lnTo>
                      <a:pt x="242" y="64"/>
                    </a:lnTo>
                    <a:lnTo>
                      <a:pt x="244" y="66"/>
                    </a:lnTo>
                    <a:lnTo>
                      <a:pt x="244" y="68"/>
                    </a:lnTo>
                    <a:lnTo>
                      <a:pt x="246" y="70"/>
                    </a:lnTo>
                    <a:lnTo>
                      <a:pt x="246" y="72"/>
                    </a:lnTo>
                    <a:lnTo>
                      <a:pt x="248" y="72"/>
                    </a:lnTo>
                    <a:lnTo>
                      <a:pt x="250" y="74"/>
                    </a:lnTo>
                    <a:lnTo>
                      <a:pt x="250" y="76"/>
                    </a:lnTo>
                    <a:lnTo>
                      <a:pt x="252" y="78"/>
                    </a:lnTo>
                    <a:lnTo>
                      <a:pt x="254" y="80"/>
                    </a:lnTo>
                    <a:lnTo>
                      <a:pt x="254" y="82"/>
                    </a:lnTo>
                    <a:lnTo>
                      <a:pt x="256" y="84"/>
                    </a:lnTo>
                    <a:lnTo>
                      <a:pt x="258" y="86"/>
                    </a:lnTo>
                    <a:lnTo>
                      <a:pt x="260" y="88"/>
                    </a:lnTo>
                    <a:lnTo>
                      <a:pt x="260" y="90"/>
                    </a:lnTo>
                    <a:lnTo>
                      <a:pt x="262" y="94"/>
                    </a:lnTo>
                    <a:lnTo>
                      <a:pt x="262" y="96"/>
                    </a:lnTo>
                    <a:lnTo>
                      <a:pt x="264" y="98"/>
                    </a:lnTo>
                    <a:lnTo>
                      <a:pt x="266" y="100"/>
                    </a:lnTo>
                    <a:lnTo>
                      <a:pt x="266" y="102"/>
                    </a:lnTo>
                    <a:lnTo>
                      <a:pt x="268" y="104"/>
                    </a:lnTo>
                    <a:lnTo>
                      <a:pt x="270" y="106"/>
                    </a:lnTo>
                    <a:lnTo>
                      <a:pt x="270" y="110"/>
                    </a:lnTo>
                    <a:lnTo>
                      <a:pt x="272" y="112"/>
                    </a:lnTo>
                    <a:lnTo>
                      <a:pt x="272" y="114"/>
                    </a:lnTo>
                    <a:lnTo>
                      <a:pt x="274" y="116"/>
                    </a:lnTo>
                    <a:lnTo>
                      <a:pt x="276" y="118"/>
                    </a:lnTo>
                    <a:lnTo>
                      <a:pt x="276" y="120"/>
                    </a:lnTo>
                    <a:lnTo>
                      <a:pt x="278" y="122"/>
                    </a:lnTo>
                    <a:lnTo>
                      <a:pt x="280" y="124"/>
                    </a:lnTo>
                    <a:lnTo>
                      <a:pt x="280" y="126"/>
                    </a:lnTo>
                    <a:lnTo>
                      <a:pt x="282" y="130"/>
                    </a:lnTo>
                    <a:lnTo>
                      <a:pt x="282" y="132"/>
                    </a:lnTo>
                    <a:lnTo>
                      <a:pt x="284" y="134"/>
                    </a:lnTo>
                    <a:lnTo>
                      <a:pt x="284" y="138"/>
                    </a:lnTo>
                    <a:lnTo>
                      <a:pt x="286" y="140"/>
                    </a:lnTo>
                    <a:lnTo>
                      <a:pt x="288" y="142"/>
                    </a:lnTo>
                    <a:lnTo>
                      <a:pt x="288" y="144"/>
                    </a:lnTo>
                    <a:lnTo>
                      <a:pt x="290" y="146"/>
                    </a:lnTo>
                    <a:lnTo>
                      <a:pt x="290" y="150"/>
                    </a:lnTo>
                    <a:lnTo>
                      <a:pt x="292" y="152"/>
                    </a:lnTo>
                    <a:lnTo>
                      <a:pt x="294" y="154"/>
                    </a:lnTo>
                    <a:lnTo>
                      <a:pt x="294" y="156"/>
                    </a:lnTo>
                    <a:lnTo>
                      <a:pt x="296" y="158"/>
                    </a:lnTo>
                    <a:lnTo>
                      <a:pt x="296" y="160"/>
                    </a:lnTo>
                    <a:lnTo>
                      <a:pt x="298" y="162"/>
                    </a:lnTo>
                    <a:lnTo>
                      <a:pt x="300" y="164"/>
                    </a:lnTo>
                    <a:lnTo>
                      <a:pt x="300" y="166"/>
                    </a:lnTo>
                    <a:lnTo>
                      <a:pt x="302" y="168"/>
                    </a:lnTo>
                    <a:lnTo>
                      <a:pt x="304" y="170"/>
                    </a:lnTo>
                    <a:lnTo>
                      <a:pt x="304" y="172"/>
                    </a:lnTo>
                    <a:lnTo>
                      <a:pt x="306" y="176"/>
                    </a:lnTo>
                    <a:lnTo>
                      <a:pt x="306" y="178"/>
                    </a:lnTo>
                    <a:lnTo>
                      <a:pt x="308" y="180"/>
                    </a:lnTo>
                    <a:lnTo>
                      <a:pt x="310" y="180"/>
                    </a:lnTo>
                    <a:lnTo>
                      <a:pt x="310" y="184"/>
                    </a:lnTo>
                    <a:lnTo>
                      <a:pt x="312" y="186"/>
                    </a:lnTo>
                    <a:lnTo>
                      <a:pt x="314" y="188"/>
                    </a:lnTo>
                    <a:lnTo>
                      <a:pt x="314" y="190"/>
                    </a:lnTo>
                    <a:lnTo>
                      <a:pt x="316" y="194"/>
                    </a:lnTo>
                    <a:lnTo>
                      <a:pt x="316" y="196"/>
                    </a:lnTo>
                    <a:lnTo>
                      <a:pt x="318" y="198"/>
                    </a:lnTo>
                    <a:lnTo>
                      <a:pt x="320" y="200"/>
                    </a:lnTo>
                    <a:lnTo>
                      <a:pt x="320" y="202"/>
                    </a:lnTo>
                    <a:lnTo>
                      <a:pt x="322" y="204"/>
                    </a:lnTo>
                    <a:lnTo>
                      <a:pt x="322" y="208"/>
                    </a:lnTo>
                    <a:lnTo>
                      <a:pt x="324" y="210"/>
                    </a:lnTo>
                    <a:lnTo>
                      <a:pt x="326" y="212"/>
                    </a:lnTo>
                    <a:lnTo>
                      <a:pt x="326" y="214"/>
                    </a:lnTo>
                    <a:lnTo>
                      <a:pt x="328" y="216"/>
                    </a:lnTo>
                    <a:lnTo>
                      <a:pt x="330" y="218"/>
                    </a:lnTo>
                    <a:lnTo>
                      <a:pt x="330" y="220"/>
                    </a:lnTo>
                    <a:lnTo>
                      <a:pt x="330" y="222"/>
                    </a:lnTo>
                    <a:lnTo>
                      <a:pt x="330" y="224"/>
                    </a:lnTo>
                    <a:lnTo>
                      <a:pt x="332" y="226"/>
                    </a:lnTo>
                    <a:lnTo>
                      <a:pt x="334" y="228"/>
                    </a:lnTo>
                    <a:lnTo>
                      <a:pt x="336" y="232"/>
                    </a:lnTo>
                    <a:lnTo>
                      <a:pt x="338" y="234"/>
                    </a:lnTo>
                    <a:lnTo>
                      <a:pt x="338" y="236"/>
                    </a:lnTo>
                    <a:lnTo>
                      <a:pt x="340" y="238"/>
                    </a:lnTo>
                    <a:lnTo>
                      <a:pt x="340" y="240"/>
                    </a:lnTo>
                    <a:lnTo>
                      <a:pt x="342" y="242"/>
                    </a:lnTo>
                    <a:lnTo>
                      <a:pt x="344" y="244"/>
                    </a:lnTo>
                    <a:lnTo>
                      <a:pt x="344" y="246"/>
                    </a:lnTo>
                    <a:lnTo>
                      <a:pt x="346" y="248"/>
                    </a:lnTo>
                    <a:lnTo>
                      <a:pt x="346" y="250"/>
                    </a:lnTo>
                    <a:lnTo>
                      <a:pt x="348" y="252"/>
                    </a:lnTo>
                    <a:lnTo>
                      <a:pt x="350" y="254"/>
                    </a:lnTo>
                    <a:lnTo>
                      <a:pt x="350" y="256"/>
                    </a:lnTo>
                    <a:lnTo>
                      <a:pt x="352" y="258"/>
                    </a:lnTo>
                    <a:lnTo>
                      <a:pt x="354" y="260"/>
                    </a:lnTo>
                    <a:lnTo>
                      <a:pt x="354" y="262"/>
                    </a:lnTo>
                    <a:lnTo>
                      <a:pt x="356" y="264"/>
                    </a:lnTo>
                    <a:lnTo>
                      <a:pt x="356" y="266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78" name="Freeform 925"/>
              <p:cNvSpPr>
                <a:spLocks/>
              </p:cNvSpPr>
              <p:nvPr/>
            </p:nvSpPr>
            <p:spPr bwMode="auto">
              <a:xfrm>
                <a:off x="2094" y="1102"/>
                <a:ext cx="358" cy="208"/>
              </a:xfrm>
              <a:custGeom>
                <a:avLst/>
                <a:gdLst>
                  <a:gd name="T0" fmla="*/ 4 w 358"/>
                  <a:gd name="T1" fmla="*/ 4 h 208"/>
                  <a:gd name="T2" fmla="*/ 10 w 358"/>
                  <a:gd name="T3" fmla="*/ 10 h 208"/>
                  <a:gd name="T4" fmla="*/ 16 w 358"/>
                  <a:gd name="T5" fmla="*/ 18 h 208"/>
                  <a:gd name="T6" fmla="*/ 22 w 358"/>
                  <a:gd name="T7" fmla="*/ 26 h 208"/>
                  <a:gd name="T8" fmla="*/ 26 w 358"/>
                  <a:gd name="T9" fmla="*/ 32 h 208"/>
                  <a:gd name="T10" fmla="*/ 32 w 358"/>
                  <a:gd name="T11" fmla="*/ 38 h 208"/>
                  <a:gd name="T12" fmla="*/ 38 w 358"/>
                  <a:gd name="T13" fmla="*/ 44 h 208"/>
                  <a:gd name="T14" fmla="*/ 44 w 358"/>
                  <a:gd name="T15" fmla="*/ 50 h 208"/>
                  <a:gd name="T16" fmla="*/ 50 w 358"/>
                  <a:gd name="T17" fmla="*/ 54 h 208"/>
                  <a:gd name="T18" fmla="*/ 56 w 358"/>
                  <a:gd name="T19" fmla="*/ 58 h 208"/>
                  <a:gd name="T20" fmla="*/ 64 w 358"/>
                  <a:gd name="T21" fmla="*/ 62 h 208"/>
                  <a:gd name="T22" fmla="*/ 70 w 358"/>
                  <a:gd name="T23" fmla="*/ 66 h 208"/>
                  <a:gd name="T24" fmla="*/ 78 w 358"/>
                  <a:gd name="T25" fmla="*/ 70 h 208"/>
                  <a:gd name="T26" fmla="*/ 84 w 358"/>
                  <a:gd name="T27" fmla="*/ 74 h 208"/>
                  <a:gd name="T28" fmla="*/ 90 w 358"/>
                  <a:gd name="T29" fmla="*/ 76 h 208"/>
                  <a:gd name="T30" fmla="*/ 94 w 358"/>
                  <a:gd name="T31" fmla="*/ 78 h 208"/>
                  <a:gd name="T32" fmla="*/ 102 w 358"/>
                  <a:gd name="T33" fmla="*/ 80 h 208"/>
                  <a:gd name="T34" fmla="*/ 108 w 358"/>
                  <a:gd name="T35" fmla="*/ 82 h 208"/>
                  <a:gd name="T36" fmla="*/ 116 w 358"/>
                  <a:gd name="T37" fmla="*/ 82 h 208"/>
                  <a:gd name="T38" fmla="*/ 122 w 358"/>
                  <a:gd name="T39" fmla="*/ 84 h 208"/>
                  <a:gd name="T40" fmla="*/ 130 w 358"/>
                  <a:gd name="T41" fmla="*/ 84 h 208"/>
                  <a:gd name="T42" fmla="*/ 136 w 358"/>
                  <a:gd name="T43" fmla="*/ 86 h 208"/>
                  <a:gd name="T44" fmla="*/ 144 w 358"/>
                  <a:gd name="T45" fmla="*/ 86 h 208"/>
                  <a:gd name="T46" fmla="*/ 152 w 358"/>
                  <a:gd name="T47" fmla="*/ 86 h 208"/>
                  <a:gd name="T48" fmla="*/ 158 w 358"/>
                  <a:gd name="T49" fmla="*/ 90 h 208"/>
                  <a:gd name="T50" fmla="*/ 166 w 358"/>
                  <a:gd name="T51" fmla="*/ 94 h 208"/>
                  <a:gd name="T52" fmla="*/ 168 w 358"/>
                  <a:gd name="T53" fmla="*/ 120 h 208"/>
                  <a:gd name="T54" fmla="*/ 176 w 358"/>
                  <a:gd name="T55" fmla="*/ 124 h 208"/>
                  <a:gd name="T56" fmla="*/ 180 w 358"/>
                  <a:gd name="T57" fmla="*/ 130 h 208"/>
                  <a:gd name="T58" fmla="*/ 186 w 358"/>
                  <a:gd name="T59" fmla="*/ 136 h 208"/>
                  <a:gd name="T60" fmla="*/ 192 w 358"/>
                  <a:gd name="T61" fmla="*/ 144 h 208"/>
                  <a:gd name="T62" fmla="*/ 198 w 358"/>
                  <a:gd name="T63" fmla="*/ 150 h 208"/>
                  <a:gd name="T64" fmla="*/ 202 w 358"/>
                  <a:gd name="T65" fmla="*/ 156 h 208"/>
                  <a:gd name="T66" fmla="*/ 208 w 358"/>
                  <a:gd name="T67" fmla="*/ 166 h 208"/>
                  <a:gd name="T68" fmla="*/ 212 w 358"/>
                  <a:gd name="T69" fmla="*/ 174 h 208"/>
                  <a:gd name="T70" fmla="*/ 216 w 358"/>
                  <a:gd name="T71" fmla="*/ 184 h 208"/>
                  <a:gd name="T72" fmla="*/ 220 w 358"/>
                  <a:gd name="T73" fmla="*/ 190 h 208"/>
                  <a:gd name="T74" fmla="*/ 226 w 358"/>
                  <a:gd name="T75" fmla="*/ 194 h 208"/>
                  <a:gd name="T76" fmla="*/ 232 w 358"/>
                  <a:gd name="T77" fmla="*/ 198 h 208"/>
                  <a:gd name="T78" fmla="*/ 240 w 358"/>
                  <a:gd name="T79" fmla="*/ 200 h 208"/>
                  <a:gd name="T80" fmla="*/ 248 w 358"/>
                  <a:gd name="T81" fmla="*/ 202 h 208"/>
                  <a:gd name="T82" fmla="*/ 256 w 358"/>
                  <a:gd name="T83" fmla="*/ 202 h 208"/>
                  <a:gd name="T84" fmla="*/ 262 w 358"/>
                  <a:gd name="T85" fmla="*/ 204 h 208"/>
                  <a:gd name="T86" fmla="*/ 270 w 358"/>
                  <a:gd name="T87" fmla="*/ 206 h 208"/>
                  <a:gd name="T88" fmla="*/ 278 w 358"/>
                  <a:gd name="T89" fmla="*/ 206 h 208"/>
                  <a:gd name="T90" fmla="*/ 286 w 358"/>
                  <a:gd name="T91" fmla="*/ 208 h 208"/>
                  <a:gd name="T92" fmla="*/ 294 w 358"/>
                  <a:gd name="T93" fmla="*/ 208 h 208"/>
                  <a:gd name="T94" fmla="*/ 302 w 358"/>
                  <a:gd name="T95" fmla="*/ 208 h 208"/>
                  <a:gd name="T96" fmla="*/ 310 w 358"/>
                  <a:gd name="T97" fmla="*/ 208 h 208"/>
                  <a:gd name="T98" fmla="*/ 316 w 358"/>
                  <a:gd name="T99" fmla="*/ 208 h 208"/>
                  <a:gd name="T100" fmla="*/ 324 w 358"/>
                  <a:gd name="T101" fmla="*/ 208 h 208"/>
                  <a:gd name="T102" fmla="*/ 332 w 358"/>
                  <a:gd name="T103" fmla="*/ 208 h 208"/>
                  <a:gd name="T104" fmla="*/ 338 w 358"/>
                  <a:gd name="T105" fmla="*/ 206 h 208"/>
                  <a:gd name="T106" fmla="*/ 346 w 358"/>
                  <a:gd name="T107" fmla="*/ 206 h 208"/>
                  <a:gd name="T108" fmla="*/ 354 w 358"/>
                  <a:gd name="T109" fmla="*/ 206 h 208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358" h="208">
                    <a:moveTo>
                      <a:pt x="0" y="0"/>
                    </a:moveTo>
                    <a:lnTo>
                      <a:pt x="2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12"/>
                    </a:lnTo>
                    <a:lnTo>
                      <a:pt x="12" y="14"/>
                    </a:lnTo>
                    <a:lnTo>
                      <a:pt x="14" y="16"/>
                    </a:lnTo>
                    <a:lnTo>
                      <a:pt x="16" y="18"/>
                    </a:lnTo>
                    <a:lnTo>
                      <a:pt x="18" y="20"/>
                    </a:lnTo>
                    <a:lnTo>
                      <a:pt x="18" y="22"/>
                    </a:lnTo>
                    <a:lnTo>
                      <a:pt x="20" y="24"/>
                    </a:lnTo>
                    <a:lnTo>
                      <a:pt x="22" y="26"/>
                    </a:lnTo>
                    <a:lnTo>
                      <a:pt x="22" y="28"/>
                    </a:lnTo>
                    <a:lnTo>
                      <a:pt x="24" y="30"/>
                    </a:lnTo>
                    <a:lnTo>
                      <a:pt x="24" y="32"/>
                    </a:lnTo>
                    <a:lnTo>
                      <a:pt x="26" y="32"/>
                    </a:lnTo>
                    <a:lnTo>
                      <a:pt x="28" y="34"/>
                    </a:lnTo>
                    <a:lnTo>
                      <a:pt x="28" y="36"/>
                    </a:lnTo>
                    <a:lnTo>
                      <a:pt x="30" y="36"/>
                    </a:lnTo>
                    <a:lnTo>
                      <a:pt x="32" y="38"/>
                    </a:lnTo>
                    <a:lnTo>
                      <a:pt x="34" y="40"/>
                    </a:lnTo>
                    <a:lnTo>
                      <a:pt x="34" y="42"/>
                    </a:lnTo>
                    <a:lnTo>
                      <a:pt x="36" y="42"/>
                    </a:lnTo>
                    <a:lnTo>
                      <a:pt x="38" y="44"/>
                    </a:lnTo>
                    <a:lnTo>
                      <a:pt x="40" y="46"/>
                    </a:lnTo>
                    <a:lnTo>
                      <a:pt x="40" y="48"/>
                    </a:lnTo>
                    <a:lnTo>
                      <a:pt x="42" y="48"/>
                    </a:lnTo>
                    <a:lnTo>
                      <a:pt x="44" y="50"/>
                    </a:lnTo>
                    <a:lnTo>
                      <a:pt x="46" y="52"/>
                    </a:lnTo>
                    <a:lnTo>
                      <a:pt x="48" y="52"/>
                    </a:lnTo>
                    <a:lnTo>
                      <a:pt x="48" y="54"/>
                    </a:lnTo>
                    <a:lnTo>
                      <a:pt x="50" y="54"/>
                    </a:lnTo>
                    <a:lnTo>
                      <a:pt x="50" y="56"/>
                    </a:lnTo>
                    <a:lnTo>
                      <a:pt x="52" y="56"/>
                    </a:lnTo>
                    <a:lnTo>
                      <a:pt x="54" y="58"/>
                    </a:lnTo>
                    <a:lnTo>
                      <a:pt x="56" y="58"/>
                    </a:lnTo>
                    <a:lnTo>
                      <a:pt x="58" y="58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4" y="62"/>
                    </a:lnTo>
                    <a:lnTo>
                      <a:pt x="66" y="64"/>
                    </a:lnTo>
                    <a:lnTo>
                      <a:pt x="68" y="64"/>
                    </a:lnTo>
                    <a:lnTo>
                      <a:pt x="70" y="66"/>
                    </a:lnTo>
                    <a:lnTo>
                      <a:pt x="72" y="68"/>
                    </a:lnTo>
                    <a:lnTo>
                      <a:pt x="74" y="70"/>
                    </a:lnTo>
                    <a:lnTo>
                      <a:pt x="76" y="70"/>
                    </a:lnTo>
                    <a:lnTo>
                      <a:pt x="78" y="70"/>
                    </a:lnTo>
                    <a:lnTo>
                      <a:pt x="78" y="72"/>
                    </a:lnTo>
                    <a:lnTo>
                      <a:pt x="80" y="72"/>
                    </a:lnTo>
                    <a:lnTo>
                      <a:pt x="82" y="72"/>
                    </a:lnTo>
                    <a:lnTo>
                      <a:pt x="84" y="74"/>
                    </a:lnTo>
                    <a:lnTo>
                      <a:pt x="86" y="74"/>
                    </a:lnTo>
                    <a:lnTo>
                      <a:pt x="88" y="74"/>
                    </a:lnTo>
                    <a:lnTo>
                      <a:pt x="88" y="76"/>
                    </a:lnTo>
                    <a:lnTo>
                      <a:pt x="90" y="76"/>
                    </a:lnTo>
                    <a:lnTo>
                      <a:pt x="92" y="76"/>
                    </a:lnTo>
                    <a:lnTo>
                      <a:pt x="94" y="76"/>
                    </a:lnTo>
                    <a:lnTo>
                      <a:pt x="94" y="78"/>
                    </a:lnTo>
                    <a:lnTo>
                      <a:pt x="96" y="78"/>
                    </a:lnTo>
                    <a:lnTo>
                      <a:pt x="98" y="78"/>
                    </a:lnTo>
                    <a:lnTo>
                      <a:pt x="100" y="80"/>
                    </a:lnTo>
                    <a:lnTo>
                      <a:pt x="102" y="80"/>
                    </a:lnTo>
                    <a:lnTo>
                      <a:pt x="104" y="80"/>
                    </a:lnTo>
                    <a:lnTo>
                      <a:pt x="106" y="80"/>
                    </a:lnTo>
                    <a:lnTo>
                      <a:pt x="108" y="80"/>
                    </a:lnTo>
                    <a:lnTo>
                      <a:pt x="108" y="82"/>
                    </a:lnTo>
                    <a:lnTo>
                      <a:pt x="110" y="82"/>
                    </a:lnTo>
                    <a:lnTo>
                      <a:pt x="112" y="82"/>
                    </a:lnTo>
                    <a:lnTo>
                      <a:pt x="114" y="82"/>
                    </a:lnTo>
                    <a:lnTo>
                      <a:pt x="116" y="82"/>
                    </a:lnTo>
                    <a:lnTo>
                      <a:pt x="118" y="82"/>
                    </a:lnTo>
                    <a:lnTo>
                      <a:pt x="118" y="84"/>
                    </a:lnTo>
                    <a:lnTo>
                      <a:pt x="120" y="84"/>
                    </a:lnTo>
                    <a:lnTo>
                      <a:pt x="122" y="84"/>
                    </a:lnTo>
                    <a:lnTo>
                      <a:pt x="124" y="84"/>
                    </a:lnTo>
                    <a:lnTo>
                      <a:pt x="126" y="84"/>
                    </a:lnTo>
                    <a:lnTo>
                      <a:pt x="128" y="84"/>
                    </a:lnTo>
                    <a:lnTo>
                      <a:pt x="130" y="84"/>
                    </a:lnTo>
                    <a:lnTo>
                      <a:pt x="132" y="84"/>
                    </a:lnTo>
                    <a:lnTo>
                      <a:pt x="134" y="84"/>
                    </a:lnTo>
                    <a:lnTo>
                      <a:pt x="134" y="86"/>
                    </a:lnTo>
                    <a:lnTo>
                      <a:pt x="136" y="86"/>
                    </a:lnTo>
                    <a:lnTo>
                      <a:pt x="138" y="86"/>
                    </a:lnTo>
                    <a:lnTo>
                      <a:pt x="140" y="86"/>
                    </a:lnTo>
                    <a:lnTo>
                      <a:pt x="142" y="86"/>
                    </a:lnTo>
                    <a:lnTo>
                      <a:pt x="144" y="86"/>
                    </a:lnTo>
                    <a:lnTo>
                      <a:pt x="146" y="86"/>
                    </a:lnTo>
                    <a:lnTo>
                      <a:pt x="148" y="86"/>
                    </a:lnTo>
                    <a:lnTo>
                      <a:pt x="150" y="86"/>
                    </a:lnTo>
                    <a:lnTo>
                      <a:pt x="152" y="86"/>
                    </a:lnTo>
                    <a:lnTo>
                      <a:pt x="154" y="88"/>
                    </a:lnTo>
                    <a:lnTo>
                      <a:pt x="156" y="88"/>
                    </a:lnTo>
                    <a:lnTo>
                      <a:pt x="158" y="88"/>
                    </a:lnTo>
                    <a:lnTo>
                      <a:pt x="158" y="90"/>
                    </a:lnTo>
                    <a:lnTo>
                      <a:pt x="160" y="90"/>
                    </a:lnTo>
                    <a:lnTo>
                      <a:pt x="162" y="92"/>
                    </a:lnTo>
                    <a:lnTo>
                      <a:pt x="164" y="92"/>
                    </a:lnTo>
                    <a:lnTo>
                      <a:pt x="166" y="94"/>
                    </a:lnTo>
                    <a:lnTo>
                      <a:pt x="166" y="114"/>
                    </a:lnTo>
                    <a:lnTo>
                      <a:pt x="166" y="118"/>
                    </a:lnTo>
                    <a:lnTo>
                      <a:pt x="168" y="118"/>
                    </a:lnTo>
                    <a:lnTo>
                      <a:pt x="168" y="120"/>
                    </a:lnTo>
                    <a:lnTo>
                      <a:pt x="170" y="120"/>
                    </a:lnTo>
                    <a:lnTo>
                      <a:pt x="172" y="122"/>
                    </a:lnTo>
                    <a:lnTo>
                      <a:pt x="174" y="124"/>
                    </a:lnTo>
                    <a:lnTo>
                      <a:pt x="176" y="124"/>
                    </a:lnTo>
                    <a:lnTo>
                      <a:pt x="176" y="126"/>
                    </a:lnTo>
                    <a:lnTo>
                      <a:pt x="178" y="126"/>
                    </a:lnTo>
                    <a:lnTo>
                      <a:pt x="178" y="128"/>
                    </a:lnTo>
                    <a:lnTo>
                      <a:pt x="180" y="130"/>
                    </a:lnTo>
                    <a:lnTo>
                      <a:pt x="182" y="130"/>
                    </a:lnTo>
                    <a:lnTo>
                      <a:pt x="182" y="132"/>
                    </a:lnTo>
                    <a:lnTo>
                      <a:pt x="184" y="134"/>
                    </a:lnTo>
                    <a:lnTo>
                      <a:pt x="186" y="136"/>
                    </a:lnTo>
                    <a:lnTo>
                      <a:pt x="188" y="138"/>
                    </a:lnTo>
                    <a:lnTo>
                      <a:pt x="190" y="140"/>
                    </a:lnTo>
                    <a:lnTo>
                      <a:pt x="192" y="142"/>
                    </a:lnTo>
                    <a:lnTo>
                      <a:pt x="192" y="144"/>
                    </a:lnTo>
                    <a:lnTo>
                      <a:pt x="194" y="146"/>
                    </a:lnTo>
                    <a:lnTo>
                      <a:pt x="194" y="148"/>
                    </a:lnTo>
                    <a:lnTo>
                      <a:pt x="196" y="148"/>
                    </a:lnTo>
                    <a:lnTo>
                      <a:pt x="198" y="150"/>
                    </a:lnTo>
                    <a:lnTo>
                      <a:pt x="198" y="152"/>
                    </a:lnTo>
                    <a:lnTo>
                      <a:pt x="200" y="154"/>
                    </a:lnTo>
                    <a:lnTo>
                      <a:pt x="202" y="154"/>
                    </a:lnTo>
                    <a:lnTo>
                      <a:pt x="202" y="156"/>
                    </a:lnTo>
                    <a:lnTo>
                      <a:pt x="204" y="158"/>
                    </a:lnTo>
                    <a:lnTo>
                      <a:pt x="204" y="160"/>
                    </a:lnTo>
                    <a:lnTo>
                      <a:pt x="206" y="162"/>
                    </a:lnTo>
                    <a:lnTo>
                      <a:pt x="208" y="166"/>
                    </a:lnTo>
                    <a:lnTo>
                      <a:pt x="208" y="168"/>
                    </a:lnTo>
                    <a:lnTo>
                      <a:pt x="210" y="170"/>
                    </a:lnTo>
                    <a:lnTo>
                      <a:pt x="210" y="172"/>
                    </a:lnTo>
                    <a:lnTo>
                      <a:pt x="212" y="174"/>
                    </a:lnTo>
                    <a:lnTo>
                      <a:pt x="214" y="176"/>
                    </a:lnTo>
                    <a:lnTo>
                      <a:pt x="214" y="180"/>
                    </a:lnTo>
                    <a:lnTo>
                      <a:pt x="214" y="182"/>
                    </a:lnTo>
                    <a:lnTo>
                      <a:pt x="216" y="184"/>
                    </a:lnTo>
                    <a:lnTo>
                      <a:pt x="216" y="186"/>
                    </a:lnTo>
                    <a:lnTo>
                      <a:pt x="218" y="188"/>
                    </a:lnTo>
                    <a:lnTo>
                      <a:pt x="218" y="190"/>
                    </a:lnTo>
                    <a:lnTo>
                      <a:pt x="220" y="190"/>
                    </a:lnTo>
                    <a:lnTo>
                      <a:pt x="222" y="192"/>
                    </a:lnTo>
                    <a:lnTo>
                      <a:pt x="222" y="194"/>
                    </a:lnTo>
                    <a:lnTo>
                      <a:pt x="224" y="194"/>
                    </a:lnTo>
                    <a:lnTo>
                      <a:pt x="226" y="194"/>
                    </a:lnTo>
                    <a:lnTo>
                      <a:pt x="228" y="196"/>
                    </a:lnTo>
                    <a:lnTo>
                      <a:pt x="230" y="196"/>
                    </a:lnTo>
                    <a:lnTo>
                      <a:pt x="232" y="196"/>
                    </a:lnTo>
                    <a:lnTo>
                      <a:pt x="232" y="198"/>
                    </a:lnTo>
                    <a:lnTo>
                      <a:pt x="234" y="198"/>
                    </a:lnTo>
                    <a:lnTo>
                      <a:pt x="236" y="198"/>
                    </a:lnTo>
                    <a:lnTo>
                      <a:pt x="238" y="198"/>
                    </a:lnTo>
                    <a:lnTo>
                      <a:pt x="240" y="200"/>
                    </a:lnTo>
                    <a:lnTo>
                      <a:pt x="242" y="200"/>
                    </a:lnTo>
                    <a:lnTo>
                      <a:pt x="244" y="200"/>
                    </a:lnTo>
                    <a:lnTo>
                      <a:pt x="246" y="202"/>
                    </a:lnTo>
                    <a:lnTo>
                      <a:pt x="248" y="202"/>
                    </a:lnTo>
                    <a:lnTo>
                      <a:pt x="250" y="202"/>
                    </a:lnTo>
                    <a:lnTo>
                      <a:pt x="252" y="202"/>
                    </a:lnTo>
                    <a:lnTo>
                      <a:pt x="254" y="202"/>
                    </a:lnTo>
                    <a:lnTo>
                      <a:pt x="256" y="202"/>
                    </a:lnTo>
                    <a:lnTo>
                      <a:pt x="258" y="202"/>
                    </a:lnTo>
                    <a:lnTo>
                      <a:pt x="260" y="202"/>
                    </a:lnTo>
                    <a:lnTo>
                      <a:pt x="262" y="204"/>
                    </a:lnTo>
                    <a:lnTo>
                      <a:pt x="264" y="204"/>
                    </a:lnTo>
                    <a:lnTo>
                      <a:pt x="266" y="204"/>
                    </a:lnTo>
                    <a:lnTo>
                      <a:pt x="268" y="204"/>
                    </a:lnTo>
                    <a:lnTo>
                      <a:pt x="270" y="206"/>
                    </a:lnTo>
                    <a:lnTo>
                      <a:pt x="272" y="206"/>
                    </a:lnTo>
                    <a:lnTo>
                      <a:pt x="274" y="206"/>
                    </a:lnTo>
                    <a:lnTo>
                      <a:pt x="276" y="206"/>
                    </a:lnTo>
                    <a:lnTo>
                      <a:pt x="278" y="206"/>
                    </a:lnTo>
                    <a:lnTo>
                      <a:pt x="280" y="206"/>
                    </a:lnTo>
                    <a:lnTo>
                      <a:pt x="282" y="206"/>
                    </a:lnTo>
                    <a:lnTo>
                      <a:pt x="284" y="206"/>
                    </a:lnTo>
                    <a:lnTo>
                      <a:pt x="286" y="208"/>
                    </a:lnTo>
                    <a:lnTo>
                      <a:pt x="288" y="208"/>
                    </a:lnTo>
                    <a:lnTo>
                      <a:pt x="290" y="208"/>
                    </a:lnTo>
                    <a:lnTo>
                      <a:pt x="292" y="208"/>
                    </a:lnTo>
                    <a:lnTo>
                      <a:pt x="294" y="208"/>
                    </a:lnTo>
                    <a:lnTo>
                      <a:pt x="296" y="208"/>
                    </a:lnTo>
                    <a:lnTo>
                      <a:pt x="298" y="208"/>
                    </a:lnTo>
                    <a:lnTo>
                      <a:pt x="300" y="208"/>
                    </a:lnTo>
                    <a:lnTo>
                      <a:pt x="302" y="208"/>
                    </a:lnTo>
                    <a:lnTo>
                      <a:pt x="304" y="208"/>
                    </a:lnTo>
                    <a:lnTo>
                      <a:pt x="306" y="208"/>
                    </a:lnTo>
                    <a:lnTo>
                      <a:pt x="308" y="208"/>
                    </a:lnTo>
                    <a:lnTo>
                      <a:pt x="310" y="208"/>
                    </a:lnTo>
                    <a:lnTo>
                      <a:pt x="312" y="208"/>
                    </a:lnTo>
                    <a:lnTo>
                      <a:pt x="314" y="208"/>
                    </a:lnTo>
                    <a:lnTo>
                      <a:pt x="316" y="208"/>
                    </a:lnTo>
                    <a:lnTo>
                      <a:pt x="318" y="208"/>
                    </a:lnTo>
                    <a:lnTo>
                      <a:pt x="320" y="208"/>
                    </a:lnTo>
                    <a:lnTo>
                      <a:pt x="322" y="208"/>
                    </a:lnTo>
                    <a:lnTo>
                      <a:pt x="324" y="208"/>
                    </a:lnTo>
                    <a:lnTo>
                      <a:pt x="326" y="208"/>
                    </a:lnTo>
                    <a:lnTo>
                      <a:pt x="328" y="208"/>
                    </a:lnTo>
                    <a:lnTo>
                      <a:pt x="330" y="208"/>
                    </a:lnTo>
                    <a:lnTo>
                      <a:pt x="332" y="208"/>
                    </a:lnTo>
                    <a:lnTo>
                      <a:pt x="332" y="206"/>
                    </a:lnTo>
                    <a:lnTo>
                      <a:pt x="334" y="206"/>
                    </a:lnTo>
                    <a:lnTo>
                      <a:pt x="336" y="206"/>
                    </a:lnTo>
                    <a:lnTo>
                      <a:pt x="338" y="206"/>
                    </a:lnTo>
                    <a:lnTo>
                      <a:pt x="340" y="206"/>
                    </a:lnTo>
                    <a:lnTo>
                      <a:pt x="342" y="206"/>
                    </a:lnTo>
                    <a:lnTo>
                      <a:pt x="344" y="206"/>
                    </a:lnTo>
                    <a:lnTo>
                      <a:pt x="346" y="206"/>
                    </a:lnTo>
                    <a:lnTo>
                      <a:pt x="348" y="206"/>
                    </a:lnTo>
                    <a:lnTo>
                      <a:pt x="350" y="206"/>
                    </a:lnTo>
                    <a:lnTo>
                      <a:pt x="352" y="206"/>
                    </a:lnTo>
                    <a:lnTo>
                      <a:pt x="354" y="206"/>
                    </a:lnTo>
                    <a:lnTo>
                      <a:pt x="356" y="206"/>
                    </a:lnTo>
                    <a:lnTo>
                      <a:pt x="358" y="204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79" name="Freeform 926"/>
              <p:cNvSpPr>
                <a:spLocks/>
              </p:cNvSpPr>
              <p:nvPr/>
            </p:nvSpPr>
            <p:spPr bwMode="auto">
              <a:xfrm>
                <a:off x="2452" y="1304"/>
                <a:ext cx="356" cy="96"/>
              </a:xfrm>
              <a:custGeom>
                <a:avLst/>
                <a:gdLst>
                  <a:gd name="T0" fmla="*/ 4 w 356"/>
                  <a:gd name="T1" fmla="*/ 2 h 96"/>
                  <a:gd name="T2" fmla="*/ 12 w 356"/>
                  <a:gd name="T3" fmla="*/ 2 h 96"/>
                  <a:gd name="T4" fmla="*/ 20 w 356"/>
                  <a:gd name="T5" fmla="*/ 0 h 96"/>
                  <a:gd name="T6" fmla="*/ 28 w 356"/>
                  <a:gd name="T7" fmla="*/ 0 h 96"/>
                  <a:gd name="T8" fmla="*/ 36 w 356"/>
                  <a:gd name="T9" fmla="*/ 0 h 96"/>
                  <a:gd name="T10" fmla="*/ 44 w 356"/>
                  <a:gd name="T11" fmla="*/ 0 h 96"/>
                  <a:gd name="T12" fmla="*/ 50 w 356"/>
                  <a:gd name="T13" fmla="*/ 0 h 96"/>
                  <a:gd name="T14" fmla="*/ 58 w 356"/>
                  <a:gd name="T15" fmla="*/ 0 h 96"/>
                  <a:gd name="T16" fmla="*/ 66 w 356"/>
                  <a:gd name="T17" fmla="*/ 0 h 96"/>
                  <a:gd name="T18" fmla="*/ 74 w 356"/>
                  <a:gd name="T19" fmla="*/ 0 h 96"/>
                  <a:gd name="T20" fmla="*/ 82 w 356"/>
                  <a:gd name="T21" fmla="*/ 2 h 96"/>
                  <a:gd name="T22" fmla="*/ 90 w 356"/>
                  <a:gd name="T23" fmla="*/ 2 h 96"/>
                  <a:gd name="T24" fmla="*/ 96 w 356"/>
                  <a:gd name="T25" fmla="*/ 4 h 96"/>
                  <a:gd name="T26" fmla="*/ 104 w 356"/>
                  <a:gd name="T27" fmla="*/ 4 h 96"/>
                  <a:gd name="T28" fmla="*/ 112 w 356"/>
                  <a:gd name="T29" fmla="*/ 6 h 96"/>
                  <a:gd name="T30" fmla="*/ 120 w 356"/>
                  <a:gd name="T31" fmla="*/ 8 h 96"/>
                  <a:gd name="T32" fmla="*/ 128 w 356"/>
                  <a:gd name="T33" fmla="*/ 8 h 96"/>
                  <a:gd name="T34" fmla="*/ 136 w 356"/>
                  <a:gd name="T35" fmla="*/ 10 h 96"/>
                  <a:gd name="T36" fmla="*/ 142 w 356"/>
                  <a:gd name="T37" fmla="*/ 12 h 96"/>
                  <a:gd name="T38" fmla="*/ 146 w 356"/>
                  <a:gd name="T39" fmla="*/ 14 h 96"/>
                  <a:gd name="T40" fmla="*/ 154 w 356"/>
                  <a:gd name="T41" fmla="*/ 16 h 96"/>
                  <a:gd name="T42" fmla="*/ 162 w 356"/>
                  <a:gd name="T43" fmla="*/ 18 h 96"/>
                  <a:gd name="T44" fmla="*/ 168 w 356"/>
                  <a:gd name="T45" fmla="*/ 20 h 96"/>
                  <a:gd name="T46" fmla="*/ 174 w 356"/>
                  <a:gd name="T47" fmla="*/ 22 h 96"/>
                  <a:gd name="T48" fmla="*/ 182 w 356"/>
                  <a:gd name="T49" fmla="*/ 24 h 96"/>
                  <a:gd name="T50" fmla="*/ 188 w 356"/>
                  <a:gd name="T51" fmla="*/ 26 h 96"/>
                  <a:gd name="T52" fmla="*/ 192 w 356"/>
                  <a:gd name="T53" fmla="*/ 28 h 96"/>
                  <a:gd name="T54" fmla="*/ 198 w 356"/>
                  <a:gd name="T55" fmla="*/ 30 h 96"/>
                  <a:gd name="T56" fmla="*/ 204 w 356"/>
                  <a:gd name="T57" fmla="*/ 32 h 96"/>
                  <a:gd name="T58" fmla="*/ 212 w 356"/>
                  <a:gd name="T59" fmla="*/ 34 h 96"/>
                  <a:gd name="T60" fmla="*/ 220 w 356"/>
                  <a:gd name="T61" fmla="*/ 36 h 96"/>
                  <a:gd name="T62" fmla="*/ 226 w 356"/>
                  <a:gd name="T63" fmla="*/ 38 h 96"/>
                  <a:gd name="T64" fmla="*/ 234 w 356"/>
                  <a:gd name="T65" fmla="*/ 42 h 96"/>
                  <a:gd name="T66" fmla="*/ 238 w 356"/>
                  <a:gd name="T67" fmla="*/ 44 h 96"/>
                  <a:gd name="T68" fmla="*/ 246 w 356"/>
                  <a:gd name="T69" fmla="*/ 48 h 96"/>
                  <a:gd name="T70" fmla="*/ 254 w 356"/>
                  <a:gd name="T71" fmla="*/ 48 h 96"/>
                  <a:gd name="T72" fmla="*/ 262 w 356"/>
                  <a:gd name="T73" fmla="*/ 52 h 96"/>
                  <a:gd name="T74" fmla="*/ 270 w 356"/>
                  <a:gd name="T75" fmla="*/ 54 h 96"/>
                  <a:gd name="T76" fmla="*/ 278 w 356"/>
                  <a:gd name="T77" fmla="*/ 58 h 96"/>
                  <a:gd name="T78" fmla="*/ 284 w 356"/>
                  <a:gd name="T79" fmla="*/ 62 h 96"/>
                  <a:gd name="T80" fmla="*/ 290 w 356"/>
                  <a:gd name="T81" fmla="*/ 64 h 96"/>
                  <a:gd name="T82" fmla="*/ 296 w 356"/>
                  <a:gd name="T83" fmla="*/ 66 h 96"/>
                  <a:gd name="T84" fmla="*/ 302 w 356"/>
                  <a:gd name="T85" fmla="*/ 70 h 96"/>
                  <a:gd name="T86" fmla="*/ 310 w 356"/>
                  <a:gd name="T87" fmla="*/ 74 h 96"/>
                  <a:gd name="T88" fmla="*/ 316 w 356"/>
                  <a:gd name="T89" fmla="*/ 76 h 96"/>
                  <a:gd name="T90" fmla="*/ 322 w 356"/>
                  <a:gd name="T91" fmla="*/ 78 h 96"/>
                  <a:gd name="T92" fmla="*/ 330 w 356"/>
                  <a:gd name="T93" fmla="*/ 82 h 96"/>
                  <a:gd name="T94" fmla="*/ 336 w 356"/>
                  <a:gd name="T95" fmla="*/ 86 h 96"/>
                  <a:gd name="T96" fmla="*/ 342 w 356"/>
                  <a:gd name="T97" fmla="*/ 90 h 96"/>
                  <a:gd name="T98" fmla="*/ 348 w 356"/>
                  <a:gd name="T99" fmla="*/ 92 h 96"/>
                  <a:gd name="T100" fmla="*/ 356 w 356"/>
                  <a:gd name="T101" fmla="*/ 96 h 9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356" h="96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0" y="0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4" y="0"/>
                    </a:lnTo>
                    <a:lnTo>
                      <a:pt x="66" y="0"/>
                    </a:lnTo>
                    <a:lnTo>
                      <a:pt x="68" y="0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8" y="2"/>
                    </a:lnTo>
                    <a:lnTo>
                      <a:pt x="80" y="2"/>
                    </a:lnTo>
                    <a:lnTo>
                      <a:pt x="82" y="2"/>
                    </a:lnTo>
                    <a:lnTo>
                      <a:pt x="84" y="2"/>
                    </a:lnTo>
                    <a:lnTo>
                      <a:pt x="86" y="2"/>
                    </a:lnTo>
                    <a:lnTo>
                      <a:pt x="88" y="2"/>
                    </a:lnTo>
                    <a:lnTo>
                      <a:pt x="90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94" y="4"/>
                    </a:lnTo>
                    <a:lnTo>
                      <a:pt x="96" y="4"/>
                    </a:lnTo>
                    <a:lnTo>
                      <a:pt x="98" y="4"/>
                    </a:lnTo>
                    <a:lnTo>
                      <a:pt x="100" y="4"/>
                    </a:lnTo>
                    <a:lnTo>
                      <a:pt x="102" y="4"/>
                    </a:lnTo>
                    <a:lnTo>
                      <a:pt x="104" y="4"/>
                    </a:lnTo>
                    <a:lnTo>
                      <a:pt x="106" y="4"/>
                    </a:lnTo>
                    <a:lnTo>
                      <a:pt x="108" y="6"/>
                    </a:lnTo>
                    <a:lnTo>
                      <a:pt x="110" y="6"/>
                    </a:lnTo>
                    <a:lnTo>
                      <a:pt x="112" y="6"/>
                    </a:lnTo>
                    <a:lnTo>
                      <a:pt x="114" y="6"/>
                    </a:lnTo>
                    <a:lnTo>
                      <a:pt x="116" y="6"/>
                    </a:lnTo>
                    <a:lnTo>
                      <a:pt x="118" y="6"/>
                    </a:lnTo>
                    <a:lnTo>
                      <a:pt x="120" y="8"/>
                    </a:lnTo>
                    <a:lnTo>
                      <a:pt x="122" y="8"/>
                    </a:lnTo>
                    <a:lnTo>
                      <a:pt x="124" y="8"/>
                    </a:lnTo>
                    <a:lnTo>
                      <a:pt x="126" y="8"/>
                    </a:lnTo>
                    <a:lnTo>
                      <a:pt x="128" y="8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4" y="10"/>
                    </a:lnTo>
                    <a:lnTo>
                      <a:pt x="136" y="10"/>
                    </a:lnTo>
                    <a:lnTo>
                      <a:pt x="138" y="10"/>
                    </a:lnTo>
                    <a:lnTo>
                      <a:pt x="138" y="12"/>
                    </a:lnTo>
                    <a:lnTo>
                      <a:pt x="140" y="12"/>
                    </a:lnTo>
                    <a:lnTo>
                      <a:pt x="142" y="12"/>
                    </a:lnTo>
                    <a:lnTo>
                      <a:pt x="144" y="12"/>
                    </a:lnTo>
                    <a:lnTo>
                      <a:pt x="144" y="14"/>
                    </a:lnTo>
                    <a:lnTo>
                      <a:pt x="146" y="14"/>
                    </a:lnTo>
                    <a:lnTo>
                      <a:pt x="148" y="14"/>
                    </a:lnTo>
                    <a:lnTo>
                      <a:pt x="150" y="14"/>
                    </a:lnTo>
                    <a:lnTo>
                      <a:pt x="152" y="14"/>
                    </a:lnTo>
                    <a:lnTo>
                      <a:pt x="154" y="16"/>
                    </a:lnTo>
                    <a:lnTo>
                      <a:pt x="156" y="16"/>
                    </a:lnTo>
                    <a:lnTo>
                      <a:pt x="158" y="16"/>
                    </a:lnTo>
                    <a:lnTo>
                      <a:pt x="160" y="16"/>
                    </a:lnTo>
                    <a:lnTo>
                      <a:pt x="162" y="18"/>
                    </a:lnTo>
                    <a:lnTo>
                      <a:pt x="164" y="18"/>
                    </a:lnTo>
                    <a:lnTo>
                      <a:pt x="166" y="18"/>
                    </a:lnTo>
                    <a:lnTo>
                      <a:pt x="168" y="18"/>
                    </a:lnTo>
                    <a:lnTo>
                      <a:pt x="168" y="20"/>
                    </a:lnTo>
                    <a:lnTo>
                      <a:pt x="170" y="20"/>
                    </a:lnTo>
                    <a:lnTo>
                      <a:pt x="172" y="20"/>
                    </a:lnTo>
                    <a:lnTo>
                      <a:pt x="174" y="20"/>
                    </a:lnTo>
                    <a:lnTo>
                      <a:pt x="174" y="22"/>
                    </a:lnTo>
                    <a:lnTo>
                      <a:pt x="176" y="22"/>
                    </a:lnTo>
                    <a:lnTo>
                      <a:pt x="178" y="22"/>
                    </a:lnTo>
                    <a:lnTo>
                      <a:pt x="180" y="22"/>
                    </a:lnTo>
                    <a:lnTo>
                      <a:pt x="182" y="24"/>
                    </a:lnTo>
                    <a:lnTo>
                      <a:pt x="184" y="24"/>
                    </a:lnTo>
                    <a:lnTo>
                      <a:pt x="186" y="24"/>
                    </a:lnTo>
                    <a:lnTo>
                      <a:pt x="188" y="24"/>
                    </a:lnTo>
                    <a:lnTo>
                      <a:pt x="188" y="26"/>
                    </a:lnTo>
                    <a:lnTo>
                      <a:pt x="190" y="26"/>
                    </a:lnTo>
                    <a:lnTo>
                      <a:pt x="192" y="26"/>
                    </a:lnTo>
                    <a:lnTo>
                      <a:pt x="192" y="28"/>
                    </a:lnTo>
                    <a:lnTo>
                      <a:pt x="194" y="28"/>
                    </a:lnTo>
                    <a:lnTo>
                      <a:pt x="196" y="28"/>
                    </a:lnTo>
                    <a:lnTo>
                      <a:pt x="198" y="28"/>
                    </a:lnTo>
                    <a:lnTo>
                      <a:pt x="198" y="30"/>
                    </a:lnTo>
                    <a:lnTo>
                      <a:pt x="200" y="30"/>
                    </a:lnTo>
                    <a:lnTo>
                      <a:pt x="202" y="30"/>
                    </a:lnTo>
                    <a:lnTo>
                      <a:pt x="204" y="30"/>
                    </a:lnTo>
                    <a:lnTo>
                      <a:pt x="204" y="32"/>
                    </a:lnTo>
                    <a:lnTo>
                      <a:pt x="206" y="32"/>
                    </a:lnTo>
                    <a:lnTo>
                      <a:pt x="208" y="32"/>
                    </a:lnTo>
                    <a:lnTo>
                      <a:pt x="210" y="32"/>
                    </a:lnTo>
                    <a:lnTo>
                      <a:pt x="212" y="34"/>
                    </a:lnTo>
                    <a:lnTo>
                      <a:pt x="214" y="34"/>
                    </a:lnTo>
                    <a:lnTo>
                      <a:pt x="216" y="36"/>
                    </a:lnTo>
                    <a:lnTo>
                      <a:pt x="218" y="36"/>
                    </a:lnTo>
                    <a:lnTo>
                      <a:pt x="220" y="36"/>
                    </a:lnTo>
                    <a:lnTo>
                      <a:pt x="222" y="36"/>
                    </a:lnTo>
                    <a:lnTo>
                      <a:pt x="222" y="38"/>
                    </a:lnTo>
                    <a:lnTo>
                      <a:pt x="224" y="38"/>
                    </a:lnTo>
                    <a:lnTo>
                      <a:pt x="226" y="38"/>
                    </a:lnTo>
                    <a:lnTo>
                      <a:pt x="228" y="40"/>
                    </a:lnTo>
                    <a:lnTo>
                      <a:pt x="230" y="40"/>
                    </a:lnTo>
                    <a:lnTo>
                      <a:pt x="232" y="40"/>
                    </a:lnTo>
                    <a:lnTo>
                      <a:pt x="234" y="42"/>
                    </a:lnTo>
                    <a:lnTo>
                      <a:pt x="236" y="42"/>
                    </a:lnTo>
                    <a:lnTo>
                      <a:pt x="238" y="42"/>
                    </a:lnTo>
                    <a:lnTo>
                      <a:pt x="238" y="44"/>
                    </a:lnTo>
                    <a:lnTo>
                      <a:pt x="240" y="44"/>
                    </a:lnTo>
                    <a:lnTo>
                      <a:pt x="242" y="46"/>
                    </a:lnTo>
                    <a:lnTo>
                      <a:pt x="244" y="46"/>
                    </a:lnTo>
                    <a:lnTo>
                      <a:pt x="246" y="48"/>
                    </a:lnTo>
                    <a:lnTo>
                      <a:pt x="248" y="48"/>
                    </a:lnTo>
                    <a:lnTo>
                      <a:pt x="250" y="48"/>
                    </a:lnTo>
                    <a:lnTo>
                      <a:pt x="252" y="48"/>
                    </a:lnTo>
                    <a:lnTo>
                      <a:pt x="254" y="48"/>
                    </a:lnTo>
                    <a:lnTo>
                      <a:pt x="256" y="50"/>
                    </a:lnTo>
                    <a:lnTo>
                      <a:pt x="258" y="50"/>
                    </a:lnTo>
                    <a:lnTo>
                      <a:pt x="260" y="50"/>
                    </a:lnTo>
                    <a:lnTo>
                      <a:pt x="262" y="52"/>
                    </a:lnTo>
                    <a:lnTo>
                      <a:pt x="264" y="52"/>
                    </a:lnTo>
                    <a:lnTo>
                      <a:pt x="266" y="54"/>
                    </a:lnTo>
                    <a:lnTo>
                      <a:pt x="268" y="54"/>
                    </a:lnTo>
                    <a:lnTo>
                      <a:pt x="270" y="54"/>
                    </a:lnTo>
                    <a:lnTo>
                      <a:pt x="272" y="56"/>
                    </a:lnTo>
                    <a:lnTo>
                      <a:pt x="274" y="56"/>
                    </a:lnTo>
                    <a:lnTo>
                      <a:pt x="276" y="58"/>
                    </a:lnTo>
                    <a:lnTo>
                      <a:pt x="278" y="58"/>
                    </a:lnTo>
                    <a:lnTo>
                      <a:pt x="280" y="58"/>
                    </a:lnTo>
                    <a:lnTo>
                      <a:pt x="282" y="60"/>
                    </a:lnTo>
                    <a:lnTo>
                      <a:pt x="284" y="60"/>
                    </a:lnTo>
                    <a:lnTo>
                      <a:pt x="284" y="62"/>
                    </a:lnTo>
                    <a:lnTo>
                      <a:pt x="286" y="62"/>
                    </a:lnTo>
                    <a:lnTo>
                      <a:pt x="288" y="64"/>
                    </a:lnTo>
                    <a:lnTo>
                      <a:pt x="290" y="64"/>
                    </a:lnTo>
                    <a:lnTo>
                      <a:pt x="292" y="64"/>
                    </a:lnTo>
                    <a:lnTo>
                      <a:pt x="292" y="66"/>
                    </a:lnTo>
                    <a:lnTo>
                      <a:pt x="294" y="66"/>
                    </a:lnTo>
                    <a:lnTo>
                      <a:pt x="296" y="66"/>
                    </a:lnTo>
                    <a:lnTo>
                      <a:pt x="296" y="68"/>
                    </a:lnTo>
                    <a:lnTo>
                      <a:pt x="298" y="68"/>
                    </a:lnTo>
                    <a:lnTo>
                      <a:pt x="300" y="68"/>
                    </a:lnTo>
                    <a:lnTo>
                      <a:pt x="302" y="70"/>
                    </a:lnTo>
                    <a:lnTo>
                      <a:pt x="304" y="70"/>
                    </a:lnTo>
                    <a:lnTo>
                      <a:pt x="306" y="72"/>
                    </a:lnTo>
                    <a:lnTo>
                      <a:pt x="308" y="72"/>
                    </a:lnTo>
                    <a:lnTo>
                      <a:pt x="310" y="74"/>
                    </a:lnTo>
                    <a:lnTo>
                      <a:pt x="312" y="74"/>
                    </a:lnTo>
                    <a:lnTo>
                      <a:pt x="314" y="74"/>
                    </a:lnTo>
                    <a:lnTo>
                      <a:pt x="314" y="76"/>
                    </a:lnTo>
                    <a:lnTo>
                      <a:pt x="316" y="76"/>
                    </a:lnTo>
                    <a:lnTo>
                      <a:pt x="318" y="76"/>
                    </a:lnTo>
                    <a:lnTo>
                      <a:pt x="318" y="78"/>
                    </a:lnTo>
                    <a:lnTo>
                      <a:pt x="320" y="78"/>
                    </a:lnTo>
                    <a:lnTo>
                      <a:pt x="322" y="78"/>
                    </a:lnTo>
                    <a:lnTo>
                      <a:pt x="324" y="80"/>
                    </a:lnTo>
                    <a:lnTo>
                      <a:pt x="326" y="80"/>
                    </a:lnTo>
                    <a:lnTo>
                      <a:pt x="328" y="82"/>
                    </a:lnTo>
                    <a:lnTo>
                      <a:pt x="330" y="82"/>
                    </a:lnTo>
                    <a:lnTo>
                      <a:pt x="332" y="84"/>
                    </a:lnTo>
                    <a:lnTo>
                      <a:pt x="334" y="84"/>
                    </a:lnTo>
                    <a:lnTo>
                      <a:pt x="334" y="86"/>
                    </a:lnTo>
                    <a:lnTo>
                      <a:pt x="336" y="86"/>
                    </a:lnTo>
                    <a:lnTo>
                      <a:pt x="338" y="88"/>
                    </a:lnTo>
                    <a:lnTo>
                      <a:pt x="340" y="88"/>
                    </a:lnTo>
                    <a:lnTo>
                      <a:pt x="342" y="88"/>
                    </a:lnTo>
                    <a:lnTo>
                      <a:pt x="342" y="90"/>
                    </a:lnTo>
                    <a:lnTo>
                      <a:pt x="344" y="90"/>
                    </a:lnTo>
                    <a:lnTo>
                      <a:pt x="346" y="90"/>
                    </a:lnTo>
                    <a:lnTo>
                      <a:pt x="346" y="92"/>
                    </a:lnTo>
                    <a:lnTo>
                      <a:pt x="348" y="92"/>
                    </a:lnTo>
                    <a:lnTo>
                      <a:pt x="350" y="94"/>
                    </a:lnTo>
                    <a:lnTo>
                      <a:pt x="352" y="94"/>
                    </a:lnTo>
                    <a:lnTo>
                      <a:pt x="354" y="94"/>
                    </a:lnTo>
                    <a:lnTo>
                      <a:pt x="356" y="96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80" name="Freeform 927"/>
              <p:cNvSpPr>
                <a:spLocks/>
              </p:cNvSpPr>
              <p:nvPr/>
            </p:nvSpPr>
            <p:spPr bwMode="auto">
              <a:xfrm>
                <a:off x="2808" y="1400"/>
                <a:ext cx="358" cy="204"/>
              </a:xfrm>
              <a:custGeom>
                <a:avLst/>
                <a:gdLst>
                  <a:gd name="T0" fmla="*/ 4 w 358"/>
                  <a:gd name="T1" fmla="*/ 0 h 204"/>
                  <a:gd name="T2" fmla="*/ 10 w 358"/>
                  <a:gd name="T3" fmla="*/ 2 h 204"/>
                  <a:gd name="T4" fmla="*/ 18 w 358"/>
                  <a:gd name="T5" fmla="*/ 6 h 204"/>
                  <a:gd name="T6" fmla="*/ 22 w 358"/>
                  <a:gd name="T7" fmla="*/ 10 h 204"/>
                  <a:gd name="T8" fmla="*/ 28 w 358"/>
                  <a:gd name="T9" fmla="*/ 12 h 204"/>
                  <a:gd name="T10" fmla="*/ 34 w 358"/>
                  <a:gd name="T11" fmla="*/ 16 h 204"/>
                  <a:gd name="T12" fmla="*/ 40 w 358"/>
                  <a:gd name="T13" fmla="*/ 18 h 204"/>
                  <a:gd name="T14" fmla="*/ 48 w 358"/>
                  <a:gd name="T15" fmla="*/ 22 h 204"/>
                  <a:gd name="T16" fmla="*/ 54 w 358"/>
                  <a:gd name="T17" fmla="*/ 26 h 204"/>
                  <a:gd name="T18" fmla="*/ 60 w 358"/>
                  <a:gd name="T19" fmla="*/ 28 h 204"/>
                  <a:gd name="T20" fmla="*/ 66 w 358"/>
                  <a:gd name="T21" fmla="*/ 32 h 204"/>
                  <a:gd name="T22" fmla="*/ 72 w 358"/>
                  <a:gd name="T23" fmla="*/ 34 h 204"/>
                  <a:gd name="T24" fmla="*/ 74 w 358"/>
                  <a:gd name="T25" fmla="*/ 38 h 204"/>
                  <a:gd name="T26" fmla="*/ 82 w 358"/>
                  <a:gd name="T27" fmla="*/ 42 h 204"/>
                  <a:gd name="T28" fmla="*/ 90 w 358"/>
                  <a:gd name="T29" fmla="*/ 46 h 204"/>
                  <a:gd name="T30" fmla="*/ 96 w 358"/>
                  <a:gd name="T31" fmla="*/ 48 h 204"/>
                  <a:gd name="T32" fmla="*/ 102 w 358"/>
                  <a:gd name="T33" fmla="*/ 50 h 204"/>
                  <a:gd name="T34" fmla="*/ 110 w 358"/>
                  <a:gd name="T35" fmla="*/ 54 h 204"/>
                  <a:gd name="T36" fmla="*/ 118 w 358"/>
                  <a:gd name="T37" fmla="*/ 58 h 204"/>
                  <a:gd name="T38" fmla="*/ 122 w 358"/>
                  <a:gd name="T39" fmla="*/ 62 h 204"/>
                  <a:gd name="T40" fmla="*/ 126 w 358"/>
                  <a:gd name="T41" fmla="*/ 64 h 204"/>
                  <a:gd name="T42" fmla="*/ 134 w 358"/>
                  <a:gd name="T43" fmla="*/ 68 h 204"/>
                  <a:gd name="T44" fmla="*/ 142 w 358"/>
                  <a:gd name="T45" fmla="*/ 74 h 204"/>
                  <a:gd name="T46" fmla="*/ 150 w 358"/>
                  <a:gd name="T47" fmla="*/ 78 h 204"/>
                  <a:gd name="T48" fmla="*/ 156 w 358"/>
                  <a:gd name="T49" fmla="*/ 80 h 204"/>
                  <a:gd name="T50" fmla="*/ 160 w 358"/>
                  <a:gd name="T51" fmla="*/ 84 h 204"/>
                  <a:gd name="T52" fmla="*/ 166 w 358"/>
                  <a:gd name="T53" fmla="*/ 88 h 204"/>
                  <a:gd name="T54" fmla="*/ 172 w 358"/>
                  <a:gd name="T55" fmla="*/ 92 h 204"/>
                  <a:gd name="T56" fmla="*/ 180 w 358"/>
                  <a:gd name="T57" fmla="*/ 96 h 204"/>
                  <a:gd name="T58" fmla="*/ 188 w 358"/>
                  <a:gd name="T59" fmla="*/ 98 h 204"/>
                  <a:gd name="T60" fmla="*/ 196 w 358"/>
                  <a:gd name="T61" fmla="*/ 104 h 204"/>
                  <a:gd name="T62" fmla="*/ 204 w 358"/>
                  <a:gd name="T63" fmla="*/ 108 h 204"/>
                  <a:gd name="T64" fmla="*/ 212 w 358"/>
                  <a:gd name="T65" fmla="*/ 114 h 204"/>
                  <a:gd name="T66" fmla="*/ 218 w 358"/>
                  <a:gd name="T67" fmla="*/ 118 h 204"/>
                  <a:gd name="T68" fmla="*/ 226 w 358"/>
                  <a:gd name="T69" fmla="*/ 124 h 204"/>
                  <a:gd name="T70" fmla="*/ 234 w 358"/>
                  <a:gd name="T71" fmla="*/ 128 h 204"/>
                  <a:gd name="T72" fmla="*/ 242 w 358"/>
                  <a:gd name="T73" fmla="*/ 134 h 204"/>
                  <a:gd name="T74" fmla="*/ 250 w 358"/>
                  <a:gd name="T75" fmla="*/ 138 h 204"/>
                  <a:gd name="T76" fmla="*/ 258 w 358"/>
                  <a:gd name="T77" fmla="*/ 144 h 204"/>
                  <a:gd name="T78" fmla="*/ 264 w 358"/>
                  <a:gd name="T79" fmla="*/ 146 h 204"/>
                  <a:gd name="T80" fmla="*/ 268 w 358"/>
                  <a:gd name="T81" fmla="*/ 150 h 204"/>
                  <a:gd name="T82" fmla="*/ 274 w 358"/>
                  <a:gd name="T83" fmla="*/ 154 h 204"/>
                  <a:gd name="T84" fmla="*/ 280 w 358"/>
                  <a:gd name="T85" fmla="*/ 156 h 204"/>
                  <a:gd name="T86" fmla="*/ 286 w 358"/>
                  <a:gd name="T87" fmla="*/ 160 h 204"/>
                  <a:gd name="T88" fmla="*/ 292 w 358"/>
                  <a:gd name="T89" fmla="*/ 164 h 204"/>
                  <a:gd name="T90" fmla="*/ 300 w 358"/>
                  <a:gd name="T91" fmla="*/ 170 h 204"/>
                  <a:gd name="T92" fmla="*/ 308 w 358"/>
                  <a:gd name="T93" fmla="*/ 176 h 204"/>
                  <a:gd name="T94" fmla="*/ 314 w 358"/>
                  <a:gd name="T95" fmla="*/ 180 h 204"/>
                  <a:gd name="T96" fmla="*/ 322 w 358"/>
                  <a:gd name="T97" fmla="*/ 184 h 204"/>
                  <a:gd name="T98" fmla="*/ 330 w 358"/>
                  <a:gd name="T99" fmla="*/ 190 h 204"/>
                  <a:gd name="T100" fmla="*/ 338 w 358"/>
                  <a:gd name="T101" fmla="*/ 192 h 204"/>
                  <a:gd name="T102" fmla="*/ 346 w 358"/>
                  <a:gd name="T103" fmla="*/ 198 h 204"/>
                  <a:gd name="T104" fmla="*/ 352 w 358"/>
                  <a:gd name="T105" fmla="*/ 202 h 204"/>
                  <a:gd name="T106" fmla="*/ 358 w 358"/>
                  <a:gd name="T107" fmla="*/ 204 h 20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58" h="204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2" y="4"/>
                    </a:lnTo>
                    <a:lnTo>
                      <a:pt x="14" y="4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20" y="8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28" y="12"/>
                    </a:lnTo>
                    <a:lnTo>
                      <a:pt x="30" y="14"/>
                    </a:lnTo>
                    <a:lnTo>
                      <a:pt x="32" y="14"/>
                    </a:lnTo>
                    <a:lnTo>
                      <a:pt x="32" y="16"/>
                    </a:lnTo>
                    <a:lnTo>
                      <a:pt x="34" y="16"/>
                    </a:lnTo>
                    <a:lnTo>
                      <a:pt x="36" y="16"/>
                    </a:lnTo>
                    <a:lnTo>
                      <a:pt x="36" y="18"/>
                    </a:lnTo>
                    <a:lnTo>
                      <a:pt x="38" y="18"/>
                    </a:lnTo>
                    <a:lnTo>
                      <a:pt x="40" y="18"/>
                    </a:lnTo>
                    <a:lnTo>
                      <a:pt x="42" y="20"/>
                    </a:lnTo>
                    <a:lnTo>
                      <a:pt x="44" y="20"/>
                    </a:lnTo>
                    <a:lnTo>
                      <a:pt x="46" y="22"/>
                    </a:lnTo>
                    <a:lnTo>
                      <a:pt x="48" y="22"/>
                    </a:lnTo>
                    <a:lnTo>
                      <a:pt x="50" y="24"/>
                    </a:lnTo>
                    <a:lnTo>
                      <a:pt x="52" y="24"/>
                    </a:lnTo>
                    <a:lnTo>
                      <a:pt x="52" y="26"/>
                    </a:lnTo>
                    <a:lnTo>
                      <a:pt x="54" y="26"/>
                    </a:lnTo>
                    <a:lnTo>
                      <a:pt x="56" y="26"/>
                    </a:lnTo>
                    <a:lnTo>
                      <a:pt x="56" y="28"/>
                    </a:lnTo>
                    <a:lnTo>
                      <a:pt x="58" y="28"/>
                    </a:lnTo>
                    <a:lnTo>
                      <a:pt x="60" y="28"/>
                    </a:lnTo>
                    <a:lnTo>
                      <a:pt x="60" y="30"/>
                    </a:lnTo>
                    <a:lnTo>
                      <a:pt x="62" y="30"/>
                    </a:lnTo>
                    <a:lnTo>
                      <a:pt x="64" y="30"/>
                    </a:lnTo>
                    <a:lnTo>
                      <a:pt x="66" y="32"/>
                    </a:lnTo>
                    <a:lnTo>
                      <a:pt x="68" y="32"/>
                    </a:lnTo>
                    <a:lnTo>
                      <a:pt x="68" y="34"/>
                    </a:lnTo>
                    <a:lnTo>
                      <a:pt x="70" y="34"/>
                    </a:lnTo>
                    <a:lnTo>
                      <a:pt x="72" y="34"/>
                    </a:lnTo>
                    <a:lnTo>
                      <a:pt x="72" y="36"/>
                    </a:lnTo>
                    <a:lnTo>
                      <a:pt x="74" y="36"/>
                    </a:lnTo>
                    <a:lnTo>
                      <a:pt x="74" y="38"/>
                    </a:lnTo>
                    <a:lnTo>
                      <a:pt x="76" y="38"/>
                    </a:lnTo>
                    <a:lnTo>
                      <a:pt x="78" y="40"/>
                    </a:lnTo>
                    <a:lnTo>
                      <a:pt x="80" y="40"/>
                    </a:lnTo>
                    <a:lnTo>
                      <a:pt x="82" y="42"/>
                    </a:lnTo>
                    <a:lnTo>
                      <a:pt x="84" y="42"/>
                    </a:lnTo>
                    <a:lnTo>
                      <a:pt x="86" y="44"/>
                    </a:lnTo>
                    <a:lnTo>
                      <a:pt x="88" y="44"/>
                    </a:lnTo>
                    <a:lnTo>
                      <a:pt x="90" y="46"/>
                    </a:lnTo>
                    <a:lnTo>
                      <a:pt x="92" y="46"/>
                    </a:lnTo>
                    <a:lnTo>
                      <a:pt x="94" y="48"/>
                    </a:lnTo>
                    <a:lnTo>
                      <a:pt x="96" y="48"/>
                    </a:lnTo>
                    <a:lnTo>
                      <a:pt x="98" y="48"/>
                    </a:lnTo>
                    <a:lnTo>
                      <a:pt x="100" y="48"/>
                    </a:lnTo>
                    <a:lnTo>
                      <a:pt x="100" y="50"/>
                    </a:lnTo>
                    <a:lnTo>
                      <a:pt x="102" y="50"/>
                    </a:lnTo>
                    <a:lnTo>
                      <a:pt x="104" y="52"/>
                    </a:lnTo>
                    <a:lnTo>
                      <a:pt x="106" y="52"/>
                    </a:lnTo>
                    <a:lnTo>
                      <a:pt x="108" y="54"/>
                    </a:lnTo>
                    <a:lnTo>
                      <a:pt x="110" y="54"/>
                    </a:lnTo>
                    <a:lnTo>
                      <a:pt x="112" y="56"/>
                    </a:lnTo>
                    <a:lnTo>
                      <a:pt x="114" y="56"/>
                    </a:lnTo>
                    <a:lnTo>
                      <a:pt x="116" y="58"/>
                    </a:lnTo>
                    <a:lnTo>
                      <a:pt x="118" y="58"/>
                    </a:lnTo>
                    <a:lnTo>
                      <a:pt x="118" y="60"/>
                    </a:lnTo>
                    <a:lnTo>
                      <a:pt x="120" y="60"/>
                    </a:lnTo>
                    <a:lnTo>
                      <a:pt x="122" y="60"/>
                    </a:lnTo>
                    <a:lnTo>
                      <a:pt x="122" y="62"/>
                    </a:lnTo>
                    <a:lnTo>
                      <a:pt x="124" y="62"/>
                    </a:lnTo>
                    <a:lnTo>
                      <a:pt x="124" y="64"/>
                    </a:lnTo>
                    <a:lnTo>
                      <a:pt x="126" y="64"/>
                    </a:lnTo>
                    <a:lnTo>
                      <a:pt x="128" y="66"/>
                    </a:lnTo>
                    <a:lnTo>
                      <a:pt x="130" y="66"/>
                    </a:lnTo>
                    <a:lnTo>
                      <a:pt x="132" y="68"/>
                    </a:lnTo>
                    <a:lnTo>
                      <a:pt x="134" y="68"/>
                    </a:lnTo>
                    <a:lnTo>
                      <a:pt x="136" y="70"/>
                    </a:lnTo>
                    <a:lnTo>
                      <a:pt x="138" y="70"/>
                    </a:lnTo>
                    <a:lnTo>
                      <a:pt x="140" y="72"/>
                    </a:lnTo>
                    <a:lnTo>
                      <a:pt x="142" y="74"/>
                    </a:lnTo>
                    <a:lnTo>
                      <a:pt x="144" y="74"/>
                    </a:lnTo>
                    <a:lnTo>
                      <a:pt x="146" y="76"/>
                    </a:lnTo>
                    <a:lnTo>
                      <a:pt x="148" y="76"/>
                    </a:lnTo>
                    <a:lnTo>
                      <a:pt x="150" y="78"/>
                    </a:lnTo>
                    <a:lnTo>
                      <a:pt x="152" y="78"/>
                    </a:lnTo>
                    <a:lnTo>
                      <a:pt x="152" y="80"/>
                    </a:lnTo>
                    <a:lnTo>
                      <a:pt x="154" y="80"/>
                    </a:lnTo>
                    <a:lnTo>
                      <a:pt x="156" y="80"/>
                    </a:lnTo>
                    <a:lnTo>
                      <a:pt x="156" y="82"/>
                    </a:lnTo>
                    <a:lnTo>
                      <a:pt x="158" y="82"/>
                    </a:lnTo>
                    <a:lnTo>
                      <a:pt x="160" y="82"/>
                    </a:lnTo>
                    <a:lnTo>
                      <a:pt x="160" y="84"/>
                    </a:lnTo>
                    <a:lnTo>
                      <a:pt x="162" y="84"/>
                    </a:lnTo>
                    <a:lnTo>
                      <a:pt x="164" y="86"/>
                    </a:lnTo>
                    <a:lnTo>
                      <a:pt x="166" y="86"/>
                    </a:lnTo>
                    <a:lnTo>
                      <a:pt x="166" y="88"/>
                    </a:lnTo>
                    <a:lnTo>
                      <a:pt x="168" y="88"/>
                    </a:lnTo>
                    <a:lnTo>
                      <a:pt x="170" y="90"/>
                    </a:lnTo>
                    <a:lnTo>
                      <a:pt x="172" y="92"/>
                    </a:lnTo>
                    <a:lnTo>
                      <a:pt x="174" y="92"/>
                    </a:lnTo>
                    <a:lnTo>
                      <a:pt x="176" y="94"/>
                    </a:lnTo>
                    <a:lnTo>
                      <a:pt x="178" y="96"/>
                    </a:lnTo>
                    <a:lnTo>
                      <a:pt x="180" y="96"/>
                    </a:lnTo>
                    <a:lnTo>
                      <a:pt x="182" y="96"/>
                    </a:lnTo>
                    <a:lnTo>
                      <a:pt x="184" y="96"/>
                    </a:lnTo>
                    <a:lnTo>
                      <a:pt x="186" y="98"/>
                    </a:lnTo>
                    <a:lnTo>
                      <a:pt x="188" y="98"/>
                    </a:lnTo>
                    <a:lnTo>
                      <a:pt x="190" y="100"/>
                    </a:lnTo>
                    <a:lnTo>
                      <a:pt x="192" y="102"/>
                    </a:lnTo>
                    <a:lnTo>
                      <a:pt x="194" y="102"/>
                    </a:lnTo>
                    <a:lnTo>
                      <a:pt x="196" y="104"/>
                    </a:lnTo>
                    <a:lnTo>
                      <a:pt x="198" y="104"/>
                    </a:lnTo>
                    <a:lnTo>
                      <a:pt x="200" y="106"/>
                    </a:lnTo>
                    <a:lnTo>
                      <a:pt x="202" y="108"/>
                    </a:lnTo>
                    <a:lnTo>
                      <a:pt x="204" y="108"/>
                    </a:lnTo>
                    <a:lnTo>
                      <a:pt x="206" y="110"/>
                    </a:lnTo>
                    <a:lnTo>
                      <a:pt x="208" y="110"/>
                    </a:lnTo>
                    <a:lnTo>
                      <a:pt x="210" y="112"/>
                    </a:lnTo>
                    <a:lnTo>
                      <a:pt x="212" y="114"/>
                    </a:lnTo>
                    <a:lnTo>
                      <a:pt x="214" y="114"/>
                    </a:lnTo>
                    <a:lnTo>
                      <a:pt x="216" y="116"/>
                    </a:lnTo>
                    <a:lnTo>
                      <a:pt x="218" y="118"/>
                    </a:lnTo>
                    <a:lnTo>
                      <a:pt x="220" y="120"/>
                    </a:lnTo>
                    <a:lnTo>
                      <a:pt x="222" y="122"/>
                    </a:lnTo>
                    <a:lnTo>
                      <a:pt x="224" y="122"/>
                    </a:lnTo>
                    <a:lnTo>
                      <a:pt x="226" y="124"/>
                    </a:lnTo>
                    <a:lnTo>
                      <a:pt x="228" y="124"/>
                    </a:lnTo>
                    <a:lnTo>
                      <a:pt x="230" y="126"/>
                    </a:lnTo>
                    <a:lnTo>
                      <a:pt x="232" y="128"/>
                    </a:lnTo>
                    <a:lnTo>
                      <a:pt x="234" y="128"/>
                    </a:lnTo>
                    <a:lnTo>
                      <a:pt x="236" y="130"/>
                    </a:lnTo>
                    <a:lnTo>
                      <a:pt x="238" y="130"/>
                    </a:lnTo>
                    <a:lnTo>
                      <a:pt x="240" y="132"/>
                    </a:lnTo>
                    <a:lnTo>
                      <a:pt x="242" y="134"/>
                    </a:lnTo>
                    <a:lnTo>
                      <a:pt x="244" y="134"/>
                    </a:lnTo>
                    <a:lnTo>
                      <a:pt x="246" y="136"/>
                    </a:lnTo>
                    <a:lnTo>
                      <a:pt x="248" y="138"/>
                    </a:lnTo>
                    <a:lnTo>
                      <a:pt x="250" y="138"/>
                    </a:lnTo>
                    <a:lnTo>
                      <a:pt x="252" y="140"/>
                    </a:lnTo>
                    <a:lnTo>
                      <a:pt x="254" y="142"/>
                    </a:lnTo>
                    <a:lnTo>
                      <a:pt x="256" y="142"/>
                    </a:lnTo>
                    <a:lnTo>
                      <a:pt x="258" y="144"/>
                    </a:lnTo>
                    <a:lnTo>
                      <a:pt x="260" y="144"/>
                    </a:lnTo>
                    <a:lnTo>
                      <a:pt x="262" y="144"/>
                    </a:lnTo>
                    <a:lnTo>
                      <a:pt x="264" y="146"/>
                    </a:lnTo>
                    <a:lnTo>
                      <a:pt x="266" y="146"/>
                    </a:lnTo>
                    <a:lnTo>
                      <a:pt x="266" y="148"/>
                    </a:lnTo>
                    <a:lnTo>
                      <a:pt x="268" y="150"/>
                    </a:lnTo>
                    <a:lnTo>
                      <a:pt x="270" y="150"/>
                    </a:lnTo>
                    <a:lnTo>
                      <a:pt x="272" y="152"/>
                    </a:lnTo>
                    <a:lnTo>
                      <a:pt x="274" y="152"/>
                    </a:lnTo>
                    <a:lnTo>
                      <a:pt x="274" y="154"/>
                    </a:lnTo>
                    <a:lnTo>
                      <a:pt x="276" y="154"/>
                    </a:lnTo>
                    <a:lnTo>
                      <a:pt x="276" y="156"/>
                    </a:lnTo>
                    <a:lnTo>
                      <a:pt x="278" y="156"/>
                    </a:lnTo>
                    <a:lnTo>
                      <a:pt x="280" y="156"/>
                    </a:lnTo>
                    <a:lnTo>
                      <a:pt x="280" y="158"/>
                    </a:lnTo>
                    <a:lnTo>
                      <a:pt x="282" y="158"/>
                    </a:lnTo>
                    <a:lnTo>
                      <a:pt x="284" y="160"/>
                    </a:lnTo>
                    <a:lnTo>
                      <a:pt x="286" y="160"/>
                    </a:lnTo>
                    <a:lnTo>
                      <a:pt x="286" y="162"/>
                    </a:lnTo>
                    <a:lnTo>
                      <a:pt x="288" y="162"/>
                    </a:lnTo>
                    <a:lnTo>
                      <a:pt x="290" y="164"/>
                    </a:lnTo>
                    <a:lnTo>
                      <a:pt x="292" y="164"/>
                    </a:lnTo>
                    <a:lnTo>
                      <a:pt x="294" y="166"/>
                    </a:lnTo>
                    <a:lnTo>
                      <a:pt x="296" y="168"/>
                    </a:lnTo>
                    <a:lnTo>
                      <a:pt x="298" y="168"/>
                    </a:lnTo>
                    <a:lnTo>
                      <a:pt x="300" y="170"/>
                    </a:lnTo>
                    <a:lnTo>
                      <a:pt x="302" y="172"/>
                    </a:lnTo>
                    <a:lnTo>
                      <a:pt x="304" y="172"/>
                    </a:lnTo>
                    <a:lnTo>
                      <a:pt x="306" y="174"/>
                    </a:lnTo>
                    <a:lnTo>
                      <a:pt x="308" y="176"/>
                    </a:lnTo>
                    <a:lnTo>
                      <a:pt x="310" y="176"/>
                    </a:lnTo>
                    <a:lnTo>
                      <a:pt x="312" y="178"/>
                    </a:lnTo>
                    <a:lnTo>
                      <a:pt x="314" y="178"/>
                    </a:lnTo>
                    <a:lnTo>
                      <a:pt x="314" y="180"/>
                    </a:lnTo>
                    <a:lnTo>
                      <a:pt x="316" y="182"/>
                    </a:lnTo>
                    <a:lnTo>
                      <a:pt x="318" y="182"/>
                    </a:lnTo>
                    <a:lnTo>
                      <a:pt x="320" y="184"/>
                    </a:lnTo>
                    <a:lnTo>
                      <a:pt x="322" y="184"/>
                    </a:lnTo>
                    <a:lnTo>
                      <a:pt x="324" y="186"/>
                    </a:lnTo>
                    <a:lnTo>
                      <a:pt x="326" y="188"/>
                    </a:lnTo>
                    <a:lnTo>
                      <a:pt x="328" y="188"/>
                    </a:lnTo>
                    <a:lnTo>
                      <a:pt x="330" y="190"/>
                    </a:lnTo>
                    <a:lnTo>
                      <a:pt x="332" y="190"/>
                    </a:lnTo>
                    <a:lnTo>
                      <a:pt x="334" y="192"/>
                    </a:lnTo>
                    <a:lnTo>
                      <a:pt x="336" y="192"/>
                    </a:lnTo>
                    <a:lnTo>
                      <a:pt x="338" y="192"/>
                    </a:lnTo>
                    <a:lnTo>
                      <a:pt x="340" y="194"/>
                    </a:lnTo>
                    <a:lnTo>
                      <a:pt x="342" y="194"/>
                    </a:lnTo>
                    <a:lnTo>
                      <a:pt x="344" y="196"/>
                    </a:lnTo>
                    <a:lnTo>
                      <a:pt x="346" y="198"/>
                    </a:lnTo>
                    <a:lnTo>
                      <a:pt x="348" y="198"/>
                    </a:lnTo>
                    <a:lnTo>
                      <a:pt x="350" y="200"/>
                    </a:lnTo>
                    <a:lnTo>
                      <a:pt x="352" y="200"/>
                    </a:lnTo>
                    <a:lnTo>
                      <a:pt x="352" y="202"/>
                    </a:lnTo>
                    <a:lnTo>
                      <a:pt x="354" y="202"/>
                    </a:lnTo>
                    <a:lnTo>
                      <a:pt x="356" y="202"/>
                    </a:lnTo>
                    <a:lnTo>
                      <a:pt x="356" y="204"/>
                    </a:lnTo>
                    <a:lnTo>
                      <a:pt x="358" y="204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81" name="Freeform 928"/>
              <p:cNvSpPr>
                <a:spLocks/>
              </p:cNvSpPr>
              <p:nvPr/>
            </p:nvSpPr>
            <p:spPr bwMode="auto">
              <a:xfrm>
                <a:off x="3166" y="1604"/>
                <a:ext cx="356" cy="150"/>
              </a:xfrm>
              <a:custGeom>
                <a:avLst/>
                <a:gdLst>
                  <a:gd name="T0" fmla="*/ 4 w 356"/>
                  <a:gd name="T1" fmla="*/ 2 h 150"/>
                  <a:gd name="T2" fmla="*/ 10 w 356"/>
                  <a:gd name="T3" fmla="*/ 6 h 150"/>
                  <a:gd name="T4" fmla="*/ 18 w 356"/>
                  <a:gd name="T5" fmla="*/ 10 h 150"/>
                  <a:gd name="T6" fmla="*/ 24 w 356"/>
                  <a:gd name="T7" fmla="*/ 14 h 150"/>
                  <a:gd name="T8" fmla="*/ 30 w 356"/>
                  <a:gd name="T9" fmla="*/ 18 h 150"/>
                  <a:gd name="T10" fmla="*/ 38 w 356"/>
                  <a:gd name="T11" fmla="*/ 20 h 150"/>
                  <a:gd name="T12" fmla="*/ 42 w 356"/>
                  <a:gd name="T13" fmla="*/ 24 h 150"/>
                  <a:gd name="T14" fmla="*/ 48 w 356"/>
                  <a:gd name="T15" fmla="*/ 26 h 150"/>
                  <a:gd name="T16" fmla="*/ 54 w 356"/>
                  <a:gd name="T17" fmla="*/ 30 h 150"/>
                  <a:gd name="T18" fmla="*/ 60 w 356"/>
                  <a:gd name="T19" fmla="*/ 32 h 150"/>
                  <a:gd name="T20" fmla="*/ 66 w 356"/>
                  <a:gd name="T21" fmla="*/ 36 h 150"/>
                  <a:gd name="T22" fmla="*/ 72 w 356"/>
                  <a:gd name="T23" fmla="*/ 36 h 150"/>
                  <a:gd name="T24" fmla="*/ 80 w 356"/>
                  <a:gd name="T25" fmla="*/ 40 h 150"/>
                  <a:gd name="T26" fmla="*/ 86 w 356"/>
                  <a:gd name="T27" fmla="*/ 44 h 150"/>
                  <a:gd name="T28" fmla="*/ 94 w 356"/>
                  <a:gd name="T29" fmla="*/ 46 h 150"/>
                  <a:gd name="T30" fmla="*/ 100 w 356"/>
                  <a:gd name="T31" fmla="*/ 50 h 150"/>
                  <a:gd name="T32" fmla="*/ 106 w 356"/>
                  <a:gd name="T33" fmla="*/ 54 h 150"/>
                  <a:gd name="T34" fmla="*/ 112 w 356"/>
                  <a:gd name="T35" fmla="*/ 56 h 150"/>
                  <a:gd name="T36" fmla="*/ 120 w 356"/>
                  <a:gd name="T37" fmla="*/ 58 h 150"/>
                  <a:gd name="T38" fmla="*/ 126 w 356"/>
                  <a:gd name="T39" fmla="*/ 62 h 150"/>
                  <a:gd name="T40" fmla="*/ 132 w 356"/>
                  <a:gd name="T41" fmla="*/ 64 h 150"/>
                  <a:gd name="T42" fmla="*/ 138 w 356"/>
                  <a:gd name="T43" fmla="*/ 68 h 150"/>
                  <a:gd name="T44" fmla="*/ 146 w 356"/>
                  <a:gd name="T45" fmla="*/ 70 h 150"/>
                  <a:gd name="T46" fmla="*/ 150 w 356"/>
                  <a:gd name="T47" fmla="*/ 72 h 150"/>
                  <a:gd name="T48" fmla="*/ 158 w 356"/>
                  <a:gd name="T49" fmla="*/ 76 h 150"/>
                  <a:gd name="T50" fmla="*/ 164 w 356"/>
                  <a:gd name="T51" fmla="*/ 78 h 150"/>
                  <a:gd name="T52" fmla="*/ 170 w 356"/>
                  <a:gd name="T53" fmla="*/ 82 h 150"/>
                  <a:gd name="T54" fmla="*/ 178 w 356"/>
                  <a:gd name="T55" fmla="*/ 84 h 150"/>
                  <a:gd name="T56" fmla="*/ 184 w 356"/>
                  <a:gd name="T57" fmla="*/ 84 h 150"/>
                  <a:gd name="T58" fmla="*/ 190 w 356"/>
                  <a:gd name="T59" fmla="*/ 88 h 150"/>
                  <a:gd name="T60" fmla="*/ 196 w 356"/>
                  <a:gd name="T61" fmla="*/ 90 h 150"/>
                  <a:gd name="T62" fmla="*/ 202 w 356"/>
                  <a:gd name="T63" fmla="*/ 94 h 150"/>
                  <a:gd name="T64" fmla="*/ 208 w 356"/>
                  <a:gd name="T65" fmla="*/ 96 h 150"/>
                  <a:gd name="T66" fmla="*/ 216 w 356"/>
                  <a:gd name="T67" fmla="*/ 98 h 150"/>
                  <a:gd name="T68" fmla="*/ 222 w 356"/>
                  <a:gd name="T69" fmla="*/ 102 h 150"/>
                  <a:gd name="T70" fmla="*/ 228 w 356"/>
                  <a:gd name="T71" fmla="*/ 104 h 150"/>
                  <a:gd name="T72" fmla="*/ 236 w 356"/>
                  <a:gd name="T73" fmla="*/ 106 h 150"/>
                  <a:gd name="T74" fmla="*/ 242 w 356"/>
                  <a:gd name="T75" fmla="*/ 110 h 150"/>
                  <a:gd name="T76" fmla="*/ 248 w 356"/>
                  <a:gd name="T77" fmla="*/ 112 h 150"/>
                  <a:gd name="T78" fmla="*/ 254 w 356"/>
                  <a:gd name="T79" fmla="*/ 116 h 150"/>
                  <a:gd name="T80" fmla="*/ 262 w 356"/>
                  <a:gd name="T81" fmla="*/ 118 h 150"/>
                  <a:gd name="T82" fmla="*/ 268 w 356"/>
                  <a:gd name="T83" fmla="*/ 120 h 150"/>
                  <a:gd name="T84" fmla="*/ 276 w 356"/>
                  <a:gd name="T85" fmla="*/ 124 h 150"/>
                  <a:gd name="T86" fmla="*/ 282 w 356"/>
                  <a:gd name="T87" fmla="*/ 126 h 150"/>
                  <a:gd name="T88" fmla="*/ 290 w 356"/>
                  <a:gd name="T89" fmla="*/ 128 h 150"/>
                  <a:gd name="T90" fmla="*/ 294 w 356"/>
                  <a:gd name="T91" fmla="*/ 132 h 150"/>
                  <a:gd name="T92" fmla="*/ 300 w 356"/>
                  <a:gd name="T93" fmla="*/ 132 h 150"/>
                  <a:gd name="T94" fmla="*/ 306 w 356"/>
                  <a:gd name="T95" fmla="*/ 134 h 150"/>
                  <a:gd name="T96" fmla="*/ 314 w 356"/>
                  <a:gd name="T97" fmla="*/ 136 h 150"/>
                  <a:gd name="T98" fmla="*/ 322 w 356"/>
                  <a:gd name="T99" fmla="*/ 138 h 150"/>
                  <a:gd name="T100" fmla="*/ 328 w 356"/>
                  <a:gd name="T101" fmla="*/ 140 h 150"/>
                  <a:gd name="T102" fmla="*/ 336 w 356"/>
                  <a:gd name="T103" fmla="*/ 144 h 150"/>
                  <a:gd name="T104" fmla="*/ 342 w 356"/>
                  <a:gd name="T105" fmla="*/ 146 h 150"/>
                  <a:gd name="T106" fmla="*/ 350 w 356"/>
                  <a:gd name="T107" fmla="*/ 148 h 15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56" h="150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2" y="8"/>
                    </a:lnTo>
                    <a:lnTo>
                      <a:pt x="14" y="8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20" y="12"/>
                    </a:lnTo>
                    <a:lnTo>
                      <a:pt x="22" y="12"/>
                    </a:lnTo>
                    <a:lnTo>
                      <a:pt x="22" y="14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26" y="16"/>
                    </a:lnTo>
                    <a:lnTo>
                      <a:pt x="28" y="16"/>
                    </a:lnTo>
                    <a:lnTo>
                      <a:pt x="30" y="18"/>
                    </a:lnTo>
                    <a:lnTo>
                      <a:pt x="32" y="18"/>
                    </a:lnTo>
                    <a:lnTo>
                      <a:pt x="34" y="20"/>
                    </a:lnTo>
                    <a:lnTo>
                      <a:pt x="36" y="20"/>
                    </a:lnTo>
                    <a:lnTo>
                      <a:pt x="38" y="20"/>
                    </a:lnTo>
                    <a:lnTo>
                      <a:pt x="38" y="22"/>
                    </a:lnTo>
                    <a:lnTo>
                      <a:pt x="40" y="22"/>
                    </a:lnTo>
                    <a:lnTo>
                      <a:pt x="42" y="22"/>
                    </a:lnTo>
                    <a:lnTo>
                      <a:pt x="42" y="24"/>
                    </a:lnTo>
                    <a:lnTo>
                      <a:pt x="44" y="24"/>
                    </a:lnTo>
                    <a:lnTo>
                      <a:pt x="46" y="24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0" y="28"/>
                    </a:lnTo>
                    <a:lnTo>
                      <a:pt x="52" y="28"/>
                    </a:lnTo>
                    <a:lnTo>
                      <a:pt x="52" y="30"/>
                    </a:lnTo>
                    <a:lnTo>
                      <a:pt x="54" y="30"/>
                    </a:lnTo>
                    <a:lnTo>
                      <a:pt x="56" y="30"/>
                    </a:lnTo>
                    <a:lnTo>
                      <a:pt x="56" y="32"/>
                    </a:lnTo>
                    <a:lnTo>
                      <a:pt x="58" y="32"/>
                    </a:lnTo>
                    <a:lnTo>
                      <a:pt x="60" y="32"/>
                    </a:lnTo>
                    <a:lnTo>
                      <a:pt x="60" y="34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6" y="36"/>
                    </a:lnTo>
                    <a:lnTo>
                      <a:pt x="68" y="36"/>
                    </a:lnTo>
                    <a:lnTo>
                      <a:pt x="70" y="36"/>
                    </a:lnTo>
                    <a:lnTo>
                      <a:pt x="72" y="36"/>
                    </a:lnTo>
                    <a:lnTo>
                      <a:pt x="74" y="38"/>
                    </a:lnTo>
                    <a:lnTo>
                      <a:pt x="76" y="38"/>
                    </a:lnTo>
                    <a:lnTo>
                      <a:pt x="78" y="40"/>
                    </a:lnTo>
                    <a:lnTo>
                      <a:pt x="80" y="40"/>
                    </a:lnTo>
                    <a:lnTo>
                      <a:pt x="82" y="42"/>
                    </a:lnTo>
                    <a:lnTo>
                      <a:pt x="84" y="42"/>
                    </a:lnTo>
                    <a:lnTo>
                      <a:pt x="86" y="42"/>
                    </a:lnTo>
                    <a:lnTo>
                      <a:pt x="86" y="44"/>
                    </a:lnTo>
                    <a:lnTo>
                      <a:pt x="88" y="44"/>
                    </a:lnTo>
                    <a:lnTo>
                      <a:pt x="90" y="44"/>
                    </a:lnTo>
                    <a:lnTo>
                      <a:pt x="92" y="46"/>
                    </a:lnTo>
                    <a:lnTo>
                      <a:pt x="94" y="46"/>
                    </a:lnTo>
                    <a:lnTo>
                      <a:pt x="96" y="48"/>
                    </a:lnTo>
                    <a:lnTo>
                      <a:pt x="98" y="48"/>
                    </a:lnTo>
                    <a:lnTo>
                      <a:pt x="100" y="50"/>
                    </a:lnTo>
                    <a:lnTo>
                      <a:pt x="102" y="52"/>
                    </a:lnTo>
                    <a:lnTo>
                      <a:pt x="104" y="52"/>
                    </a:lnTo>
                    <a:lnTo>
                      <a:pt x="106" y="52"/>
                    </a:lnTo>
                    <a:lnTo>
                      <a:pt x="106" y="54"/>
                    </a:lnTo>
                    <a:lnTo>
                      <a:pt x="108" y="54"/>
                    </a:lnTo>
                    <a:lnTo>
                      <a:pt x="110" y="54"/>
                    </a:lnTo>
                    <a:lnTo>
                      <a:pt x="110" y="56"/>
                    </a:lnTo>
                    <a:lnTo>
                      <a:pt x="112" y="56"/>
                    </a:lnTo>
                    <a:lnTo>
                      <a:pt x="114" y="56"/>
                    </a:lnTo>
                    <a:lnTo>
                      <a:pt x="116" y="58"/>
                    </a:lnTo>
                    <a:lnTo>
                      <a:pt x="118" y="58"/>
                    </a:lnTo>
                    <a:lnTo>
                      <a:pt x="120" y="58"/>
                    </a:lnTo>
                    <a:lnTo>
                      <a:pt x="120" y="60"/>
                    </a:lnTo>
                    <a:lnTo>
                      <a:pt x="122" y="60"/>
                    </a:lnTo>
                    <a:lnTo>
                      <a:pt x="124" y="60"/>
                    </a:lnTo>
                    <a:lnTo>
                      <a:pt x="126" y="62"/>
                    </a:lnTo>
                    <a:lnTo>
                      <a:pt x="128" y="62"/>
                    </a:lnTo>
                    <a:lnTo>
                      <a:pt x="128" y="64"/>
                    </a:lnTo>
                    <a:lnTo>
                      <a:pt x="130" y="64"/>
                    </a:lnTo>
                    <a:lnTo>
                      <a:pt x="132" y="64"/>
                    </a:lnTo>
                    <a:lnTo>
                      <a:pt x="134" y="66"/>
                    </a:lnTo>
                    <a:lnTo>
                      <a:pt x="136" y="66"/>
                    </a:lnTo>
                    <a:lnTo>
                      <a:pt x="138" y="66"/>
                    </a:lnTo>
                    <a:lnTo>
                      <a:pt x="138" y="68"/>
                    </a:lnTo>
                    <a:lnTo>
                      <a:pt x="140" y="68"/>
                    </a:lnTo>
                    <a:lnTo>
                      <a:pt x="142" y="68"/>
                    </a:lnTo>
                    <a:lnTo>
                      <a:pt x="144" y="70"/>
                    </a:lnTo>
                    <a:lnTo>
                      <a:pt x="146" y="70"/>
                    </a:lnTo>
                    <a:lnTo>
                      <a:pt x="148" y="70"/>
                    </a:lnTo>
                    <a:lnTo>
                      <a:pt x="148" y="72"/>
                    </a:lnTo>
                    <a:lnTo>
                      <a:pt x="150" y="72"/>
                    </a:lnTo>
                    <a:lnTo>
                      <a:pt x="152" y="74"/>
                    </a:lnTo>
                    <a:lnTo>
                      <a:pt x="154" y="74"/>
                    </a:lnTo>
                    <a:lnTo>
                      <a:pt x="156" y="76"/>
                    </a:lnTo>
                    <a:lnTo>
                      <a:pt x="158" y="76"/>
                    </a:lnTo>
                    <a:lnTo>
                      <a:pt x="160" y="76"/>
                    </a:lnTo>
                    <a:lnTo>
                      <a:pt x="160" y="78"/>
                    </a:lnTo>
                    <a:lnTo>
                      <a:pt x="162" y="78"/>
                    </a:lnTo>
                    <a:lnTo>
                      <a:pt x="164" y="78"/>
                    </a:lnTo>
                    <a:lnTo>
                      <a:pt x="166" y="80"/>
                    </a:lnTo>
                    <a:lnTo>
                      <a:pt x="168" y="80"/>
                    </a:lnTo>
                    <a:lnTo>
                      <a:pt x="170" y="80"/>
                    </a:lnTo>
                    <a:lnTo>
                      <a:pt x="170" y="82"/>
                    </a:lnTo>
                    <a:lnTo>
                      <a:pt x="172" y="82"/>
                    </a:lnTo>
                    <a:lnTo>
                      <a:pt x="174" y="82"/>
                    </a:lnTo>
                    <a:lnTo>
                      <a:pt x="176" y="84"/>
                    </a:lnTo>
                    <a:lnTo>
                      <a:pt x="178" y="84"/>
                    </a:lnTo>
                    <a:lnTo>
                      <a:pt x="180" y="84"/>
                    </a:lnTo>
                    <a:lnTo>
                      <a:pt x="182" y="84"/>
                    </a:lnTo>
                    <a:lnTo>
                      <a:pt x="184" y="84"/>
                    </a:lnTo>
                    <a:lnTo>
                      <a:pt x="186" y="86"/>
                    </a:lnTo>
                    <a:lnTo>
                      <a:pt x="188" y="86"/>
                    </a:lnTo>
                    <a:lnTo>
                      <a:pt x="188" y="88"/>
                    </a:lnTo>
                    <a:lnTo>
                      <a:pt x="190" y="88"/>
                    </a:lnTo>
                    <a:lnTo>
                      <a:pt x="192" y="88"/>
                    </a:lnTo>
                    <a:lnTo>
                      <a:pt x="194" y="90"/>
                    </a:lnTo>
                    <a:lnTo>
                      <a:pt x="196" y="90"/>
                    </a:lnTo>
                    <a:lnTo>
                      <a:pt x="196" y="92"/>
                    </a:lnTo>
                    <a:lnTo>
                      <a:pt x="198" y="92"/>
                    </a:lnTo>
                    <a:lnTo>
                      <a:pt x="200" y="92"/>
                    </a:lnTo>
                    <a:lnTo>
                      <a:pt x="202" y="94"/>
                    </a:lnTo>
                    <a:lnTo>
                      <a:pt x="204" y="94"/>
                    </a:lnTo>
                    <a:lnTo>
                      <a:pt x="206" y="94"/>
                    </a:lnTo>
                    <a:lnTo>
                      <a:pt x="206" y="96"/>
                    </a:lnTo>
                    <a:lnTo>
                      <a:pt x="208" y="96"/>
                    </a:lnTo>
                    <a:lnTo>
                      <a:pt x="210" y="96"/>
                    </a:lnTo>
                    <a:lnTo>
                      <a:pt x="212" y="98"/>
                    </a:lnTo>
                    <a:lnTo>
                      <a:pt x="214" y="98"/>
                    </a:lnTo>
                    <a:lnTo>
                      <a:pt x="216" y="98"/>
                    </a:lnTo>
                    <a:lnTo>
                      <a:pt x="216" y="100"/>
                    </a:lnTo>
                    <a:lnTo>
                      <a:pt x="218" y="100"/>
                    </a:lnTo>
                    <a:lnTo>
                      <a:pt x="220" y="100"/>
                    </a:lnTo>
                    <a:lnTo>
                      <a:pt x="222" y="102"/>
                    </a:lnTo>
                    <a:lnTo>
                      <a:pt x="224" y="102"/>
                    </a:lnTo>
                    <a:lnTo>
                      <a:pt x="226" y="102"/>
                    </a:lnTo>
                    <a:lnTo>
                      <a:pt x="226" y="104"/>
                    </a:lnTo>
                    <a:lnTo>
                      <a:pt x="228" y="104"/>
                    </a:lnTo>
                    <a:lnTo>
                      <a:pt x="230" y="104"/>
                    </a:lnTo>
                    <a:lnTo>
                      <a:pt x="232" y="106"/>
                    </a:lnTo>
                    <a:lnTo>
                      <a:pt x="234" y="106"/>
                    </a:lnTo>
                    <a:lnTo>
                      <a:pt x="236" y="106"/>
                    </a:lnTo>
                    <a:lnTo>
                      <a:pt x="236" y="108"/>
                    </a:lnTo>
                    <a:lnTo>
                      <a:pt x="238" y="108"/>
                    </a:lnTo>
                    <a:lnTo>
                      <a:pt x="240" y="110"/>
                    </a:lnTo>
                    <a:lnTo>
                      <a:pt x="242" y="110"/>
                    </a:lnTo>
                    <a:lnTo>
                      <a:pt x="244" y="110"/>
                    </a:lnTo>
                    <a:lnTo>
                      <a:pt x="244" y="112"/>
                    </a:lnTo>
                    <a:lnTo>
                      <a:pt x="246" y="112"/>
                    </a:lnTo>
                    <a:lnTo>
                      <a:pt x="248" y="112"/>
                    </a:lnTo>
                    <a:lnTo>
                      <a:pt x="250" y="114"/>
                    </a:lnTo>
                    <a:lnTo>
                      <a:pt x="252" y="114"/>
                    </a:lnTo>
                    <a:lnTo>
                      <a:pt x="254" y="114"/>
                    </a:lnTo>
                    <a:lnTo>
                      <a:pt x="254" y="116"/>
                    </a:lnTo>
                    <a:lnTo>
                      <a:pt x="256" y="116"/>
                    </a:lnTo>
                    <a:lnTo>
                      <a:pt x="258" y="116"/>
                    </a:lnTo>
                    <a:lnTo>
                      <a:pt x="260" y="118"/>
                    </a:lnTo>
                    <a:lnTo>
                      <a:pt x="262" y="118"/>
                    </a:lnTo>
                    <a:lnTo>
                      <a:pt x="264" y="118"/>
                    </a:lnTo>
                    <a:lnTo>
                      <a:pt x="264" y="120"/>
                    </a:lnTo>
                    <a:lnTo>
                      <a:pt x="266" y="120"/>
                    </a:lnTo>
                    <a:lnTo>
                      <a:pt x="268" y="120"/>
                    </a:lnTo>
                    <a:lnTo>
                      <a:pt x="270" y="122"/>
                    </a:lnTo>
                    <a:lnTo>
                      <a:pt x="272" y="122"/>
                    </a:lnTo>
                    <a:lnTo>
                      <a:pt x="274" y="124"/>
                    </a:lnTo>
                    <a:lnTo>
                      <a:pt x="276" y="124"/>
                    </a:lnTo>
                    <a:lnTo>
                      <a:pt x="278" y="124"/>
                    </a:lnTo>
                    <a:lnTo>
                      <a:pt x="280" y="124"/>
                    </a:lnTo>
                    <a:lnTo>
                      <a:pt x="280" y="126"/>
                    </a:lnTo>
                    <a:lnTo>
                      <a:pt x="282" y="126"/>
                    </a:lnTo>
                    <a:lnTo>
                      <a:pt x="284" y="126"/>
                    </a:lnTo>
                    <a:lnTo>
                      <a:pt x="286" y="128"/>
                    </a:lnTo>
                    <a:lnTo>
                      <a:pt x="288" y="128"/>
                    </a:lnTo>
                    <a:lnTo>
                      <a:pt x="290" y="128"/>
                    </a:lnTo>
                    <a:lnTo>
                      <a:pt x="292" y="130"/>
                    </a:lnTo>
                    <a:lnTo>
                      <a:pt x="294" y="130"/>
                    </a:lnTo>
                    <a:lnTo>
                      <a:pt x="294" y="132"/>
                    </a:lnTo>
                    <a:lnTo>
                      <a:pt x="296" y="132"/>
                    </a:lnTo>
                    <a:lnTo>
                      <a:pt x="298" y="132"/>
                    </a:lnTo>
                    <a:lnTo>
                      <a:pt x="300" y="132"/>
                    </a:lnTo>
                    <a:lnTo>
                      <a:pt x="302" y="132"/>
                    </a:lnTo>
                    <a:lnTo>
                      <a:pt x="304" y="132"/>
                    </a:lnTo>
                    <a:lnTo>
                      <a:pt x="306" y="132"/>
                    </a:lnTo>
                    <a:lnTo>
                      <a:pt x="306" y="134"/>
                    </a:lnTo>
                    <a:lnTo>
                      <a:pt x="308" y="134"/>
                    </a:lnTo>
                    <a:lnTo>
                      <a:pt x="310" y="134"/>
                    </a:lnTo>
                    <a:lnTo>
                      <a:pt x="312" y="136"/>
                    </a:lnTo>
                    <a:lnTo>
                      <a:pt x="314" y="136"/>
                    </a:lnTo>
                    <a:lnTo>
                      <a:pt x="316" y="136"/>
                    </a:lnTo>
                    <a:lnTo>
                      <a:pt x="318" y="138"/>
                    </a:lnTo>
                    <a:lnTo>
                      <a:pt x="320" y="138"/>
                    </a:lnTo>
                    <a:lnTo>
                      <a:pt x="322" y="138"/>
                    </a:lnTo>
                    <a:lnTo>
                      <a:pt x="324" y="138"/>
                    </a:lnTo>
                    <a:lnTo>
                      <a:pt x="324" y="140"/>
                    </a:lnTo>
                    <a:lnTo>
                      <a:pt x="326" y="140"/>
                    </a:lnTo>
                    <a:lnTo>
                      <a:pt x="328" y="140"/>
                    </a:lnTo>
                    <a:lnTo>
                      <a:pt x="330" y="142"/>
                    </a:lnTo>
                    <a:lnTo>
                      <a:pt x="332" y="142"/>
                    </a:lnTo>
                    <a:lnTo>
                      <a:pt x="334" y="142"/>
                    </a:lnTo>
                    <a:lnTo>
                      <a:pt x="336" y="144"/>
                    </a:lnTo>
                    <a:lnTo>
                      <a:pt x="338" y="144"/>
                    </a:lnTo>
                    <a:lnTo>
                      <a:pt x="340" y="144"/>
                    </a:lnTo>
                    <a:lnTo>
                      <a:pt x="340" y="146"/>
                    </a:lnTo>
                    <a:lnTo>
                      <a:pt x="342" y="146"/>
                    </a:lnTo>
                    <a:lnTo>
                      <a:pt x="344" y="146"/>
                    </a:lnTo>
                    <a:lnTo>
                      <a:pt x="346" y="148"/>
                    </a:lnTo>
                    <a:lnTo>
                      <a:pt x="348" y="148"/>
                    </a:lnTo>
                    <a:lnTo>
                      <a:pt x="350" y="148"/>
                    </a:lnTo>
                    <a:lnTo>
                      <a:pt x="352" y="150"/>
                    </a:lnTo>
                    <a:lnTo>
                      <a:pt x="354" y="150"/>
                    </a:lnTo>
                    <a:lnTo>
                      <a:pt x="356" y="15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82" name="Freeform 929"/>
              <p:cNvSpPr>
                <a:spLocks/>
              </p:cNvSpPr>
              <p:nvPr/>
            </p:nvSpPr>
            <p:spPr bwMode="auto">
              <a:xfrm>
                <a:off x="3522" y="1754"/>
                <a:ext cx="358" cy="114"/>
              </a:xfrm>
              <a:custGeom>
                <a:avLst/>
                <a:gdLst>
                  <a:gd name="T0" fmla="*/ 6 w 358"/>
                  <a:gd name="T1" fmla="*/ 2 h 114"/>
                  <a:gd name="T2" fmla="*/ 12 w 358"/>
                  <a:gd name="T3" fmla="*/ 4 h 114"/>
                  <a:gd name="T4" fmla="*/ 18 w 358"/>
                  <a:gd name="T5" fmla="*/ 6 h 114"/>
                  <a:gd name="T6" fmla="*/ 24 w 358"/>
                  <a:gd name="T7" fmla="*/ 8 h 114"/>
                  <a:gd name="T8" fmla="*/ 32 w 358"/>
                  <a:gd name="T9" fmla="*/ 10 h 114"/>
                  <a:gd name="T10" fmla="*/ 36 w 358"/>
                  <a:gd name="T11" fmla="*/ 12 h 114"/>
                  <a:gd name="T12" fmla="*/ 42 w 358"/>
                  <a:gd name="T13" fmla="*/ 14 h 114"/>
                  <a:gd name="T14" fmla="*/ 50 w 358"/>
                  <a:gd name="T15" fmla="*/ 16 h 114"/>
                  <a:gd name="T16" fmla="*/ 58 w 358"/>
                  <a:gd name="T17" fmla="*/ 18 h 114"/>
                  <a:gd name="T18" fmla="*/ 64 w 358"/>
                  <a:gd name="T19" fmla="*/ 20 h 114"/>
                  <a:gd name="T20" fmla="*/ 72 w 358"/>
                  <a:gd name="T21" fmla="*/ 24 h 114"/>
                  <a:gd name="T22" fmla="*/ 80 w 358"/>
                  <a:gd name="T23" fmla="*/ 26 h 114"/>
                  <a:gd name="T24" fmla="*/ 86 w 358"/>
                  <a:gd name="T25" fmla="*/ 28 h 114"/>
                  <a:gd name="T26" fmla="*/ 94 w 358"/>
                  <a:gd name="T27" fmla="*/ 30 h 114"/>
                  <a:gd name="T28" fmla="*/ 102 w 358"/>
                  <a:gd name="T29" fmla="*/ 30 h 114"/>
                  <a:gd name="T30" fmla="*/ 110 w 358"/>
                  <a:gd name="T31" fmla="*/ 34 h 114"/>
                  <a:gd name="T32" fmla="*/ 118 w 358"/>
                  <a:gd name="T33" fmla="*/ 36 h 114"/>
                  <a:gd name="T34" fmla="*/ 126 w 358"/>
                  <a:gd name="T35" fmla="*/ 38 h 114"/>
                  <a:gd name="T36" fmla="*/ 132 w 358"/>
                  <a:gd name="T37" fmla="*/ 40 h 114"/>
                  <a:gd name="T38" fmla="*/ 140 w 358"/>
                  <a:gd name="T39" fmla="*/ 42 h 114"/>
                  <a:gd name="T40" fmla="*/ 148 w 358"/>
                  <a:gd name="T41" fmla="*/ 46 h 114"/>
                  <a:gd name="T42" fmla="*/ 156 w 358"/>
                  <a:gd name="T43" fmla="*/ 48 h 114"/>
                  <a:gd name="T44" fmla="*/ 164 w 358"/>
                  <a:gd name="T45" fmla="*/ 50 h 114"/>
                  <a:gd name="T46" fmla="*/ 172 w 358"/>
                  <a:gd name="T47" fmla="*/ 54 h 114"/>
                  <a:gd name="T48" fmla="*/ 178 w 358"/>
                  <a:gd name="T49" fmla="*/ 56 h 114"/>
                  <a:gd name="T50" fmla="*/ 186 w 358"/>
                  <a:gd name="T51" fmla="*/ 58 h 114"/>
                  <a:gd name="T52" fmla="*/ 194 w 358"/>
                  <a:gd name="T53" fmla="*/ 60 h 114"/>
                  <a:gd name="T54" fmla="*/ 202 w 358"/>
                  <a:gd name="T55" fmla="*/ 62 h 114"/>
                  <a:gd name="T56" fmla="*/ 208 w 358"/>
                  <a:gd name="T57" fmla="*/ 64 h 114"/>
                  <a:gd name="T58" fmla="*/ 214 w 358"/>
                  <a:gd name="T59" fmla="*/ 66 h 114"/>
                  <a:gd name="T60" fmla="*/ 220 w 358"/>
                  <a:gd name="T61" fmla="*/ 68 h 114"/>
                  <a:gd name="T62" fmla="*/ 226 w 358"/>
                  <a:gd name="T63" fmla="*/ 72 h 114"/>
                  <a:gd name="T64" fmla="*/ 232 w 358"/>
                  <a:gd name="T65" fmla="*/ 74 h 114"/>
                  <a:gd name="T66" fmla="*/ 238 w 358"/>
                  <a:gd name="T67" fmla="*/ 76 h 114"/>
                  <a:gd name="T68" fmla="*/ 244 w 358"/>
                  <a:gd name="T69" fmla="*/ 78 h 114"/>
                  <a:gd name="T70" fmla="*/ 250 w 358"/>
                  <a:gd name="T71" fmla="*/ 78 h 114"/>
                  <a:gd name="T72" fmla="*/ 258 w 358"/>
                  <a:gd name="T73" fmla="*/ 80 h 114"/>
                  <a:gd name="T74" fmla="*/ 266 w 358"/>
                  <a:gd name="T75" fmla="*/ 82 h 114"/>
                  <a:gd name="T76" fmla="*/ 272 w 358"/>
                  <a:gd name="T77" fmla="*/ 84 h 114"/>
                  <a:gd name="T78" fmla="*/ 280 w 358"/>
                  <a:gd name="T79" fmla="*/ 88 h 114"/>
                  <a:gd name="T80" fmla="*/ 286 w 358"/>
                  <a:gd name="T81" fmla="*/ 90 h 114"/>
                  <a:gd name="T82" fmla="*/ 292 w 358"/>
                  <a:gd name="T83" fmla="*/ 92 h 114"/>
                  <a:gd name="T84" fmla="*/ 298 w 358"/>
                  <a:gd name="T85" fmla="*/ 94 h 114"/>
                  <a:gd name="T86" fmla="*/ 304 w 358"/>
                  <a:gd name="T87" fmla="*/ 96 h 114"/>
                  <a:gd name="T88" fmla="*/ 312 w 358"/>
                  <a:gd name="T89" fmla="*/ 98 h 114"/>
                  <a:gd name="T90" fmla="*/ 320 w 358"/>
                  <a:gd name="T91" fmla="*/ 100 h 114"/>
                  <a:gd name="T92" fmla="*/ 326 w 358"/>
                  <a:gd name="T93" fmla="*/ 102 h 114"/>
                  <a:gd name="T94" fmla="*/ 332 w 358"/>
                  <a:gd name="T95" fmla="*/ 106 h 114"/>
                  <a:gd name="T96" fmla="*/ 340 w 358"/>
                  <a:gd name="T97" fmla="*/ 108 h 114"/>
                  <a:gd name="T98" fmla="*/ 348 w 358"/>
                  <a:gd name="T99" fmla="*/ 110 h 114"/>
                  <a:gd name="T100" fmla="*/ 356 w 358"/>
                  <a:gd name="T101" fmla="*/ 114 h 11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358" h="114">
                    <a:moveTo>
                      <a:pt x="0" y="0"/>
                    </a:moveTo>
                    <a:lnTo>
                      <a:pt x="2" y="2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4" y="4"/>
                    </a:lnTo>
                    <a:lnTo>
                      <a:pt x="14" y="6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20" y="8"/>
                    </a:lnTo>
                    <a:lnTo>
                      <a:pt x="22" y="8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30" y="10"/>
                    </a:lnTo>
                    <a:lnTo>
                      <a:pt x="32" y="10"/>
                    </a:lnTo>
                    <a:lnTo>
                      <a:pt x="32" y="12"/>
                    </a:lnTo>
                    <a:lnTo>
                      <a:pt x="34" y="12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38" y="14"/>
                    </a:lnTo>
                    <a:lnTo>
                      <a:pt x="40" y="14"/>
                    </a:lnTo>
                    <a:lnTo>
                      <a:pt x="42" y="14"/>
                    </a:lnTo>
                    <a:lnTo>
                      <a:pt x="44" y="14"/>
                    </a:lnTo>
                    <a:lnTo>
                      <a:pt x="46" y="16"/>
                    </a:lnTo>
                    <a:lnTo>
                      <a:pt x="48" y="16"/>
                    </a:lnTo>
                    <a:lnTo>
                      <a:pt x="50" y="16"/>
                    </a:lnTo>
                    <a:lnTo>
                      <a:pt x="52" y="18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58" y="18"/>
                    </a:lnTo>
                    <a:lnTo>
                      <a:pt x="58" y="20"/>
                    </a:lnTo>
                    <a:lnTo>
                      <a:pt x="60" y="20"/>
                    </a:lnTo>
                    <a:lnTo>
                      <a:pt x="62" y="20"/>
                    </a:lnTo>
                    <a:lnTo>
                      <a:pt x="64" y="20"/>
                    </a:lnTo>
                    <a:lnTo>
                      <a:pt x="66" y="22"/>
                    </a:lnTo>
                    <a:lnTo>
                      <a:pt x="68" y="22"/>
                    </a:lnTo>
                    <a:lnTo>
                      <a:pt x="70" y="22"/>
                    </a:lnTo>
                    <a:lnTo>
                      <a:pt x="72" y="24"/>
                    </a:lnTo>
                    <a:lnTo>
                      <a:pt x="74" y="24"/>
                    </a:lnTo>
                    <a:lnTo>
                      <a:pt x="76" y="24"/>
                    </a:lnTo>
                    <a:lnTo>
                      <a:pt x="78" y="26"/>
                    </a:lnTo>
                    <a:lnTo>
                      <a:pt x="80" y="26"/>
                    </a:lnTo>
                    <a:lnTo>
                      <a:pt x="82" y="26"/>
                    </a:lnTo>
                    <a:lnTo>
                      <a:pt x="84" y="28"/>
                    </a:lnTo>
                    <a:lnTo>
                      <a:pt x="86" y="28"/>
                    </a:lnTo>
                    <a:lnTo>
                      <a:pt x="88" y="28"/>
                    </a:lnTo>
                    <a:lnTo>
                      <a:pt x="90" y="30"/>
                    </a:lnTo>
                    <a:lnTo>
                      <a:pt x="92" y="30"/>
                    </a:lnTo>
                    <a:lnTo>
                      <a:pt x="94" y="30"/>
                    </a:lnTo>
                    <a:lnTo>
                      <a:pt x="96" y="30"/>
                    </a:lnTo>
                    <a:lnTo>
                      <a:pt x="98" y="30"/>
                    </a:lnTo>
                    <a:lnTo>
                      <a:pt x="100" y="30"/>
                    </a:lnTo>
                    <a:lnTo>
                      <a:pt x="102" y="30"/>
                    </a:lnTo>
                    <a:lnTo>
                      <a:pt x="104" y="32"/>
                    </a:lnTo>
                    <a:lnTo>
                      <a:pt x="106" y="32"/>
                    </a:lnTo>
                    <a:lnTo>
                      <a:pt x="108" y="32"/>
                    </a:lnTo>
                    <a:lnTo>
                      <a:pt x="110" y="34"/>
                    </a:lnTo>
                    <a:lnTo>
                      <a:pt x="112" y="34"/>
                    </a:lnTo>
                    <a:lnTo>
                      <a:pt x="114" y="34"/>
                    </a:lnTo>
                    <a:lnTo>
                      <a:pt x="116" y="36"/>
                    </a:lnTo>
                    <a:lnTo>
                      <a:pt x="118" y="36"/>
                    </a:lnTo>
                    <a:lnTo>
                      <a:pt x="120" y="36"/>
                    </a:lnTo>
                    <a:lnTo>
                      <a:pt x="122" y="38"/>
                    </a:lnTo>
                    <a:lnTo>
                      <a:pt x="124" y="38"/>
                    </a:lnTo>
                    <a:lnTo>
                      <a:pt x="126" y="38"/>
                    </a:lnTo>
                    <a:lnTo>
                      <a:pt x="128" y="38"/>
                    </a:lnTo>
                    <a:lnTo>
                      <a:pt x="128" y="40"/>
                    </a:lnTo>
                    <a:lnTo>
                      <a:pt x="130" y="40"/>
                    </a:lnTo>
                    <a:lnTo>
                      <a:pt x="132" y="40"/>
                    </a:lnTo>
                    <a:lnTo>
                      <a:pt x="134" y="42"/>
                    </a:lnTo>
                    <a:lnTo>
                      <a:pt x="136" y="42"/>
                    </a:lnTo>
                    <a:lnTo>
                      <a:pt x="138" y="42"/>
                    </a:lnTo>
                    <a:lnTo>
                      <a:pt x="140" y="42"/>
                    </a:lnTo>
                    <a:lnTo>
                      <a:pt x="142" y="44"/>
                    </a:lnTo>
                    <a:lnTo>
                      <a:pt x="144" y="44"/>
                    </a:lnTo>
                    <a:lnTo>
                      <a:pt x="146" y="46"/>
                    </a:lnTo>
                    <a:lnTo>
                      <a:pt x="148" y="46"/>
                    </a:lnTo>
                    <a:lnTo>
                      <a:pt x="150" y="46"/>
                    </a:lnTo>
                    <a:lnTo>
                      <a:pt x="152" y="46"/>
                    </a:lnTo>
                    <a:lnTo>
                      <a:pt x="154" y="48"/>
                    </a:lnTo>
                    <a:lnTo>
                      <a:pt x="156" y="48"/>
                    </a:lnTo>
                    <a:lnTo>
                      <a:pt x="158" y="48"/>
                    </a:lnTo>
                    <a:lnTo>
                      <a:pt x="160" y="50"/>
                    </a:lnTo>
                    <a:lnTo>
                      <a:pt x="162" y="50"/>
                    </a:lnTo>
                    <a:lnTo>
                      <a:pt x="164" y="50"/>
                    </a:lnTo>
                    <a:lnTo>
                      <a:pt x="166" y="52"/>
                    </a:lnTo>
                    <a:lnTo>
                      <a:pt x="168" y="52"/>
                    </a:lnTo>
                    <a:lnTo>
                      <a:pt x="170" y="52"/>
                    </a:lnTo>
                    <a:lnTo>
                      <a:pt x="172" y="54"/>
                    </a:lnTo>
                    <a:lnTo>
                      <a:pt x="174" y="54"/>
                    </a:lnTo>
                    <a:lnTo>
                      <a:pt x="176" y="54"/>
                    </a:lnTo>
                    <a:lnTo>
                      <a:pt x="178" y="56"/>
                    </a:lnTo>
                    <a:lnTo>
                      <a:pt x="180" y="56"/>
                    </a:lnTo>
                    <a:lnTo>
                      <a:pt x="182" y="56"/>
                    </a:lnTo>
                    <a:lnTo>
                      <a:pt x="184" y="58"/>
                    </a:lnTo>
                    <a:lnTo>
                      <a:pt x="186" y="58"/>
                    </a:lnTo>
                    <a:lnTo>
                      <a:pt x="188" y="58"/>
                    </a:lnTo>
                    <a:lnTo>
                      <a:pt x="190" y="60"/>
                    </a:lnTo>
                    <a:lnTo>
                      <a:pt x="192" y="60"/>
                    </a:lnTo>
                    <a:lnTo>
                      <a:pt x="194" y="60"/>
                    </a:lnTo>
                    <a:lnTo>
                      <a:pt x="196" y="62"/>
                    </a:lnTo>
                    <a:lnTo>
                      <a:pt x="198" y="62"/>
                    </a:lnTo>
                    <a:lnTo>
                      <a:pt x="200" y="62"/>
                    </a:lnTo>
                    <a:lnTo>
                      <a:pt x="202" y="62"/>
                    </a:lnTo>
                    <a:lnTo>
                      <a:pt x="202" y="64"/>
                    </a:lnTo>
                    <a:lnTo>
                      <a:pt x="204" y="64"/>
                    </a:lnTo>
                    <a:lnTo>
                      <a:pt x="206" y="64"/>
                    </a:lnTo>
                    <a:lnTo>
                      <a:pt x="208" y="64"/>
                    </a:lnTo>
                    <a:lnTo>
                      <a:pt x="208" y="66"/>
                    </a:lnTo>
                    <a:lnTo>
                      <a:pt x="210" y="66"/>
                    </a:lnTo>
                    <a:lnTo>
                      <a:pt x="212" y="66"/>
                    </a:lnTo>
                    <a:lnTo>
                      <a:pt x="214" y="66"/>
                    </a:lnTo>
                    <a:lnTo>
                      <a:pt x="214" y="68"/>
                    </a:lnTo>
                    <a:lnTo>
                      <a:pt x="216" y="68"/>
                    </a:lnTo>
                    <a:lnTo>
                      <a:pt x="218" y="68"/>
                    </a:lnTo>
                    <a:lnTo>
                      <a:pt x="220" y="68"/>
                    </a:lnTo>
                    <a:lnTo>
                      <a:pt x="222" y="70"/>
                    </a:lnTo>
                    <a:lnTo>
                      <a:pt x="224" y="70"/>
                    </a:lnTo>
                    <a:lnTo>
                      <a:pt x="226" y="72"/>
                    </a:lnTo>
                    <a:lnTo>
                      <a:pt x="228" y="72"/>
                    </a:lnTo>
                    <a:lnTo>
                      <a:pt x="230" y="72"/>
                    </a:lnTo>
                    <a:lnTo>
                      <a:pt x="232" y="72"/>
                    </a:lnTo>
                    <a:lnTo>
                      <a:pt x="232" y="74"/>
                    </a:lnTo>
                    <a:lnTo>
                      <a:pt x="234" y="74"/>
                    </a:lnTo>
                    <a:lnTo>
                      <a:pt x="236" y="74"/>
                    </a:lnTo>
                    <a:lnTo>
                      <a:pt x="238" y="74"/>
                    </a:lnTo>
                    <a:lnTo>
                      <a:pt x="238" y="76"/>
                    </a:lnTo>
                    <a:lnTo>
                      <a:pt x="240" y="76"/>
                    </a:lnTo>
                    <a:lnTo>
                      <a:pt x="242" y="76"/>
                    </a:lnTo>
                    <a:lnTo>
                      <a:pt x="244" y="76"/>
                    </a:lnTo>
                    <a:lnTo>
                      <a:pt x="244" y="78"/>
                    </a:lnTo>
                    <a:lnTo>
                      <a:pt x="246" y="78"/>
                    </a:lnTo>
                    <a:lnTo>
                      <a:pt x="248" y="78"/>
                    </a:lnTo>
                    <a:lnTo>
                      <a:pt x="250" y="78"/>
                    </a:lnTo>
                    <a:lnTo>
                      <a:pt x="252" y="78"/>
                    </a:lnTo>
                    <a:lnTo>
                      <a:pt x="254" y="78"/>
                    </a:lnTo>
                    <a:lnTo>
                      <a:pt x="256" y="78"/>
                    </a:lnTo>
                    <a:lnTo>
                      <a:pt x="258" y="80"/>
                    </a:lnTo>
                    <a:lnTo>
                      <a:pt x="260" y="80"/>
                    </a:lnTo>
                    <a:lnTo>
                      <a:pt x="262" y="80"/>
                    </a:lnTo>
                    <a:lnTo>
                      <a:pt x="264" y="82"/>
                    </a:lnTo>
                    <a:lnTo>
                      <a:pt x="266" y="82"/>
                    </a:lnTo>
                    <a:lnTo>
                      <a:pt x="268" y="82"/>
                    </a:lnTo>
                    <a:lnTo>
                      <a:pt x="270" y="84"/>
                    </a:lnTo>
                    <a:lnTo>
                      <a:pt x="272" y="84"/>
                    </a:lnTo>
                    <a:lnTo>
                      <a:pt x="274" y="86"/>
                    </a:lnTo>
                    <a:lnTo>
                      <a:pt x="276" y="86"/>
                    </a:lnTo>
                    <a:lnTo>
                      <a:pt x="278" y="86"/>
                    </a:lnTo>
                    <a:lnTo>
                      <a:pt x="280" y="88"/>
                    </a:lnTo>
                    <a:lnTo>
                      <a:pt x="282" y="88"/>
                    </a:lnTo>
                    <a:lnTo>
                      <a:pt x="284" y="88"/>
                    </a:lnTo>
                    <a:lnTo>
                      <a:pt x="286" y="88"/>
                    </a:lnTo>
                    <a:lnTo>
                      <a:pt x="286" y="90"/>
                    </a:lnTo>
                    <a:lnTo>
                      <a:pt x="288" y="90"/>
                    </a:lnTo>
                    <a:lnTo>
                      <a:pt x="290" y="90"/>
                    </a:lnTo>
                    <a:lnTo>
                      <a:pt x="292" y="90"/>
                    </a:lnTo>
                    <a:lnTo>
                      <a:pt x="292" y="92"/>
                    </a:lnTo>
                    <a:lnTo>
                      <a:pt x="294" y="92"/>
                    </a:lnTo>
                    <a:lnTo>
                      <a:pt x="296" y="92"/>
                    </a:lnTo>
                    <a:lnTo>
                      <a:pt x="298" y="92"/>
                    </a:lnTo>
                    <a:lnTo>
                      <a:pt x="298" y="94"/>
                    </a:lnTo>
                    <a:lnTo>
                      <a:pt x="300" y="94"/>
                    </a:lnTo>
                    <a:lnTo>
                      <a:pt x="302" y="94"/>
                    </a:lnTo>
                    <a:lnTo>
                      <a:pt x="304" y="94"/>
                    </a:lnTo>
                    <a:lnTo>
                      <a:pt x="304" y="96"/>
                    </a:lnTo>
                    <a:lnTo>
                      <a:pt x="306" y="96"/>
                    </a:lnTo>
                    <a:lnTo>
                      <a:pt x="308" y="96"/>
                    </a:lnTo>
                    <a:lnTo>
                      <a:pt x="310" y="98"/>
                    </a:lnTo>
                    <a:lnTo>
                      <a:pt x="312" y="98"/>
                    </a:lnTo>
                    <a:lnTo>
                      <a:pt x="314" y="98"/>
                    </a:lnTo>
                    <a:lnTo>
                      <a:pt x="316" y="100"/>
                    </a:lnTo>
                    <a:lnTo>
                      <a:pt x="318" y="100"/>
                    </a:lnTo>
                    <a:lnTo>
                      <a:pt x="320" y="100"/>
                    </a:lnTo>
                    <a:lnTo>
                      <a:pt x="320" y="102"/>
                    </a:lnTo>
                    <a:lnTo>
                      <a:pt x="322" y="102"/>
                    </a:lnTo>
                    <a:lnTo>
                      <a:pt x="324" y="102"/>
                    </a:lnTo>
                    <a:lnTo>
                      <a:pt x="326" y="102"/>
                    </a:lnTo>
                    <a:lnTo>
                      <a:pt x="326" y="104"/>
                    </a:lnTo>
                    <a:lnTo>
                      <a:pt x="328" y="104"/>
                    </a:lnTo>
                    <a:lnTo>
                      <a:pt x="330" y="104"/>
                    </a:lnTo>
                    <a:lnTo>
                      <a:pt x="332" y="106"/>
                    </a:lnTo>
                    <a:lnTo>
                      <a:pt x="334" y="106"/>
                    </a:lnTo>
                    <a:lnTo>
                      <a:pt x="336" y="106"/>
                    </a:lnTo>
                    <a:lnTo>
                      <a:pt x="338" y="108"/>
                    </a:lnTo>
                    <a:lnTo>
                      <a:pt x="340" y="108"/>
                    </a:lnTo>
                    <a:lnTo>
                      <a:pt x="342" y="108"/>
                    </a:lnTo>
                    <a:lnTo>
                      <a:pt x="344" y="110"/>
                    </a:lnTo>
                    <a:lnTo>
                      <a:pt x="346" y="110"/>
                    </a:lnTo>
                    <a:lnTo>
                      <a:pt x="348" y="110"/>
                    </a:lnTo>
                    <a:lnTo>
                      <a:pt x="350" y="112"/>
                    </a:lnTo>
                    <a:lnTo>
                      <a:pt x="352" y="112"/>
                    </a:lnTo>
                    <a:lnTo>
                      <a:pt x="354" y="112"/>
                    </a:lnTo>
                    <a:lnTo>
                      <a:pt x="356" y="114"/>
                    </a:lnTo>
                    <a:lnTo>
                      <a:pt x="358" y="114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83" name="Freeform 930"/>
              <p:cNvSpPr>
                <a:spLocks/>
              </p:cNvSpPr>
              <p:nvPr/>
            </p:nvSpPr>
            <p:spPr bwMode="auto">
              <a:xfrm>
                <a:off x="3880" y="1868"/>
                <a:ext cx="354" cy="154"/>
              </a:xfrm>
              <a:custGeom>
                <a:avLst/>
                <a:gdLst>
                  <a:gd name="T0" fmla="*/ 6 w 354"/>
                  <a:gd name="T1" fmla="*/ 2 h 154"/>
                  <a:gd name="T2" fmla="*/ 12 w 354"/>
                  <a:gd name="T3" fmla="*/ 6 h 154"/>
                  <a:gd name="T4" fmla="*/ 18 w 354"/>
                  <a:gd name="T5" fmla="*/ 8 h 154"/>
                  <a:gd name="T6" fmla="*/ 24 w 354"/>
                  <a:gd name="T7" fmla="*/ 10 h 154"/>
                  <a:gd name="T8" fmla="*/ 32 w 354"/>
                  <a:gd name="T9" fmla="*/ 12 h 154"/>
                  <a:gd name="T10" fmla="*/ 40 w 354"/>
                  <a:gd name="T11" fmla="*/ 12 h 154"/>
                  <a:gd name="T12" fmla="*/ 46 w 354"/>
                  <a:gd name="T13" fmla="*/ 16 h 154"/>
                  <a:gd name="T14" fmla="*/ 54 w 354"/>
                  <a:gd name="T15" fmla="*/ 18 h 154"/>
                  <a:gd name="T16" fmla="*/ 60 w 354"/>
                  <a:gd name="T17" fmla="*/ 20 h 154"/>
                  <a:gd name="T18" fmla="*/ 68 w 354"/>
                  <a:gd name="T19" fmla="*/ 24 h 154"/>
                  <a:gd name="T20" fmla="*/ 76 w 354"/>
                  <a:gd name="T21" fmla="*/ 26 h 154"/>
                  <a:gd name="T22" fmla="*/ 82 w 354"/>
                  <a:gd name="T23" fmla="*/ 28 h 154"/>
                  <a:gd name="T24" fmla="*/ 88 w 354"/>
                  <a:gd name="T25" fmla="*/ 32 h 154"/>
                  <a:gd name="T26" fmla="*/ 94 w 354"/>
                  <a:gd name="T27" fmla="*/ 34 h 154"/>
                  <a:gd name="T28" fmla="*/ 102 w 354"/>
                  <a:gd name="T29" fmla="*/ 36 h 154"/>
                  <a:gd name="T30" fmla="*/ 106 w 354"/>
                  <a:gd name="T31" fmla="*/ 38 h 154"/>
                  <a:gd name="T32" fmla="*/ 112 w 354"/>
                  <a:gd name="T33" fmla="*/ 40 h 154"/>
                  <a:gd name="T34" fmla="*/ 118 w 354"/>
                  <a:gd name="T35" fmla="*/ 44 h 154"/>
                  <a:gd name="T36" fmla="*/ 126 w 354"/>
                  <a:gd name="T37" fmla="*/ 46 h 154"/>
                  <a:gd name="T38" fmla="*/ 132 w 354"/>
                  <a:gd name="T39" fmla="*/ 48 h 154"/>
                  <a:gd name="T40" fmla="*/ 138 w 354"/>
                  <a:gd name="T41" fmla="*/ 50 h 154"/>
                  <a:gd name="T42" fmla="*/ 144 w 354"/>
                  <a:gd name="T43" fmla="*/ 54 h 154"/>
                  <a:gd name="T44" fmla="*/ 152 w 354"/>
                  <a:gd name="T45" fmla="*/ 56 h 154"/>
                  <a:gd name="T46" fmla="*/ 158 w 354"/>
                  <a:gd name="T47" fmla="*/ 60 h 154"/>
                  <a:gd name="T48" fmla="*/ 164 w 354"/>
                  <a:gd name="T49" fmla="*/ 60 h 154"/>
                  <a:gd name="T50" fmla="*/ 170 w 354"/>
                  <a:gd name="T51" fmla="*/ 64 h 154"/>
                  <a:gd name="T52" fmla="*/ 178 w 354"/>
                  <a:gd name="T53" fmla="*/ 66 h 154"/>
                  <a:gd name="T54" fmla="*/ 184 w 354"/>
                  <a:gd name="T55" fmla="*/ 68 h 154"/>
                  <a:gd name="T56" fmla="*/ 190 w 354"/>
                  <a:gd name="T57" fmla="*/ 72 h 154"/>
                  <a:gd name="T58" fmla="*/ 198 w 354"/>
                  <a:gd name="T59" fmla="*/ 74 h 154"/>
                  <a:gd name="T60" fmla="*/ 202 w 354"/>
                  <a:gd name="T61" fmla="*/ 76 h 154"/>
                  <a:gd name="T62" fmla="*/ 208 w 354"/>
                  <a:gd name="T63" fmla="*/ 80 h 154"/>
                  <a:gd name="T64" fmla="*/ 214 w 354"/>
                  <a:gd name="T65" fmla="*/ 82 h 154"/>
                  <a:gd name="T66" fmla="*/ 222 w 354"/>
                  <a:gd name="T67" fmla="*/ 86 h 154"/>
                  <a:gd name="T68" fmla="*/ 230 w 354"/>
                  <a:gd name="T69" fmla="*/ 90 h 154"/>
                  <a:gd name="T70" fmla="*/ 236 w 354"/>
                  <a:gd name="T71" fmla="*/ 92 h 154"/>
                  <a:gd name="T72" fmla="*/ 242 w 354"/>
                  <a:gd name="T73" fmla="*/ 94 h 154"/>
                  <a:gd name="T74" fmla="*/ 250 w 354"/>
                  <a:gd name="T75" fmla="*/ 98 h 154"/>
                  <a:gd name="T76" fmla="*/ 256 w 354"/>
                  <a:gd name="T77" fmla="*/ 102 h 154"/>
                  <a:gd name="T78" fmla="*/ 262 w 354"/>
                  <a:gd name="T79" fmla="*/ 106 h 154"/>
                  <a:gd name="T80" fmla="*/ 270 w 354"/>
                  <a:gd name="T81" fmla="*/ 108 h 154"/>
                  <a:gd name="T82" fmla="*/ 276 w 354"/>
                  <a:gd name="T83" fmla="*/ 110 h 154"/>
                  <a:gd name="T84" fmla="*/ 282 w 354"/>
                  <a:gd name="T85" fmla="*/ 112 h 154"/>
                  <a:gd name="T86" fmla="*/ 290 w 354"/>
                  <a:gd name="T87" fmla="*/ 116 h 154"/>
                  <a:gd name="T88" fmla="*/ 294 w 354"/>
                  <a:gd name="T89" fmla="*/ 120 h 154"/>
                  <a:gd name="T90" fmla="*/ 300 w 354"/>
                  <a:gd name="T91" fmla="*/ 122 h 154"/>
                  <a:gd name="T92" fmla="*/ 308 w 354"/>
                  <a:gd name="T93" fmla="*/ 126 h 154"/>
                  <a:gd name="T94" fmla="*/ 312 w 354"/>
                  <a:gd name="T95" fmla="*/ 130 h 154"/>
                  <a:gd name="T96" fmla="*/ 320 w 354"/>
                  <a:gd name="T97" fmla="*/ 134 h 154"/>
                  <a:gd name="T98" fmla="*/ 328 w 354"/>
                  <a:gd name="T99" fmla="*/ 138 h 154"/>
                  <a:gd name="T100" fmla="*/ 334 w 354"/>
                  <a:gd name="T101" fmla="*/ 140 h 154"/>
                  <a:gd name="T102" fmla="*/ 338 w 354"/>
                  <a:gd name="T103" fmla="*/ 144 h 154"/>
                  <a:gd name="T104" fmla="*/ 346 w 354"/>
                  <a:gd name="T105" fmla="*/ 148 h 154"/>
                  <a:gd name="T106" fmla="*/ 352 w 354"/>
                  <a:gd name="T107" fmla="*/ 152 h 15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54" h="154">
                    <a:moveTo>
                      <a:pt x="0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0" y="4"/>
                    </a:lnTo>
                    <a:lnTo>
                      <a:pt x="12" y="6"/>
                    </a:lnTo>
                    <a:lnTo>
                      <a:pt x="14" y="6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20" y="8"/>
                    </a:lnTo>
                    <a:lnTo>
                      <a:pt x="22" y="8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8" y="10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4" y="12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40" y="12"/>
                    </a:lnTo>
                    <a:lnTo>
                      <a:pt x="42" y="14"/>
                    </a:lnTo>
                    <a:lnTo>
                      <a:pt x="44" y="14"/>
                    </a:lnTo>
                    <a:lnTo>
                      <a:pt x="46" y="14"/>
                    </a:lnTo>
                    <a:lnTo>
                      <a:pt x="46" y="16"/>
                    </a:lnTo>
                    <a:lnTo>
                      <a:pt x="48" y="16"/>
                    </a:lnTo>
                    <a:lnTo>
                      <a:pt x="50" y="16"/>
                    </a:lnTo>
                    <a:lnTo>
                      <a:pt x="52" y="16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58" y="20"/>
                    </a:lnTo>
                    <a:lnTo>
                      <a:pt x="60" y="20"/>
                    </a:lnTo>
                    <a:lnTo>
                      <a:pt x="62" y="22"/>
                    </a:lnTo>
                    <a:lnTo>
                      <a:pt x="64" y="22"/>
                    </a:lnTo>
                    <a:lnTo>
                      <a:pt x="66" y="22"/>
                    </a:lnTo>
                    <a:lnTo>
                      <a:pt x="68" y="24"/>
                    </a:lnTo>
                    <a:lnTo>
                      <a:pt x="70" y="24"/>
                    </a:lnTo>
                    <a:lnTo>
                      <a:pt x="72" y="26"/>
                    </a:lnTo>
                    <a:lnTo>
                      <a:pt x="74" y="2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78" y="28"/>
                    </a:lnTo>
                    <a:lnTo>
                      <a:pt x="80" y="28"/>
                    </a:lnTo>
                    <a:lnTo>
                      <a:pt x="82" y="28"/>
                    </a:lnTo>
                    <a:lnTo>
                      <a:pt x="84" y="30"/>
                    </a:lnTo>
                    <a:lnTo>
                      <a:pt x="86" y="30"/>
                    </a:lnTo>
                    <a:lnTo>
                      <a:pt x="88" y="30"/>
                    </a:lnTo>
                    <a:lnTo>
                      <a:pt x="88" y="32"/>
                    </a:lnTo>
                    <a:lnTo>
                      <a:pt x="90" y="32"/>
                    </a:lnTo>
                    <a:lnTo>
                      <a:pt x="92" y="32"/>
                    </a:lnTo>
                    <a:lnTo>
                      <a:pt x="94" y="32"/>
                    </a:lnTo>
                    <a:lnTo>
                      <a:pt x="94" y="34"/>
                    </a:lnTo>
                    <a:lnTo>
                      <a:pt x="96" y="34"/>
                    </a:lnTo>
                    <a:lnTo>
                      <a:pt x="98" y="34"/>
                    </a:lnTo>
                    <a:lnTo>
                      <a:pt x="100" y="36"/>
                    </a:lnTo>
                    <a:lnTo>
                      <a:pt x="102" y="36"/>
                    </a:lnTo>
                    <a:lnTo>
                      <a:pt x="104" y="36"/>
                    </a:lnTo>
                    <a:lnTo>
                      <a:pt x="104" y="38"/>
                    </a:lnTo>
                    <a:lnTo>
                      <a:pt x="106" y="38"/>
                    </a:lnTo>
                    <a:lnTo>
                      <a:pt x="108" y="38"/>
                    </a:lnTo>
                    <a:lnTo>
                      <a:pt x="108" y="40"/>
                    </a:lnTo>
                    <a:lnTo>
                      <a:pt x="110" y="40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6" y="42"/>
                    </a:lnTo>
                    <a:lnTo>
                      <a:pt x="118" y="42"/>
                    </a:lnTo>
                    <a:lnTo>
                      <a:pt x="118" y="44"/>
                    </a:lnTo>
                    <a:lnTo>
                      <a:pt x="120" y="44"/>
                    </a:lnTo>
                    <a:lnTo>
                      <a:pt x="122" y="44"/>
                    </a:lnTo>
                    <a:lnTo>
                      <a:pt x="124" y="46"/>
                    </a:lnTo>
                    <a:lnTo>
                      <a:pt x="126" y="46"/>
                    </a:lnTo>
                    <a:lnTo>
                      <a:pt x="128" y="46"/>
                    </a:lnTo>
                    <a:lnTo>
                      <a:pt x="128" y="48"/>
                    </a:lnTo>
                    <a:lnTo>
                      <a:pt x="130" y="48"/>
                    </a:lnTo>
                    <a:lnTo>
                      <a:pt x="132" y="48"/>
                    </a:lnTo>
                    <a:lnTo>
                      <a:pt x="134" y="48"/>
                    </a:lnTo>
                    <a:lnTo>
                      <a:pt x="134" y="50"/>
                    </a:lnTo>
                    <a:lnTo>
                      <a:pt x="136" y="50"/>
                    </a:lnTo>
                    <a:lnTo>
                      <a:pt x="138" y="50"/>
                    </a:lnTo>
                    <a:lnTo>
                      <a:pt x="138" y="52"/>
                    </a:lnTo>
                    <a:lnTo>
                      <a:pt x="140" y="52"/>
                    </a:lnTo>
                    <a:lnTo>
                      <a:pt x="142" y="52"/>
                    </a:lnTo>
                    <a:lnTo>
                      <a:pt x="144" y="54"/>
                    </a:lnTo>
                    <a:lnTo>
                      <a:pt x="146" y="54"/>
                    </a:lnTo>
                    <a:lnTo>
                      <a:pt x="148" y="54"/>
                    </a:lnTo>
                    <a:lnTo>
                      <a:pt x="150" y="56"/>
                    </a:lnTo>
                    <a:lnTo>
                      <a:pt x="152" y="56"/>
                    </a:lnTo>
                    <a:lnTo>
                      <a:pt x="154" y="58"/>
                    </a:lnTo>
                    <a:lnTo>
                      <a:pt x="156" y="58"/>
                    </a:lnTo>
                    <a:lnTo>
                      <a:pt x="158" y="60"/>
                    </a:lnTo>
                    <a:lnTo>
                      <a:pt x="160" y="60"/>
                    </a:lnTo>
                    <a:lnTo>
                      <a:pt x="162" y="60"/>
                    </a:lnTo>
                    <a:lnTo>
                      <a:pt x="164" y="60"/>
                    </a:lnTo>
                    <a:lnTo>
                      <a:pt x="166" y="60"/>
                    </a:lnTo>
                    <a:lnTo>
                      <a:pt x="168" y="62"/>
                    </a:lnTo>
                    <a:lnTo>
                      <a:pt x="170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4" y="64"/>
                    </a:lnTo>
                    <a:lnTo>
                      <a:pt x="176" y="66"/>
                    </a:lnTo>
                    <a:lnTo>
                      <a:pt x="178" y="66"/>
                    </a:lnTo>
                    <a:lnTo>
                      <a:pt x="180" y="66"/>
                    </a:lnTo>
                    <a:lnTo>
                      <a:pt x="180" y="68"/>
                    </a:lnTo>
                    <a:lnTo>
                      <a:pt x="182" y="68"/>
                    </a:lnTo>
                    <a:lnTo>
                      <a:pt x="184" y="68"/>
                    </a:lnTo>
                    <a:lnTo>
                      <a:pt x="186" y="70"/>
                    </a:lnTo>
                    <a:lnTo>
                      <a:pt x="188" y="70"/>
                    </a:lnTo>
                    <a:lnTo>
                      <a:pt x="190" y="70"/>
                    </a:lnTo>
                    <a:lnTo>
                      <a:pt x="190" y="72"/>
                    </a:lnTo>
                    <a:lnTo>
                      <a:pt x="192" y="72"/>
                    </a:lnTo>
                    <a:lnTo>
                      <a:pt x="194" y="72"/>
                    </a:lnTo>
                    <a:lnTo>
                      <a:pt x="196" y="74"/>
                    </a:lnTo>
                    <a:lnTo>
                      <a:pt x="198" y="74"/>
                    </a:lnTo>
                    <a:lnTo>
                      <a:pt x="200" y="74"/>
                    </a:lnTo>
                    <a:lnTo>
                      <a:pt x="200" y="76"/>
                    </a:lnTo>
                    <a:lnTo>
                      <a:pt x="202" y="76"/>
                    </a:lnTo>
                    <a:lnTo>
                      <a:pt x="202" y="78"/>
                    </a:lnTo>
                    <a:lnTo>
                      <a:pt x="204" y="78"/>
                    </a:lnTo>
                    <a:lnTo>
                      <a:pt x="206" y="78"/>
                    </a:lnTo>
                    <a:lnTo>
                      <a:pt x="208" y="80"/>
                    </a:lnTo>
                    <a:lnTo>
                      <a:pt x="210" y="80"/>
                    </a:lnTo>
                    <a:lnTo>
                      <a:pt x="212" y="80"/>
                    </a:lnTo>
                    <a:lnTo>
                      <a:pt x="212" y="82"/>
                    </a:lnTo>
                    <a:lnTo>
                      <a:pt x="214" y="82"/>
                    </a:lnTo>
                    <a:lnTo>
                      <a:pt x="216" y="84"/>
                    </a:lnTo>
                    <a:lnTo>
                      <a:pt x="218" y="84"/>
                    </a:lnTo>
                    <a:lnTo>
                      <a:pt x="220" y="84"/>
                    </a:lnTo>
                    <a:lnTo>
                      <a:pt x="222" y="86"/>
                    </a:lnTo>
                    <a:lnTo>
                      <a:pt x="224" y="86"/>
                    </a:lnTo>
                    <a:lnTo>
                      <a:pt x="226" y="88"/>
                    </a:lnTo>
                    <a:lnTo>
                      <a:pt x="228" y="88"/>
                    </a:lnTo>
                    <a:lnTo>
                      <a:pt x="230" y="90"/>
                    </a:lnTo>
                    <a:lnTo>
                      <a:pt x="232" y="90"/>
                    </a:lnTo>
                    <a:lnTo>
                      <a:pt x="234" y="90"/>
                    </a:lnTo>
                    <a:lnTo>
                      <a:pt x="234" y="92"/>
                    </a:lnTo>
                    <a:lnTo>
                      <a:pt x="236" y="92"/>
                    </a:lnTo>
                    <a:lnTo>
                      <a:pt x="238" y="92"/>
                    </a:lnTo>
                    <a:lnTo>
                      <a:pt x="238" y="94"/>
                    </a:lnTo>
                    <a:lnTo>
                      <a:pt x="240" y="94"/>
                    </a:lnTo>
                    <a:lnTo>
                      <a:pt x="242" y="94"/>
                    </a:lnTo>
                    <a:lnTo>
                      <a:pt x="244" y="96"/>
                    </a:lnTo>
                    <a:lnTo>
                      <a:pt x="246" y="96"/>
                    </a:lnTo>
                    <a:lnTo>
                      <a:pt x="248" y="98"/>
                    </a:lnTo>
                    <a:lnTo>
                      <a:pt x="250" y="98"/>
                    </a:lnTo>
                    <a:lnTo>
                      <a:pt x="250" y="100"/>
                    </a:lnTo>
                    <a:lnTo>
                      <a:pt x="252" y="100"/>
                    </a:lnTo>
                    <a:lnTo>
                      <a:pt x="254" y="102"/>
                    </a:lnTo>
                    <a:lnTo>
                      <a:pt x="256" y="102"/>
                    </a:lnTo>
                    <a:lnTo>
                      <a:pt x="258" y="104"/>
                    </a:lnTo>
                    <a:lnTo>
                      <a:pt x="260" y="104"/>
                    </a:lnTo>
                    <a:lnTo>
                      <a:pt x="262" y="104"/>
                    </a:lnTo>
                    <a:lnTo>
                      <a:pt x="262" y="106"/>
                    </a:lnTo>
                    <a:lnTo>
                      <a:pt x="264" y="106"/>
                    </a:lnTo>
                    <a:lnTo>
                      <a:pt x="266" y="108"/>
                    </a:lnTo>
                    <a:lnTo>
                      <a:pt x="268" y="108"/>
                    </a:lnTo>
                    <a:lnTo>
                      <a:pt x="270" y="108"/>
                    </a:lnTo>
                    <a:lnTo>
                      <a:pt x="272" y="108"/>
                    </a:lnTo>
                    <a:lnTo>
                      <a:pt x="274" y="108"/>
                    </a:lnTo>
                    <a:lnTo>
                      <a:pt x="274" y="110"/>
                    </a:lnTo>
                    <a:lnTo>
                      <a:pt x="276" y="110"/>
                    </a:lnTo>
                    <a:lnTo>
                      <a:pt x="278" y="110"/>
                    </a:lnTo>
                    <a:lnTo>
                      <a:pt x="278" y="112"/>
                    </a:lnTo>
                    <a:lnTo>
                      <a:pt x="280" y="112"/>
                    </a:lnTo>
                    <a:lnTo>
                      <a:pt x="282" y="112"/>
                    </a:lnTo>
                    <a:lnTo>
                      <a:pt x="284" y="114"/>
                    </a:lnTo>
                    <a:lnTo>
                      <a:pt x="286" y="114"/>
                    </a:lnTo>
                    <a:lnTo>
                      <a:pt x="288" y="116"/>
                    </a:lnTo>
                    <a:lnTo>
                      <a:pt x="290" y="116"/>
                    </a:lnTo>
                    <a:lnTo>
                      <a:pt x="290" y="118"/>
                    </a:lnTo>
                    <a:lnTo>
                      <a:pt x="292" y="118"/>
                    </a:lnTo>
                    <a:lnTo>
                      <a:pt x="294" y="118"/>
                    </a:lnTo>
                    <a:lnTo>
                      <a:pt x="294" y="120"/>
                    </a:lnTo>
                    <a:lnTo>
                      <a:pt x="296" y="120"/>
                    </a:lnTo>
                    <a:lnTo>
                      <a:pt x="298" y="120"/>
                    </a:lnTo>
                    <a:lnTo>
                      <a:pt x="298" y="122"/>
                    </a:lnTo>
                    <a:lnTo>
                      <a:pt x="300" y="122"/>
                    </a:lnTo>
                    <a:lnTo>
                      <a:pt x="302" y="124"/>
                    </a:lnTo>
                    <a:lnTo>
                      <a:pt x="304" y="124"/>
                    </a:lnTo>
                    <a:lnTo>
                      <a:pt x="306" y="126"/>
                    </a:lnTo>
                    <a:lnTo>
                      <a:pt x="308" y="126"/>
                    </a:lnTo>
                    <a:lnTo>
                      <a:pt x="308" y="128"/>
                    </a:lnTo>
                    <a:lnTo>
                      <a:pt x="310" y="128"/>
                    </a:lnTo>
                    <a:lnTo>
                      <a:pt x="312" y="128"/>
                    </a:lnTo>
                    <a:lnTo>
                      <a:pt x="312" y="130"/>
                    </a:lnTo>
                    <a:lnTo>
                      <a:pt x="314" y="130"/>
                    </a:lnTo>
                    <a:lnTo>
                      <a:pt x="316" y="132"/>
                    </a:lnTo>
                    <a:lnTo>
                      <a:pt x="318" y="132"/>
                    </a:lnTo>
                    <a:lnTo>
                      <a:pt x="320" y="134"/>
                    </a:lnTo>
                    <a:lnTo>
                      <a:pt x="322" y="134"/>
                    </a:lnTo>
                    <a:lnTo>
                      <a:pt x="324" y="136"/>
                    </a:lnTo>
                    <a:lnTo>
                      <a:pt x="326" y="136"/>
                    </a:lnTo>
                    <a:lnTo>
                      <a:pt x="328" y="138"/>
                    </a:lnTo>
                    <a:lnTo>
                      <a:pt x="330" y="138"/>
                    </a:lnTo>
                    <a:lnTo>
                      <a:pt x="330" y="140"/>
                    </a:lnTo>
                    <a:lnTo>
                      <a:pt x="332" y="140"/>
                    </a:lnTo>
                    <a:lnTo>
                      <a:pt x="334" y="140"/>
                    </a:lnTo>
                    <a:lnTo>
                      <a:pt x="334" y="142"/>
                    </a:lnTo>
                    <a:lnTo>
                      <a:pt x="336" y="142"/>
                    </a:lnTo>
                    <a:lnTo>
                      <a:pt x="338" y="142"/>
                    </a:lnTo>
                    <a:lnTo>
                      <a:pt x="338" y="144"/>
                    </a:lnTo>
                    <a:lnTo>
                      <a:pt x="340" y="144"/>
                    </a:lnTo>
                    <a:lnTo>
                      <a:pt x="342" y="146"/>
                    </a:lnTo>
                    <a:lnTo>
                      <a:pt x="344" y="146"/>
                    </a:lnTo>
                    <a:lnTo>
                      <a:pt x="346" y="148"/>
                    </a:lnTo>
                    <a:lnTo>
                      <a:pt x="348" y="150"/>
                    </a:lnTo>
                    <a:lnTo>
                      <a:pt x="350" y="152"/>
                    </a:lnTo>
                    <a:lnTo>
                      <a:pt x="352" y="152"/>
                    </a:lnTo>
                    <a:lnTo>
                      <a:pt x="354" y="154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84" name="Freeform 931"/>
              <p:cNvSpPr>
                <a:spLocks/>
              </p:cNvSpPr>
              <p:nvPr/>
            </p:nvSpPr>
            <p:spPr bwMode="auto">
              <a:xfrm>
                <a:off x="4234" y="2022"/>
                <a:ext cx="358" cy="428"/>
              </a:xfrm>
              <a:custGeom>
                <a:avLst/>
                <a:gdLst>
                  <a:gd name="T0" fmla="*/ 6 w 358"/>
                  <a:gd name="T1" fmla="*/ 2 h 428"/>
                  <a:gd name="T2" fmla="*/ 14 w 358"/>
                  <a:gd name="T3" fmla="*/ 6 h 428"/>
                  <a:gd name="T4" fmla="*/ 22 w 358"/>
                  <a:gd name="T5" fmla="*/ 10 h 428"/>
                  <a:gd name="T6" fmla="*/ 30 w 358"/>
                  <a:gd name="T7" fmla="*/ 16 h 428"/>
                  <a:gd name="T8" fmla="*/ 38 w 358"/>
                  <a:gd name="T9" fmla="*/ 20 h 428"/>
                  <a:gd name="T10" fmla="*/ 44 w 358"/>
                  <a:gd name="T11" fmla="*/ 26 h 428"/>
                  <a:gd name="T12" fmla="*/ 52 w 358"/>
                  <a:gd name="T13" fmla="*/ 30 h 428"/>
                  <a:gd name="T14" fmla="*/ 58 w 358"/>
                  <a:gd name="T15" fmla="*/ 36 h 428"/>
                  <a:gd name="T16" fmla="*/ 64 w 358"/>
                  <a:gd name="T17" fmla="*/ 38 h 428"/>
                  <a:gd name="T18" fmla="*/ 70 w 358"/>
                  <a:gd name="T19" fmla="*/ 44 h 428"/>
                  <a:gd name="T20" fmla="*/ 78 w 358"/>
                  <a:gd name="T21" fmla="*/ 48 h 428"/>
                  <a:gd name="T22" fmla="*/ 84 w 358"/>
                  <a:gd name="T23" fmla="*/ 50 h 428"/>
                  <a:gd name="T24" fmla="*/ 88 w 358"/>
                  <a:gd name="T25" fmla="*/ 54 h 428"/>
                  <a:gd name="T26" fmla="*/ 94 w 358"/>
                  <a:gd name="T27" fmla="*/ 60 h 428"/>
                  <a:gd name="T28" fmla="*/ 100 w 358"/>
                  <a:gd name="T29" fmla="*/ 64 h 428"/>
                  <a:gd name="T30" fmla="*/ 108 w 358"/>
                  <a:gd name="T31" fmla="*/ 70 h 428"/>
                  <a:gd name="T32" fmla="*/ 114 w 358"/>
                  <a:gd name="T33" fmla="*/ 76 h 428"/>
                  <a:gd name="T34" fmla="*/ 120 w 358"/>
                  <a:gd name="T35" fmla="*/ 80 h 428"/>
                  <a:gd name="T36" fmla="*/ 126 w 358"/>
                  <a:gd name="T37" fmla="*/ 86 h 428"/>
                  <a:gd name="T38" fmla="*/ 130 w 358"/>
                  <a:gd name="T39" fmla="*/ 90 h 428"/>
                  <a:gd name="T40" fmla="*/ 136 w 358"/>
                  <a:gd name="T41" fmla="*/ 96 h 428"/>
                  <a:gd name="T42" fmla="*/ 142 w 358"/>
                  <a:gd name="T43" fmla="*/ 100 h 428"/>
                  <a:gd name="T44" fmla="*/ 148 w 358"/>
                  <a:gd name="T45" fmla="*/ 104 h 428"/>
                  <a:gd name="T46" fmla="*/ 154 w 358"/>
                  <a:gd name="T47" fmla="*/ 110 h 428"/>
                  <a:gd name="T48" fmla="*/ 160 w 358"/>
                  <a:gd name="T49" fmla="*/ 116 h 428"/>
                  <a:gd name="T50" fmla="*/ 168 w 358"/>
                  <a:gd name="T51" fmla="*/ 122 h 428"/>
                  <a:gd name="T52" fmla="*/ 174 w 358"/>
                  <a:gd name="T53" fmla="*/ 130 h 428"/>
                  <a:gd name="T54" fmla="*/ 180 w 358"/>
                  <a:gd name="T55" fmla="*/ 136 h 428"/>
                  <a:gd name="T56" fmla="*/ 186 w 358"/>
                  <a:gd name="T57" fmla="*/ 142 h 428"/>
                  <a:gd name="T58" fmla="*/ 192 w 358"/>
                  <a:gd name="T59" fmla="*/ 148 h 428"/>
                  <a:gd name="T60" fmla="*/ 198 w 358"/>
                  <a:gd name="T61" fmla="*/ 154 h 428"/>
                  <a:gd name="T62" fmla="*/ 202 w 358"/>
                  <a:gd name="T63" fmla="*/ 160 h 428"/>
                  <a:gd name="T64" fmla="*/ 210 w 358"/>
                  <a:gd name="T65" fmla="*/ 168 h 428"/>
                  <a:gd name="T66" fmla="*/ 214 w 358"/>
                  <a:gd name="T67" fmla="*/ 174 h 428"/>
                  <a:gd name="T68" fmla="*/ 220 w 358"/>
                  <a:gd name="T69" fmla="*/ 180 h 428"/>
                  <a:gd name="T70" fmla="*/ 224 w 358"/>
                  <a:gd name="T71" fmla="*/ 186 h 428"/>
                  <a:gd name="T72" fmla="*/ 230 w 358"/>
                  <a:gd name="T73" fmla="*/ 194 h 428"/>
                  <a:gd name="T74" fmla="*/ 236 w 358"/>
                  <a:gd name="T75" fmla="*/ 200 h 428"/>
                  <a:gd name="T76" fmla="*/ 242 w 358"/>
                  <a:gd name="T77" fmla="*/ 208 h 428"/>
                  <a:gd name="T78" fmla="*/ 246 w 358"/>
                  <a:gd name="T79" fmla="*/ 214 h 428"/>
                  <a:gd name="T80" fmla="*/ 252 w 358"/>
                  <a:gd name="T81" fmla="*/ 222 h 428"/>
                  <a:gd name="T82" fmla="*/ 256 w 358"/>
                  <a:gd name="T83" fmla="*/ 228 h 428"/>
                  <a:gd name="T84" fmla="*/ 262 w 358"/>
                  <a:gd name="T85" fmla="*/ 236 h 428"/>
                  <a:gd name="T86" fmla="*/ 266 w 358"/>
                  <a:gd name="T87" fmla="*/ 242 h 428"/>
                  <a:gd name="T88" fmla="*/ 272 w 358"/>
                  <a:gd name="T89" fmla="*/ 250 h 428"/>
                  <a:gd name="T90" fmla="*/ 278 w 358"/>
                  <a:gd name="T91" fmla="*/ 258 h 428"/>
                  <a:gd name="T92" fmla="*/ 280 w 358"/>
                  <a:gd name="T93" fmla="*/ 268 h 428"/>
                  <a:gd name="T94" fmla="*/ 286 w 358"/>
                  <a:gd name="T95" fmla="*/ 276 h 428"/>
                  <a:gd name="T96" fmla="*/ 290 w 358"/>
                  <a:gd name="T97" fmla="*/ 284 h 428"/>
                  <a:gd name="T98" fmla="*/ 296 w 358"/>
                  <a:gd name="T99" fmla="*/ 290 h 428"/>
                  <a:gd name="T100" fmla="*/ 300 w 358"/>
                  <a:gd name="T101" fmla="*/ 298 h 428"/>
                  <a:gd name="T102" fmla="*/ 304 w 358"/>
                  <a:gd name="T103" fmla="*/ 308 h 428"/>
                  <a:gd name="T104" fmla="*/ 310 w 358"/>
                  <a:gd name="T105" fmla="*/ 318 h 428"/>
                  <a:gd name="T106" fmla="*/ 314 w 358"/>
                  <a:gd name="T107" fmla="*/ 328 h 428"/>
                  <a:gd name="T108" fmla="*/ 320 w 358"/>
                  <a:gd name="T109" fmla="*/ 338 h 428"/>
                  <a:gd name="T110" fmla="*/ 324 w 358"/>
                  <a:gd name="T111" fmla="*/ 346 h 428"/>
                  <a:gd name="T112" fmla="*/ 328 w 358"/>
                  <a:gd name="T113" fmla="*/ 356 h 428"/>
                  <a:gd name="T114" fmla="*/ 332 w 358"/>
                  <a:gd name="T115" fmla="*/ 368 h 428"/>
                  <a:gd name="T116" fmla="*/ 338 w 358"/>
                  <a:gd name="T117" fmla="*/ 380 h 428"/>
                  <a:gd name="T118" fmla="*/ 342 w 358"/>
                  <a:gd name="T119" fmla="*/ 388 h 428"/>
                  <a:gd name="T120" fmla="*/ 348 w 358"/>
                  <a:gd name="T121" fmla="*/ 400 h 428"/>
                  <a:gd name="T122" fmla="*/ 352 w 358"/>
                  <a:gd name="T123" fmla="*/ 412 h 428"/>
                  <a:gd name="T124" fmla="*/ 358 w 358"/>
                  <a:gd name="T125" fmla="*/ 424 h 42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58" h="428">
                    <a:moveTo>
                      <a:pt x="0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4" y="6"/>
                    </a:lnTo>
                    <a:lnTo>
                      <a:pt x="16" y="6"/>
                    </a:lnTo>
                    <a:lnTo>
                      <a:pt x="18" y="8"/>
                    </a:lnTo>
                    <a:lnTo>
                      <a:pt x="20" y="10"/>
                    </a:lnTo>
                    <a:lnTo>
                      <a:pt x="22" y="10"/>
                    </a:lnTo>
                    <a:lnTo>
                      <a:pt x="24" y="12"/>
                    </a:lnTo>
                    <a:lnTo>
                      <a:pt x="26" y="12"/>
                    </a:lnTo>
                    <a:lnTo>
                      <a:pt x="28" y="14"/>
                    </a:lnTo>
                    <a:lnTo>
                      <a:pt x="30" y="16"/>
                    </a:lnTo>
                    <a:lnTo>
                      <a:pt x="32" y="16"/>
                    </a:lnTo>
                    <a:lnTo>
                      <a:pt x="34" y="18"/>
                    </a:lnTo>
                    <a:lnTo>
                      <a:pt x="36" y="20"/>
                    </a:lnTo>
                    <a:lnTo>
                      <a:pt x="38" y="20"/>
                    </a:lnTo>
                    <a:lnTo>
                      <a:pt x="40" y="22"/>
                    </a:lnTo>
                    <a:lnTo>
                      <a:pt x="40" y="24"/>
                    </a:lnTo>
                    <a:lnTo>
                      <a:pt x="42" y="24"/>
                    </a:lnTo>
                    <a:lnTo>
                      <a:pt x="44" y="26"/>
                    </a:lnTo>
                    <a:lnTo>
                      <a:pt x="46" y="26"/>
                    </a:lnTo>
                    <a:lnTo>
                      <a:pt x="48" y="28"/>
                    </a:lnTo>
                    <a:lnTo>
                      <a:pt x="50" y="30"/>
                    </a:lnTo>
                    <a:lnTo>
                      <a:pt x="52" y="30"/>
                    </a:lnTo>
                    <a:lnTo>
                      <a:pt x="54" y="32"/>
                    </a:lnTo>
                    <a:lnTo>
                      <a:pt x="56" y="34"/>
                    </a:lnTo>
                    <a:lnTo>
                      <a:pt x="58" y="34"/>
                    </a:lnTo>
                    <a:lnTo>
                      <a:pt x="58" y="36"/>
                    </a:lnTo>
                    <a:lnTo>
                      <a:pt x="60" y="36"/>
                    </a:lnTo>
                    <a:lnTo>
                      <a:pt x="60" y="38"/>
                    </a:lnTo>
                    <a:lnTo>
                      <a:pt x="62" y="38"/>
                    </a:lnTo>
                    <a:lnTo>
                      <a:pt x="64" y="38"/>
                    </a:lnTo>
                    <a:lnTo>
                      <a:pt x="64" y="40"/>
                    </a:lnTo>
                    <a:lnTo>
                      <a:pt x="66" y="40"/>
                    </a:lnTo>
                    <a:lnTo>
                      <a:pt x="68" y="42"/>
                    </a:lnTo>
                    <a:lnTo>
                      <a:pt x="70" y="44"/>
                    </a:lnTo>
                    <a:lnTo>
                      <a:pt x="72" y="44"/>
                    </a:lnTo>
                    <a:lnTo>
                      <a:pt x="74" y="46"/>
                    </a:lnTo>
                    <a:lnTo>
                      <a:pt x="76" y="48"/>
                    </a:lnTo>
                    <a:lnTo>
                      <a:pt x="78" y="48"/>
                    </a:lnTo>
                    <a:lnTo>
                      <a:pt x="78" y="50"/>
                    </a:lnTo>
                    <a:lnTo>
                      <a:pt x="80" y="50"/>
                    </a:lnTo>
                    <a:lnTo>
                      <a:pt x="82" y="50"/>
                    </a:lnTo>
                    <a:lnTo>
                      <a:pt x="84" y="50"/>
                    </a:lnTo>
                    <a:lnTo>
                      <a:pt x="84" y="52"/>
                    </a:lnTo>
                    <a:lnTo>
                      <a:pt x="86" y="52"/>
                    </a:lnTo>
                    <a:lnTo>
                      <a:pt x="86" y="54"/>
                    </a:lnTo>
                    <a:lnTo>
                      <a:pt x="88" y="54"/>
                    </a:lnTo>
                    <a:lnTo>
                      <a:pt x="88" y="56"/>
                    </a:lnTo>
                    <a:lnTo>
                      <a:pt x="90" y="58"/>
                    </a:lnTo>
                    <a:lnTo>
                      <a:pt x="92" y="58"/>
                    </a:lnTo>
                    <a:lnTo>
                      <a:pt x="94" y="60"/>
                    </a:lnTo>
                    <a:lnTo>
                      <a:pt x="96" y="62"/>
                    </a:lnTo>
                    <a:lnTo>
                      <a:pt x="98" y="62"/>
                    </a:lnTo>
                    <a:lnTo>
                      <a:pt x="98" y="64"/>
                    </a:lnTo>
                    <a:lnTo>
                      <a:pt x="100" y="64"/>
                    </a:lnTo>
                    <a:lnTo>
                      <a:pt x="102" y="66"/>
                    </a:lnTo>
                    <a:lnTo>
                      <a:pt x="104" y="68"/>
                    </a:lnTo>
                    <a:lnTo>
                      <a:pt x="106" y="70"/>
                    </a:lnTo>
                    <a:lnTo>
                      <a:pt x="108" y="70"/>
                    </a:lnTo>
                    <a:lnTo>
                      <a:pt x="108" y="72"/>
                    </a:lnTo>
                    <a:lnTo>
                      <a:pt x="110" y="72"/>
                    </a:lnTo>
                    <a:lnTo>
                      <a:pt x="112" y="74"/>
                    </a:lnTo>
                    <a:lnTo>
                      <a:pt x="114" y="76"/>
                    </a:lnTo>
                    <a:lnTo>
                      <a:pt x="116" y="78"/>
                    </a:lnTo>
                    <a:lnTo>
                      <a:pt x="118" y="78"/>
                    </a:lnTo>
                    <a:lnTo>
                      <a:pt x="118" y="80"/>
                    </a:lnTo>
                    <a:lnTo>
                      <a:pt x="120" y="80"/>
                    </a:lnTo>
                    <a:lnTo>
                      <a:pt x="120" y="82"/>
                    </a:lnTo>
                    <a:lnTo>
                      <a:pt x="122" y="82"/>
                    </a:lnTo>
                    <a:lnTo>
                      <a:pt x="124" y="84"/>
                    </a:lnTo>
                    <a:lnTo>
                      <a:pt x="126" y="86"/>
                    </a:lnTo>
                    <a:lnTo>
                      <a:pt x="128" y="86"/>
                    </a:lnTo>
                    <a:lnTo>
                      <a:pt x="128" y="88"/>
                    </a:lnTo>
                    <a:lnTo>
                      <a:pt x="130" y="88"/>
                    </a:lnTo>
                    <a:lnTo>
                      <a:pt x="130" y="90"/>
                    </a:lnTo>
                    <a:lnTo>
                      <a:pt x="132" y="90"/>
                    </a:lnTo>
                    <a:lnTo>
                      <a:pt x="134" y="92"/>
                    </a:lnTo>
                    <a:lnTo>
                      <a:pt x="136" y="94"/>
                    </a:lnTo>
                    <a:lnTo>
                      <a:pt x="136" y="96"/>
                    </a:lnTo>
                    <a:lnTo>
                      <a:pt x="138" y="98"/>
                    </a:lnTo>
                    <a:lnTo>
                      <a:pt x="140" y="98"/>
                    </a:lnTo>
                    <a:lnTo>
                      <a:pt x="142" y="98"/>
                    </a:lnTo>
                    <a:lnTo>
                      <a:pt x="142" y="100"/>
                    </a:lnTo>
                    <a:lnTo>
                      <a:pt x="144" y="100"/>
                    </a:lnTo>
                    <a:lnTo>
                      <a:pt x="144" y="102"/>
                    </a:lnTo>
                    <a:lnTo>
                      <a:pt x="146" y="104"/>
                    </a:lnTo>
                    <a:lnTo>
                      <a:pt x="148" y="104"/>
                    </a:lnTo>
                    <a:lnTo>
                      <a:pt x="148" y="106"/>
                    </a:lnTo>
                    <a:lnTo>
                      <a:pt x="150" y="106"/>
                    </a:lnTo>
                    <a:lnTo>
                      <a:pt x="152" y="108"/>
                    </a:lnTo>
                    <a:lnTo>
                      <a:pt x="154" y="110"/>
                    </a:lnTo>
                    <a:lnTo>
                      <a:pt x="154" y="112"/>
                    </a:lnTo>
                    <a:lnTo>
                      <a:pt x="156" y="112"/>
                    </a:lnTo>
                    <a:lnTo>
                      <a:pt x="158" y="114"/>
                    </a:lnTo>
                    <a:lnTo>
                      <a:pt x="160" y="116"/>
                    </a:lnTo>
                    <a:lnTo>
                      <a:pt x="162" y="118"/>
                    </a:lnTo>
                    <a:lnTo>
                      <a:pt x="164" y="120"/>
                    </a:lnTo>
                    <a:lnTo>
                      <a:pt x="166" y="122"/>
                    </a:lnTo>
                    <a:lnTo>
                      <a:pt x="168" y="122"/>
                    </a:lnTo>
                    <a:lnTo>
                      <a:pt x="168" y="124"/>
                    </a:lnTo>
                    <a:lnTo>
                      <a:pt x="170" y="126"/>
                    </a:lnTo>
                    <a:lnTo>
                      <a:pt x="172" y="128"/>
                    </a:lnTo>
                    <a:lnTo>
                      <a:pt x="174" y="130"/>
                    </a:lnTo>
                    <a:lnTo>
                      <a:pt x="176" y="132"/>
                    </a:lnTo>
                    <a:lnTo>
                      <a:pt x="178" y="132"/>
                    </a:lnTo>
                    <a:lnTo>
                      <a:pt x="178" y="134"/>
                    </a:lnTo>
                    <a:lnTo>
                      <a:pt x="180" y="136"/>
                    </a:lnTo>
                    <a:lnTo>
                      <a:pt x="182" y="138"/>
                    </a:lnTo>
                    <a:lnTo>
                      <a:pt x="184" y="140"/>
                    </a:lnTo>
                    <a:lnTo>
                      <a:pt x="184" y="142"/>
                    </a:lnTo>
                    <a:lnTo>
                      <a:pt x="186" y="142"/>
                    </a:lnTo>
                    <a:lnTo>
                      <a:pt x="186" y="144"/>
                    </a:lnTo>
                    <a:lnTo>
                      <a:pt x="188" y="146"/>
                    </a:lnTo>
                    <a:lnTo>
                      <a:pt x="190" y="146"/>
                    </a:lnTo>
                    <a:lnTo>
                      <a:pt x="192" y="148"/>
                    </a:lnTo>
                    <a:lnTo>
                      <a:pt x="194" y="150"/>
                    </a:lnTo>
                    <a:lnTo>
                      <a:pt x="194" y="152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198" y="156"/>
                    </a:lnTo>
                    <a:lnTo>
                      <a:pt x="200" y="158"/>
                    </a:lnTo>
                    <a:lnTo>
                      <a:pt x="202" y="158"/>
                    </a:lnTo>
                    <a:lnTo>
                      <a:pt x="202" y="160"/>
                    </a:lnTo>
                    <a:lnTo>
                      <a:pt x="204" y="162"/>
                    </a:lnTo>
                    <a:lnTo>
                      <a:pt x="206" y="164"/>
                    </a:lnTo>
                    <a:lnTo>
                      <a:pt x="208" y="166"/>
                    </a:lnTo>
                    <a:lnTo>
                      <a:pt x="210" y="168"/>
                    </a:lnTo>
                    <a:lnTo>
                      <a:pt x="212" y="170"/>
                    </a:lnTo>
                    <a:lnTo>
                      <a:pt x="212" y="172"/>
                    </a:lnTo>
                    <a:lnTo>
                      <a:pt x="214" y="172"/>
                    </a:lnTo>
                    <a:lnTo>
                      <a:pt x="214" y="174"/>
                    </a:lnTo>
                    <a:lnTo>
                      <a:pt x="216" y="176"/>
                    </a:lnTo>
                    <a:lnTo>
                      <a:pt x="218" y="176"/>
                    </a:lnTo>
                    <a:lnTo>
                      <a:pt x="218" y="178"/>
                    </a:lnTo>
                    <a:lnTo>
                      <a:pt x="220" y="180"/>
                    </a:lnTo>
                    <a:lnTo>
                      <a:pt x="220" y="182"/>
                    </a:lnTo>
                    <a:lnTo>
                      <a:pt x="222" y="184"/>
                    </a:lnTo>
                    <a:lnTo>
                      <a:pt x="224" y="184"/>
                    </a:lnTo>
                    <a:lnTo>
                      <a:pt x="224" y="186"/>
                    </a:lnTo>
                    <a:lnTo>
                      <a:pt x="226" y="188"/>
                    </a:lnTo>
                    <a:lnTo>
                      <a:pt x="228" y="190"/>
                    </a:lnTo>
                    <a:lnTo>
                      <a:pt x="230" y="192"/>
                    </a:lnTo>
                    <a:lnTo>
                      <a:pt x="230" y="194"/>
                    </a:lnTo>
                    <a:lnTo>
                      <a:pt x="232" y="196"/>
                    </a:lnTo>
                    <a:lnTo>
                      <a:pt x="234" y="198"/>
                    </a:lnTo>
                    <a:lnTo>
                      <a:pt x="236" y="200"/>
                    </a:lnTo>
                    <a:lnTo>
                      <a:pt x="236" y="202"/>
                    </a:lnTo>
                    <a:lnTo>
                      <a:pt x="238" y="204"/>
                    </a:lnTo>
                    <a:lnTo>
                      <a:pt x="240" y="206"/>
                    </a:lnTo>
                    <a:lnTo>
                      <a:pt x="242" y="208"/>
                    </a:lnTo>
                    <a:lnTo>
                      <a:pt x="242" y="210"/>
                    </a:lnTo>
                    <a:lnTo>
                      <a:pt x="244" y="210"/>
                    </a:lnTo>
                    <a:lnTo>
                      <a:pt x="244" y="212"/>
                    </a:lnTo>
                    <a:lnTo>
                      <a:pt x="246" y="214"/>
                    </a:lnTo>
                    <a:lnTo>
                      <a:pt x="248" y="216"/>
                    </a:lnTo>
                    <a:lnTo>
                      <a:pt x="248" y="218"/>
                    </a:lnTo>
                    <a:lnTo>
                      <a:pt x="250" y="220"/>
                    </a:lnTo>
                    <a:lnTo>
                      <a:pt x="252" y="222"/>
                    </a:lnTo>
                    <a:lnTo>
                      <a:pt x="252" y="224"/>
                    </a:lnTo>
                    <a:lnTo>
                      <a:pt x="254" y="226"/>
                    </a:lnTo>
                    <a:lnTo>
                      <a:pt x="254" y="228"/>
                    </a:lnTo>
                    <a:lnTo>
                      <a:pt x="256" y="228"/>
                    </a:lnTo>
                    <a:lnTo>
                      <a:pt x="258" y="230"/>
                    </a:lnTo>
                    <a:lnTo>
                      <a:pt x="258" y="232"/>
                    </a:lnTo>
                    <a:lnTo>
                      <a:pt x="260" y="234"/>
                    </a:lnTo>
                    <a:lnTo>
                      <a:pt x="262" y="236"/>
                    </a:lnTo>
                    <a:lnTo>
                      <a:pt x="262" y="238"/>
                    </a:lnTo>
                    <a:lnTo>
                      <a:pt x="264" y="240"/>
                    </a:lnTo>
                    <a:lnTo>
                      <a:pt x="264" y="242"/>
                    </a:lnTo>
                    <a:lnTo>
                      <a:pt x="266" y="242"/>
                    </a:lnTo>
                    <a:lnTo>
                      <a:pt x="268" y="244"/>
                    </a:lnTo>
                    <a:lnTo>
                      <a:pt x="270" y="246"/>
                    </a:lnTo>
                    <a:lnTo>
                      <a:pt x="272" y="248"/>
                    </a:lnTo>
                    <a:lnTo>
                      <a:pt x="272" y="250"/>
                    </a:lnTo>
                    <a:lnTo>
                      <a:pt x="274" y="252"/>
                    </a:lnTo>
                    <a:lnTo>
                      <a:pt x="274" y="254"/>
                    </a:lnTo>
                    <a:lnTo>
                      <a:pt x="276" y="256"/>
                    </a:lnTo>
                    <a:lnTo>
                      <a:pt x="278" y="258"/>
                    </a:lnTo>
                    <a:lnTo>
                      <a:pt x="278" y="260"/>
                    </a:lnTo>
                    <a:lnTo>
                      <a:pt x="278" y="262"/>
                    </a:lnTo>
                    <a:lnTo>
                      <a:pt x="278" y="264"/>
                    </a:lnTo>
                    <a:lnTo>
                      <a:pt x="280" y="268"/>
                    </a:lnTo>
                    <a:lnTo>
                      <a:pt x="282" y="270"/>
                    </a:lnTo>
                    <a:lnTo>
                      <a:pt x="282" y="272"/>
                    </a:lnTo>
                    <a:lnTo>
                      <a:pt x="284" y="274"/>
                    </a:lnTo>
                    <a:lnTo>
                      <a:pt x="286" y="276"/>
                    </a:lnTo>
                    <a:lnTo>
                      <a:pt x="286" y="278"/>
                    </a:lnTo>
                    <a:lnTo>
                      <a:pt x="288" y="280"/>
                    </a:lnTo>
                    <a:lnTo>
                      <a:pt x="288" y="282"/>
                    </a:lnTo>
                    <a:lnTo>
                      <a:pt x="290" y="284"/>
                    </a:lnTo>
                    <a:lnTo>
                      <a:pt x="292" y="286"/>
                    </a:lnTo>
                    <a:lnTo>
                      <a:pt x="292" y="288"/>
                    </a:lnTo>
                    <a:lnTo>
                      <a:pt x="294" y="290"/>
                    </a:lnTo>
                    <a:lnTo>
                      <a:pt x="296" y="290"/>
                    </a:lnTo>
                    <a:lnTo>
                      <a:pt x="296" y="292"/>
                    </a:lnTo>
                    <a:lnTo>
                      <a:pt x="298" y="294"/>
                    </a:lnTo>
                    <a:lnTo>
                      <a:pt x="298" y="296"/>
                    </a:lnTo>
                    <a:lnTo>
                      <a:pt x="300" y="298"/>
                    </a:lnTo>
                    <a:lnTo>
                      <a:pt x="302" y="302"/>
                    </a:lnTo>
                    <a:lnTo>
                      <a:pt x="302" y="304"/>
                    </a:lnTo>
                    <a:lnTo>
                      <a:pt x="304" y="306"/>
                    </a:lnTo>
                    <a:lnTo>
                      <a:pt x="304" y="308"/>
                    </a:lnTo>
                    <a:lnTo>
                      <a:pt x="306" y="310"/>
                    </a:lnTo>
                    <a:lnTo>
                      <a:pt x="308" y="314"/>
                    </a:lnTo>
                    <a:lnTo>
                      <a:pt x="308" y="316"/>
                    </a:lnTo>
                    <a:lnTo>
                      <a:pt x="310" y="318"/>
                    </a:lnTo>
                    <a:lnTo>
                      <a:pt x="312" y="320"/>
                    </a:lnTo>
                    <a:lnTo>
                      <a:pt x="312" y="324"/>
                    </a:lnTo>
                    <a:lnTo>
                      <a:pt x="314" y="326"/>
                    </a:lnTo>
                    <a:lnTo>
                      <a:pt x="314" y="328"/>
                    </a:lnTo>
                    <a:lnTo>
                      <a:pt x="316" y="330"/>
                    </a:lnTo>
                    <a:lnTo>
                      <a:pt x="318" y="332"/>
                    </a:lnTo>
                    <a:lnTo>
                      <a:pt x="318" y="336"/>
                    </a:lnTo>
                    <a:lnTo>
                      <a:pt x="320" y="338"/>
                    </a:lnTo>
                    <a:lnTo>
                      <a:pt x="322" y="338"/>
                    </a:lnTo>
                    <a:lnTo>
                      <a:pt x="322" y="340"/>
                    </a:lnTo>
                    <a:lnTo>
                      <a:pt x="324" y="344"/>
                    </a:lnTo>
                    <a:lnTo>
                      <a:pt x="324" y="346"/>
                    </a:lnTo>
                    <a:lnTo>
                      <a:pt x="326" y="348"/>
                    </a:lnTo>
                    <a:lnTo>
                      <a:pt x="326" y="350"/>
                    </a:lnTo>
                    <a:lnTo>
                      <a:pt x="326" y="354"/>
                    </a:lnTo>
                    <a:lnTo>
                      <a:pt x="328" y="356"/>
                    </a:lnTo>
                    <a:lnTo>
                      <a:pt x="328" y="360"/>
                    </a:lnTo>
                    <a:lnTo>
                      <a:pt x="330" y="362"/>
                    </a:lnTo>
                    <a:lnTo>
                      <a:pt x="332" y="364"/>
                    </a:lnTo>
                    <a:lnTo>
                      <a:pt x="332" y="368"/>
                    </a:lnTo>
                    <a:lnTo>
                      <a:pt x="334" y="370"/>
                    </a:lnTo>
                    <a:lnTo>
                      <a:pt x="336" y="374"/>
                    </a:lnTo>
                    <a:lnTo>
                      <a:pt x="336" y="376"/>
                    </a:lnTo>
                    <a:lnTo>
                      <a:pt x="338" y="380"/>
                    </a:lnTo>
                    <a:lnTo>
                      <a:pt x="338" y="382"/>
                    </a:lnTo>
                    <a:lnTo>
                      <a:pt x="340" y="384"/>
                    </a:lnTo>
                    <a:lnTo>
                      <a:pt x="342" y="386"/>
                    </a:lnTo>
                    <a:lnTo>
                      <a:pt x="342" y="388"/>
                    </a:lnTo>
                    <a:lnTo>
                      <a:pt x="344" y="392"/>
                    </a:lnTo>
                    <a:lnTo>
                      <a:pt x="346" y="394"/>
                    </a:lnTo>
                    <a:lnTo>
                      <a:pt x="346" y="398"/>
                    </a:lnTo>
                    <a:lnTo>
                      <a:pt x="348" y="400"/>
                    </a:lnTo>
                    <a:lnTo>
                      <a:pt x="348" y="404"/>
                    </a:lnTo>
                    <a:lnTo>
                      <a:pt x="350" y="406"/>
                    </a:lnTo>
                    <a:lnTo>
                      <a:pt x="352" y="408"/>
                    </a:lnTo>
                    <a:lnTo>
                      <a:pt x="352" y="412"/>
                    </a:lnTo>
                    <a:lnTo>
                      <a:pt x="354" y="414"/>
                    </a:lnTo>
                    <a:lnTo>
                      <a:pt x="356" y="418"/>
                    </a:lnTo>
                    <a:lnTo>
                      <a:pt x="356" y="422"/>
                    </a:lnTo>
                    <a:lnTo>
                      <a:pt x="358" y="424"/>
                    </a:lnTo>
                    <a:lnTo>
                      <a:pt x="358" y="428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85" name="Freeform 932"/>
              <p:cNvSpPr>
                <a:spLocks/>
              </p:cNvSpPr>
              <p:nvPr/>
            </p:nvSpPr>
            <p:spPr bwMode="auto">
              <a:xfrm>
                <a:off x="4592" y="2450"/>
                <a:ext cx="234" cy="962"/>
              </a:xfrm>
              <a:custGeom>
                <a:avLst/>
                <a:gdLst>
                  <a:gd name="T0" fmla="*/ 4 w 234"/>
                  <a:gd name="T1" fmla="*/ 8 h 962"/>
                  <a:gd name="T2" fmla="*/ 10 w 234"/>
                  <a:gd name="T3" fmla="*/ 22 h 962"/>
                  <a:gd name="T4" fmla="*/ 14 w 234"/>
                  <a:gd name="T5" fmla="*/ 34 h 962"/>
                  <a:gd name="T6" fmla="*/ 18 w 234"/>
                  <a:gd name="T7" fmla="*/ 48 h 962"/>
                  <a:gd name="T8" fmla="*/ 22 w 234"/>
                  <a:gd name="T9" fmla="*/ 60 h 962"/>
                  <a:gd name="T10" fmla="*/ 28 w 234"/>
                  <a:gd name="T11" fmla="*/ 74 h 962"/>
                  <a:gd name="T12" fmla="*/ 32 w 234"/>
                  <a:gd name="T13" fmla="*/ 90 h 962"/>
                  <a:gd name="T14" fmla="*/ 38 w 234"/>
                  <a:gd name="T15" fmla="*/ 102 h 962"/>
                  <a:gd name="T16" fmla="*/ 42 w 234"/>
                  <a:gd name="T17" fmla="*/ 118 h 962"/>
                  <a:gd name="T18" fmla="*/ 48 w 234"/>
                  <a:gd name="T19" fmla="*/ 134 h 962"/>
                  <a:gd name="T20" fmla="*/ 52 w 234"/>
                  <a:gd name="T21" fmla="*/ 148 h 962"/>
                  <a:gd name="T22" fmla="*/ 56 w 234"/>
                  <a:gd name="T23" fmla="*/ 164 h 962"/>
                  <a:gd name="T24" fmla="*/ 62 w 234"/>
                  <a:gd name="T25" fmla="*/ 180 h 962"/>
                  <a:gd name="T26" fmla="*/ 64 w 234"/>
                  <a:gd name="T27" fmla="*/ 198 h 962"/>
                  <a:gd name="T28" fmla="*/ 70 w 234"/>
                  <a:gd name="T29" fmla="*/ 212 h 962"/>
                  <a:gd name="T30" fmla="*/ 74 w 234"/>
                  <a:gd name="T31" fmla="*/ 230 h 962"/>
                  <a:gd name="T32" fmla="*/ 80 w 234"/>
                  <a:gd name="T33" fmla="*/ 244 h 962"/>
                  <a:gd name="T34" fmla="*/ 84 w 234"/>
                  <a:gd name="T35" fmla="*/ 264 h 962"/>
                  <a:gd name="T36" fmla="*/ 90 w 234"/>
                  <a:gd name="T37" fmla="*/ 282 h 962"/>
                  <a:gd name="T38" fmla="*/ 94 w 234"/>
                  <a:gd name="T39" fmla="*/ 298 h 962"/>
                  <a:gd name="T40" fmla="*/ 100 w 234"/>
                  <a:gd name="T41" fmla="*/ 316 h 962"/>
                  <a:gd name="T42" fmla="*/ 104 w 234"/>
                  <a:gd name="T43" fmla="*/ 334 h 962"/>
                  <a:gd name="T44" fmla="*/ 110 w 234"/>
                  <a:gd name="T45" fmla="*/ 352 h 962"/>
                  <a:gd name="T46" fmla="*/ 112 w 234"/>
                  <a:gd name="T47" fmla="*/ 372 h 962"/>
                  <a:gd name="T48" fmla="*/ 118 w 234"/>
                  <a:gd name="T49" fmla="*/ 390 h 962"/>
                  <a:gd name="T50" fmla="*/ 122 w 234"/>
                  <a:gd name="T51" fmla="*/ 410 h 962"/>
                  <a:gd name="T52" fmla="*/ 128 w 234"/>
                  <a:gd name="T53" fmla="*/ 430 h 962"/>
                  <a:gd name="T54" fmla="*/ 132 w 234"/>
                  <a:gd name="T55" fmla="*/ 448 h 962"/>
                  <a:gd name="T56" fmla="*/ 138 w 234"/>
                  <a:gd name="T57" fmla="*/ 468 h 962"/>
                  <a:gd name="T58" fmla="*/ 142 w 234"/>
                  <a:gd name="T59" fmla="*/ 488 h 962"/>
                  <a:gd name="T60" fmla="*/ 148 w 234"/>
                  <a:gd name="T61" fmla="*/ 510 h 962"/>
                  <a:gd name="T62" fmla="*/ 152 w 234"/>
                  <a:gd name="T63" fmla="*/ 530 h 962"/>
                  <a:gd name="T64" fmla="*/ 158 w 234"/>
                  <a:gd name="T65" fmla="*/ 550 h 962"/>
                  <a:gd name="T66" fmla="*/ 160 w 234"/>
                  <a:gd name="T67" fmla="*/ 572 h 962"/>
                  <a:gd name="T68" fmla="*/ 164 w 234"/>
                  <a:gd name="T69" fmla="*/ 594 h 962"/>
                  <a:gd name="T70" fmla="*/ 170 w 234"/>
                  <a:gd name="T71" fmla="*/ 616 h 962"/>
                  <a:gd name="T72" fmla="*/ 174 w 234"/>
                  <a:gd name="T73" fmla="*/ 638 h 962"/>
                  <a:gd name="T74" fmla="*/ 180 w 234"/>
                  <a:gd name="T75" fmla="*/ 662 h 962"/>
                  <a:gd name="T76" fmla="*/ 184 w 234"/>
                  <a:gd name="T77" fmla="*/ 682 h 962"/>
                  <a:gd name="T78" fmla="*/ 190 w 234"/>
                  <a:gd name="T79" fmla="*/ 708 h 962"/>
                  <a:gd name="T80" fmla="*/ 194 w 234"/>
                  <a:gd name="T81" fmla="*/ 732 h 962"/>
                  <a:gd name="T82" fmla="*/ 200 w 234"/>
                  <a:gd name="T83" fmla="*/ 758 h 962"/>
                  <a:gd name="T84" fmla="*/ 204 w 234"/>
                  <a:gd name="T85" fmla="*/ 782 h 962"/>
                  <a:gd name="T86" fmla="*/ 208 w 234"/>
                  <a:gd name="T87" fmla="*/ 808 h 962"/>
                  <a:gd name="T88" fmla="*/ 212 w 234"/>
                  <a:gd name="T89" fmla="*/ 834 h 962"/>
                  <a:gd name="T90" fmla="*/ 218 w 234"/>
                  <a:gd name="T91" fmla="*/ 864 h 962"/>
                  <a:gd name="T92" fmla="*/ 222 w 234"/>
                  <a:gd name="T93" fmla="*/ 892 h 962"/>
                  <a:gd name="T94" fmla="*/ 228 w 234"/>
                  <a:gd name="T95" fmla="*/ 922 h 962"/>
                  <a:gd name="T96" fmla="*/ 232 w 234"/>
                  <a:gd name="T97" fmla="*/ 954 h 96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34" h="962">
                    <a:moveTo>
                      <a:pt x="0" y="0"/>
                    </a:moveTo>
                    <a:lnTo>
                      <a:pt x="2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8" y="18"/>
                    </a:lnTo>
                    <a:lnTo>
                      <a:pt x="10" y="22"/>
                    </a:lnTo>
                    <a:lnTo>
                      <a:pt x="10" y="24"/>
                    </a:lnTo>
                    <a:lnTo>
                      <a:pt x="12" y="28"/>
                    </a:lnTo>
                    <a:lnTo>
                      <a:pt x="14" y="32"/>
                    </a:lnTo>
                    <a:lnTo>
                      <a:pt x="14" y="34"/>
                    </a:lnTo>
                    <a:lnTo>
                      <a:pt x="16" y="38"/>
                    </a:lnTo>
                    <a:lnTo>
                      <a:pt x="16" y="42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18" y="52"/>
                    </a:lnTo>
                    <a:lnTo>
                      <a:pt x="20" y="54"/>
                    </a:lnTo>
                    <a:lnTo>
                      <a:pt x="20" y="56"/>
                    </a:lnTo>
                    <a:lnTo>
                      <a:pt x="22" y="60"/>
                    </a:lnTo>
                    <a:lnTo>
                      <a:pt x="24" y="64"/>
                    </a:lnTo>
                    <a:lnTo>
                      <a:pt x="24" y="66"/>
                    </a:lnTo>
                    <a:lnTo>
                      <a:pt x="26" y="70"/>
                    </a:lnTo>
                    <a:lnTo>
                      <a:pt x="28" y="74"/>
                    </a:lnTo>
                    <a:lnTo>
                      <a:pt x="28" y="78"/>
                    </a:lnTo>
                    <a:lnTo>
                      <a:pt x="30" y="82"/>
                    </a:lnTo>
                    <a:lnTo>
                      <a:pt x="30" y="86"/>
                    </a:lnTo>
                    <a:lnTo>
                      <a:pt x="32" y="90"/>
                    </a:lnTo>
                    <a:lnTo>
                      <a:pt x="34" y="94"/>
                    </a:lnTo>
                    <a:lnTo>
                      <a:pt x="34" y="98"/>
                    </a:lnTo>
                    <a:lnTo>
                      <a:pt x="36" y="100"/>
                    </a:lnTo>
                    <a:lnTo>
                      <a:pt x="38" y="102"/>
                    </a:lnTo>
                    <a:lnTo>
                      <a:pt x="38" y="106"/>
                    </a:lnTo>
                    <a:lnTo>
                      <a:pt x="40" y="110"/>
                    </a:lnTo>
                    <a:lnTo>
                      <a:pt x="40" y="114"/>
                    </a:lnTo>
                    <a:lnTo>
                      <a:pt x="42" y="118"/>
                    </a:lnTo>
                    <a:lnTo>
                      <a:pt x="44" y="122"/>
                    </a:lnTo>
                    <a:lnTo>
                      <a:pt x="44" y="126"/>
                    </a:lnTo>
                    <a:lnTo>
                      <a:pt x="46" y="130"/>
                    </a:lnTo>
                    <a:lnTo>
                      <a:pt x="48" y="134"/>
                    </a:lnTo>
                    <a:lnTo>
                      <a:pt x="48" y="136"/>
                    </a:lnTo>
                    <a:lnTo>
                      <a:pt x="50" y="140"/>
                    </a:lnTo>
                    <a:lnTo>
                      <a:pt x="50" y="144"/>
                    </a:lnTo>
                    <a:lnTo>
                      <a:pt x="52" y="148"/>
                    </a:lnTo>
                    <a:lnTo>
                      <a:pt x="54" y="152"/>
                    </a:lnTo>
                    <a:lnTo>
                      <a:pt x="54" y="156"/>
                    </a:lnTo>
                    <a:lnTo>
                      <a:pt x="56" y="160"/>
                    </a:lnTo>
                    <a:lnTo>
                      <a:pt x="56" y="164"/>
                    </a:lnTo>
                    <a:lnTo>
                      <a:pt x="58" y="168"/>
                    </a:lnTo>
                    <a:lnTo>
                      <a:pt x="60" y="172"/>
                    </a:lnTo>
                    <a:lnTo>
                      <a:pt x="60" y="176"/>
                    </a:lnTo>
                    <a:lnTo>
                      <a:pt x="62" y="180"/>
                    </a:lnTo>
                    <a:lnTo>
                      <a:pt x="64" y="184"/>
                    </a:lnTo>
                    <a:lnTo>
                      <a:pt x="64" y="188"/>
                    </a:lnTo>
                    <a:lnTo>
                      <a:pt x="64" y="194"/>
                    </a:lnTo>
                    <a:lnTo>
                      <a:pt x="64" y="198"/>
                    </a:lnTo>
                    <a:lnTo>
                      <a:pt x="66" y="200"/>
                    </a:lnTo>
                    <a:lnTo>
                      <a:pt x="68" y="204"/>
                    </a:lnTo>
                    <a:lnTo>
                      <a:pt x="68" y="208"/>
                    </a:lnTo>
                    <a:lnTo>
                      <a:pt x="70" y="212"/>
                    </a:lnTo>
                    <a:lnTo>
                      <a:pt x="72" y="216"/>
                    </a:lnTo>
                    <a:lnTo>
                      <a:pt x="72" y="220"/>
                    </a:lnTo>
                    <a:lnTo>
                      <a:pt x="74" y="224"/>
                    </a:lnTo>
                    <a:lnTo>
                      <a:pt x="74" y="230"/>
                    </a:lnTo>
                    <a:lnTo>
                      <a:pt x="76" y="234"/>
                    </a:lnTo>
                    <a:lnTo>
                      <a:pt x="78" y="238"/>
                    </a:lnTo>
                    <a:lnTo>
                      <a:pt x="78" y="242"/>
                    </a:lnTo>
                    <a:lnTo>
                      <a:pt x="80" y="244"/>
                    </a:lnTo>
                    <a:lnTo>
                      <a:pt x="80" y="250"/>
                    </a:lnTo>
                    <a:lnTo>
                      <a:pt x="82" y="254"/>
                    </a:lnTo>
                    <a:lnTo>
                      <a:pt x="84" y="258"/>
                    </a:lnTo>
                    <a:lnTo>
                      <a:pt x="84" y="264"/>
                    </a:lnTo>
                    <a:lnTo>
                      <a:pt x="86" y="268"/>
                    </a:lnTo>
                    <a:lnTo>
                      <a:pt x="88" y="272"/>
                    </a:lnTo>
                    <a:lnTo>
                      <a:pt x="88" y="278"/>
                    </a:lnTo>
                    <a:lnTo>
                      <a:pt x="90" y="282"/>
                    </a:lnTo>
                    <a:lnTo>
                      <a:pt x="90" y="286"/>
                    </a:lnTo>
                    <a:lnTo>
                      <a:pt x="92" y="290"/>
                    </a:lnTo>
                    <a:lnTo>
                      <a:pt x="94" y="294"/>
                    </a:lnTo>
                    <a:lnTo>
                      <a:pt x="94" y="298"/>
                    </a:lnTo>
                    <a:lnTo>
                      <a:pt x="96" y="302"/>
                    </a:lnTo>
                    <a:lnTo>
                      <a:pt x="98" y="308"/>
                    </a:lnTo>
                    <a:lnTo>
                      <a:pt x="98" y="312"/>
                    </a:lnTo>
                    <a:lnTo>
                      <a:pt x="100" y="316"/>
                    </a:lnTo>
                    <a:lnTo>
                      <a:pt x="100" y="320"/>
                    </a:lnTo>
                    <a:lnTo>
                      <a:pt x="102" y="326"/>
                    </a:lnTo>
                    <a:lnTo>
                      <a:pt x="104" y="330"/>
                    </a:lnTo>
                    <a:lnTo>
                      <a:pt x="104" y="334"/>
                    </a:lnTo>
                    <a:lnTo>
                      <a:pt x="106" y="340"/>
                    </a:lnTo>
                    <a:lnTo>
                      <a:pt x="106" y="342"/>
                    </a:lnTo>
                    <a:lnTo>
                      <a:pt x="108" y="348"/>
                    </a:lnTo>
                    <a:lnTo>
                      <a:pt x="110" y="352"/>
                    </a:lnTo>
                    <a:lnTo>
                      <a:pt x="110" y="358"/>
                    </a:lnTo>
                    <a:lnTo>
                      <a:pt x="112" y="362"/>
                    </a:lnTo>
                    <a:lnTo>
                      <a:pt x="112" y="368"/>
                    </a:lnTo>
                    <a:lnTo>
                      <a:pt x="112" y="372"/>
                    </a:lnTo>
                    <a:lnTo>
                      <a:pt x="114" y="378"/>
                    </a:lnTo>
                    <a:lnTo>
                      <a:pt x="114" y="382"/>
                    </a:lnTo>
                    <a:lnTo>
                      <a:pt x="116" y="388"/>
                    </a:lnTo>
                    <a:lnTo>
                      <a:pt x="118" y="390"/>
                    </a:lnTo>
                    <a:lnTo>
                      <a:pt x="118" y="394"/>
                    </a:lnTo>
                    <a:lnTo>
                      <a:pt x="120" y="400"/>
                    </a:lnTo>
                    <a:lnTo>
                      <a:pt x="122" y="404"/>
                    </a:lnTo>
                    <a:lnTo>
                      <a:pt x="122" y="410"/>
                    </a:lnTo>
                    <a:lnTo>
                      <a:pt x="124" y="414"/>
                    </a:lnTo>
                    <a:lnTo>
                      <a:pt x="124" y="420"/>
                    </a:lnTo>
                    <a:lnTo>
                      <a:pt x="126" y="424"/>
                    </a:lnTo>
                    <a:lnTo>
                      <a:pt x="128" y="430"/>
                    </a:lnTo>
                    <a:lnTo>
                      <a:pt x="128" y="434"/>
                    </a:lnTo>
                    <a:lnTo>
                      <a:pt x="130" y="438"/>
                    </a:lnTo>
                    <a:lnTo>
                      <a:pt x="132" y="442"/>
                    </a:lnTo>
                    <a:lnTo>
                      <a:pt x="132" y="448"/>
                    </a:lnTo>
                    <a:lnTo>
                      <a:pt x="134" y="452"/>
                    </a:lnTo>
                    <a:lnTo>
                      <a:pt x="134" y="458"/>
                    </a:lnTo>
                    <a:lnTo>
                      <a:pt x="136" y="464"/>
                    </a:lnTo>
                    <a:lnTo>
                      <a:pt x="138" y="468"/>
                    </a:lnTo>
                    <a:lnTo>
                      <a:pt x="138" y="474"/>
                    </a:lnTo>
                    <a:lnTo>
                      <a:pt x="140" y="480"/>
                    </a:lnTo>
                    <a:lnTo>
                      <a:pt x="140" y="484"/>
                    </a:lnTo>
                    <a:lnTo>
                      <a:pt x="142" y="488"/>
                    </a:lnTo>
                    <a:lnTo>
                      <a:pt x="144" y="494"/>
                    </a:lnTo>
                    <a:lnTo>
                      <a:pt x="144" y="498"/>
                    </a:lnTo>
                    <a:lnTo>
                      <a:pt x="146" y="504"/>
                    </a:lnTo>
                    <a:lnTo>
                      <a:pt x="148" y="510"/>
                    </a:lnTo>
                    <a:lnTo>
                      <a:pt x="148" y="514"/>
                    </a:lnTo>
                    <a:lnTo>
                      <a:pt x="150" y="520"/>
                    </a:lnTo>
                    <a:lnTo>
                      <a:pt x="150" y="526"/>
                    </a:lnTo>
                    <a:lnTo>
                      <a:pt x="152" y="530"/>
                    </a:lnTo>
                    <a:lnTo>
                      <a:pt x="154" y="534"/>
                    </a:lnTo>
                    <a:lnTo>
                      <a:pt x="154" y="540"/>
                    </a:lnTo>
                    <a:lnTo>
                      <a:pt x="156" y="544"/>
                    </a:lnTo>
                    <a:lnTo>
                      <a:pt x="158" y="550"/>
                    </a:lnTo>
                    <a:lnTo>
                      <a:pt x="158" y="556"/>
                    </a:lnTo>
                    <a:lnTo>
                      <a:pt x="160" y="560"/>
                    </a:lnTo>
                    <a:lnTo>
                      <a:pt x="160" y="566"/>
                    </a:lnTo>
                    <a:lnTo>
                      <a:pt x="160" y="572"/>
                    </a:lnTo>
                    <a:lnTo>
                      <a:pt x="162" y="578"/>
                    </a:lnTo>
                    <a:lnTo>
                      <a:pt x="162" y="582"/>
                    </a:lnTo>
                    <a:lnTo>
                      <a:pt x="164" y="588"/>
                    </a:lnTo>
                    <a:lnTo>
                      <a:pt x="164" y="594"/>
                    </a:lnTo>
                    <a:lnTo>
                      <a:pt x="166" y="600"/>
                    </a:lnTo>
                    <a:lnTo>
                      <a:pt x="168" y="606"/>
                    </a:lnTo>
                    <a:lnTo>
                      <a:pt x="168" y="612"/>
                    </a:lnTo>
                    <a:lnTo>
                      <a:pt x="170" y="616"/>
                    </a:lnTo>
                    <a:lnTo>
                      <a:pt x="172" y="622"/>
                    </a:lnTo>
                    <a:lnTo>
                      <a:pt x="172" y="628"/>
                    </a:lnTo>
                    <a:lnTo>
                      <a:pt x="174" y="632"/>
                    </a:lnTo>
                    <a:lnTo>
                      <a:pt x="174" y="638"/>
                    </a:lnTo>
                    <a:lnTo>
                      <a:pt x="176" y="644"/>
                    </a:lnTo>
                    <a:lnTo>
                      <a:pt x="178" y="650"/>
                    </a:lnTo>
                    <a:lnTo>
                      <a:pt x="178" y="656"/>
                    </a:lnTo>
                    <a:lnTo>
                      <a:pt x="180" y="662"/>
                    </a:lnTo>
                    <a:lnTo>
                      <a:pt x="180" y="668"/>
                    </a:lnTo>
                    <a:lnTo>
                      <a:pt x="182" y="674"/>
                    </a:lnTo>
                    <a:lnTo>
                      <a:pt x="184" y="676"/>
                    </a:lnTo>
                    <a:lnTo>
                      <a:pt x="184" y="682"/>
                    </a:lnTo>
                    <a:lnTo>
                      <a:pt x="186" y="688"/>
                    </a:lnTo>
                    <a:lnTo>
                      <a:pt x="188" y="694"/>
                    </a:lnTo>
                    <a:lnTo>
                      <a:pt x="188" y="702"/>
                    </a:lnTo>
                    <a:lnTo>
                      <a:pt x="190" y="708"/>
                    </a:lnTo>
                    <a:lnTo>
                      <a:pt x="190" y="714"/>
                    </a:lnTo>
                    <a:lnTo>
                      <a:pt x="192" y="720"/>
                    </a:lnTo>
                    <a:lnTo>
                      <a:pt x="194" y="726"/>
                    </a:lnTo>
                    <a:lnTo>
                      <a:pt x="194" y="732"/>
                    </a:lnTo>
                    <a:lnTo>
                      <a:pt x="196" y="738"/>
                    </a:lnTo>
                    <a:lnTo>
                      <a:pt x="198" y="746"/>
                    </a:lnTo>
                    <a:lnTo>
                      <a:pt x="198" y="752"/>
                    </a:lnTo>
                    <a:lnTo>
                      <a:pt x="200" y="758"/>
                    </a:lnTo>
                    <a:lnTo>
                      <a:pt x="200" y="764"/>
                    </a:lnTo>
                    <a:lnTo>
                      <a:pt x="202" y="772"/>
                    </a:lnTo>
                    <a:lnTo>
                      <a:pt x="204" y="776"/>
                    </a:lnTo>
                    <a:lnTo>
                      <a:pt x="204" y="782"/>
                    </a:lnTo>
                    <a:lnTo>
                      <a:pt x="206" y="790"/>
                    </a:lnTo>
                    <a:lnTo>
                      <a:pt x="208" y="796"/>
                    </a:lnTo>
                    <a:lnTo>
                      <a:pt x="208" y="802"/>
                    </a:lnTo>
                    <a:lnTo>
                      <a:pt x="208" y="808"/>
                    </a:lnTo>
                    <a:lnTo>
                      <a:pt x="208" y="816"/>
                    </a:lnTo>
                    <a:lnTo>
                      <a:pt x="210" y="820"/>
                    </a:lnTo>
                    <a:lnTo>
                      <a:pt x="212" y="826"/>
                    </a:lnTo>
                    <a:lnTo>
                      <a:pt x="212" y="834"/>
                    </a:lnTo>
                    <a:lnTo>
                      <a:pt x="214" y="840"/>
                    </a:lnTo>
                    <a:lnTo>
                      <a:pt x="216" y="848"/>
                    </a:lnTo>
                    <a:lnTo>
                      <a:pt x="216" y="856"/>
                    </a:lnTo>
                    <a:lnTo>
                      <a:pt x="218" y="864"/>
                    </a:lnTo>
                    <a:lnTo>
                      <a:pt x="218" y="870"/>
                    </a:lnTo>
                    <a:lnTo>
                      <a:pt x="220" y="876"/>
                    </a:lnTo>
                    <a:lnTo>
                      <a:pt x="222" y="884"/>
                    </a:lnTo>
                    <a:lnTo>
                      <a:pt x="222" y="892"/>
                    </a:lnTo>
                    <a:lnTo>
                      <a:pt x="224" y="900"/>
                    </a:lnTo>
                    <a:lnTo>
                      <a:pt x="224" y="908"/>
                    </a:lnTo>
                    <a:lnTo>
                      <a:pt x="226" y="916"/>
                    </a:lnTo>
                    <a:lnTo>
                      <a:pt x="228" y="922"/>
                    </a:lnTo>
                    <a:lnTo>
                      <a:pt x="228" y="930"/>
                    </a:lnTo>
                    <a:lnTo>
                      <a:pt x="230" y="938"/>
                    </a:lnTo>
                    <a:lnTo>
                      <a:pt x="232" y="946"/>
                    </a:lnTo>
                    <a:lnTo>
                      <a:pt x="232" y="954"/>
                    </a:lnTo>
                    <a:lnTo>
                      <a:pt x="234" y="962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86" name="Line 933"/>
              <p:cNvSpPr>
                <a:spLocks noChangeShapeType="1"/>
              </p:cNvSpPr>
              <p:nvPr/>
            </p:nvSpPr>
            <p:spPr bwMode="auto">
              <a:xfrm flipV="1">
                <a:off x="1410" y="92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87" name="Line 934"/>
              <p:cNvSpPr>
                <a:spLocks noChangeShapeType="1"/>
              </p:cNvSpPr>
              <p:nvPr/>
            </p:nvSpPr>
            <p:spPr bwMode="auto">
              <a:xfrm flipV="1">
                <a:off x="1410" y="92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88" name="Line 935"/>
              <p:cNvSpPr>
                <a:spLocks noChangeShapeType="1"/>
              </p:cNvSpPr>
              <p:nvPr/>
            </p:nvSpPr>
            <p:spPr bwMode="auto">
              <a:xfrm flipV="1">
                <a:off x="1412" y="92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89" name="Line 936"/>
              <p:cNvSpPr>
                <a:spLocks noChangeShapeType="1"/>
              </p:cNvSpPr>
              <p:nvPr/>
            </p:nvSpPr>
            <p:spPr bwMode="auto">
              <a:xfrm flipV="1">
                <a:off x="1414" y="92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0" name="Line 937"/>
              <p:cNvSpPr>
                <a:spLocks noChangeShapeType="1"/>
              </p:cNvSpPr>
              <p:nvPr/>
            </p:nvSpPr>
            <p:spPr bwMode="auto">
              <a:xfrm flipV="1">
                <a:off x="1416" y="92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1" name="Line 938"/>
              <p:cNvSpPr>
                <a:spLocks noChangeShapeType="1"/>
              </p:cNvSpPr>
              <p:nvPr/>
            </p:nvSpPr>
            <p:spPr bwMode="auto">
              <a:xfrm>
                <a:off x="1416" y="92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2" name="Line 939"/>
              <p:cNvSpPr>
                <a:spLocks noChangeShapeType="1"/>
              </p:cNvSpPr>
              <p:nvPr/>
            </p:nvSpPr>
            <p:spPr bwMode="auto">
              <a:xfrm flipV="1">
                <a:off x="1418" y="91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3" name="Line 940"/>
              <p:cNvSpPr>
                <a:spLocks noChangeShapeType="1"/>
              </p:cNvSpPr>
              <p:nvPr/>
            </p:nvSpPr>
            <p:spPr bwMode="auto">
              <a:xfrm>
                <a:off x="1420" y="91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4" name="Line 941"/>
              <p:cNvSpPr>
                <a:spLocks noChangeShapeType="1"/>
              </p:cNvSpPr>
              <p:nvPr/>
            </p:nvSpPr>
            <p:spPr bwMode="auto">
              <a:xfrm flipV="1">
                <a:off x="1422" y="91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5" name="Line 942"/>
              <p:cNvSpPr>
                <a:spLocks noChangeShapeType="1"/>
              </p:cNvSpPr>
              <p:nvPr/>
            </p:nvSpPr>
            <p:spPr bwMode="auto">
              <a:xfrm flipV="1">
                <a:off x="1424" y="91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6" name="Line 943"/>
              <p:cNvSpPr>
                <a:spLocks noChangeShapeType="1"/>
              </p:cNvSpPr>
              <p:nvPr/>
            </p:nvSpPr>
            <p:spPr bwMode="auto">
              <a:xfrm flipV="1">
                <a:off x="1426" y="91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7" name="Line 944"/>
              <p:cNvSpPr>
                <a:spLocks noChangeShapeType="1"/>
              </p:cNvSpPr>
              <p:nvPr/>
            </p:nvSpPr>
            <p:spPr bwMode="auto">
              <a:xfrm flipV="1">
                <a:off x="1428" y="91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8" name="Line 945"/>
              <p:cNvSpPr>
                <a:spLocks noChangeShapeType="1"/>
              </p:cNvSpPr>
              <p:nvPr/>
            </p:nvSpPr>
            <p:spPr bwMode="auto">
              <a:xfrm flipV="1">
                <a:off x="1428" y="90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9" name="Line 946"/>
              <p:cNvSpPr>
                <a:spLocks noChangeShapeType="1"/>
              </p:cNvSpPr>
              <p:nvPr/>
            </p:nvSpPr>
            <p:spPr bwMode="auto">
              <a:xfrm flipV="1">
                <a:off x="1430" y="90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0" name="Line 947"/>
              <p:cNvSpPr>
                <a:spLocks noChangeShapeType="1"/>
              </p:cNvSpPr>
              <p:nvPr/>
            </p:nvSpPr>
            <p:spPr bwMode="auto">
              <a:xfrm flipV="1">
                <a:off x="1432" y="90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1" name="Line 948"/>
              <p:cNvSpPr>
                <a:spLocks noChangeShapeType="1"/>
              </p:cNvSpPr>
              <p:nvPr/>
            </p:nvSpPr>
            <p:spPr bwMode="auto">
              <a:xfrm flipV="1">
                <a:off x="1434" y="90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2" name="Line 949"/>
              <p:cNvSpPr>
                <a:spLocks noChangeShapeType="1"/>
              </p:cNvSpPr>
              <p:nvPr/>
            </p:nvSpPr>
            <p:spPr bwMode="auto">
              <a:xfrm flipV="1">
                <a:off x="1436" y="90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3" name="Line 950"/>
              <p:cNvSpPr>
                <a:spLocks noChangeShapeType="1"/>
              </p:cNvSpPr>
              <p:nvPr/>
            </p:nvSpPr>
            <p:spPr bwMode="auto">
              <a:xfrm flipV="1">
                <a:off x="1438" y="89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4" name="Line 951"/>
              <p:cNvSpPr>
                <a:spLocks noChangeShapeType="1"/>
              </p:cNvSpPr>
              <p:nvPr/>
            </p:nvSpPr>
            <p:spPr bwMode="auto">
              <a:xfrm flipV="1">
                <a:off x="1440" y="89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5" name="Line 952"/>
              <p:cNvSpPr>
                <a:spLocks noChangeShapeType="1"/>
              </p:cNvSpPr>
              <p:nvPr/>
            </p:nvSpPr>
            <p:spPr bwMode="auto">
              <a:xfrm flipV="1">
                <a:off x="1440" y="89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6" name="Line 953"/>
              <p:cNvSpPr>
                <a:spLocks noChangeShapeType="1"/>
              </p:cNvSpPr>
              <p:nvPr/>
            </p:nvSpPr>
            <p:spPr bwMode="auto">
              <a:xfrm>
                <a:off x="1442" y="89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7" name="Line 954"/>
              <p:cNvSpPr>
                <a:spLocks noChangeShapeType="1"/>
              </p:cNvSpPr>
              <p:nvPr/>
            </p:nvSpPr>
            <p:spPr bwMode="auto">
              <a:xfrm flipV="1">
                <a:off x="1444" y="89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8" name="Line 955"/>
              <p:cNvSpPr>
                <a:spLocks noChangeShapeType="1"/>
              </p:cNvSpPr>
              <p:nvPr/>
            </p:nvSpPr>
            <p:spPr bwMode="auto">
              <a:xfrm flipV="1">
                <a:off x="1444" y="89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9" name="Freeform 956"/>
              <p:cNvSpPr>
                <a:spLocks/>
              </p:cNvSpPr>
              <p:nvPr/>
            </p:nvSpPr>
            <p:spPr bwMode="auto">
              <a:xfrm>
                <a:off x="1446" y="888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2 w 4"/>
                  <a:gd name="T3" fmla="*/ 0 h 2"/>
                  <a:gd name="T4" fmla="*/ 4 w 4"/>
                  <a:gd name="T5" fmla="*/ 0 h 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2" y="0"/>
                    </a:lnTo>
                    <a:lnTo>
                      <a:pt x="4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0" name="Line 957"/>
              <p:cNvSpPr>
                <a:spLocks noChangeShapeType="1"/>
              </p:cNvSpPr>
              <p:nvPr/>
            </p:nvSpPr>
            <p:spPr bwMode="auto">
              <a:xfrm>
                <a:off x="1480" y="856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1" name="Line 958"/>
              <p:cNvSpPr>
                <a:spLocks noChangeShapeType="1"/>
              </p:cNvSpPr>
              <p:nvPr/>
            </p:nvSpPr>
            <p:spPr bwMode="auto">
              <a:xfrm flipV="1">
                <a:off x="1480" y="85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2" name="Line 959"/>
              <p:cNvSpPr>
                <a:spLocks noChangeShapeType="1"/>
              </p:cNvSpPr>
              <p:nvPr/>
            </p:nvSpPr>
            <p:spPr bwMode="auto">
              <a:xfrm flipV="1">
                <a:off x="1482" y="85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3" name="Line 960"/>
              <p:cNvSpPr>
                <a:spLocks noChangeShapeType="1"/>
              </p:cNvSpPr>
              <p:nvPr/>
            </p:nvSpPr>
            <p:spPr bwMode="auto">
              <a:xfrm>
                <a:off x="1484" y="85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4" name="Line 961"/>
              <p:cNvSpPr>
                <a:spLocks noChangeShapeType="1"/>
              </p:cNvSpPr>
              <p:nvPr/>
            </p:nvSpPr>
            <p:spPr bwMode="auto">
              <a:xfrm flipV="1">
                <a:off x="1486" y="85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5" name="Line 962"/>
              <p:cNvSpPr>
                <a:spLocks noChangeShapeType="1"/>
              </p:cNvSpPr>
              <p:nvPr/>
            </p:nvSpPr>
            <p:spPr bwMode="auto">
              <a:xfrm flipV="1">
                <a:off x="1486" y="84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6" name="Line 963"/>
              <p:cNvSpPr>
                <a:spLocks noChangeShapeType="1"/>
              </p:cNvSpPr>
              <p:nvPr/>
            </p:nvSpPr>
            <p:spPr bwMode="auto">
              <a:xfrm flipV="1">
                <a:off x="1488" y="84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7" name="Line 964"/>
              <p:cNvSpPr>
                <a:spLocks noChangeShapeType="1"/>
              </p:cNvSpPr>
              <p:nvPr/>
            </p:nvSpPr>
            <p:spPr bwMode="auto">
              <a:xfrm flipV="1">
                <a:off x="1490" y="84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8" name="Line 965"/>
              <p:cNvSpPr>
                <a:spLocks noChangeShapeType="1"/>
              </p:cNvSpPr>
              <p:nvPr/>
            </p:nvSpPr>
            <p:spPr bwMode="auto">
              <a:xfrm flipV="1">
                <a:off x="1492" y="84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9" name="Line 966"/>
              <p:cNvSpPr>
                <a:spLocks noChangeShapeType="1"/>
              </p:cNvSpPr>
              <p:nvPr/>
            </p:nvSpPr>
            <p:spPr bwMode="auto">
              <a:xfrm flipV="1">
                <a:off x="1492" y="84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20" name="Line 967"/>
              <p:cNvSpPr>
                <a:spLocks noChangeShapeType="1"/>
              </p:cNvSpPr>
              <p:nvPr/>
            </p:nvSpPr>
            <p:spPr bwMode="auto">
              <a:xfrm flipV="1">
                <a:off x="1494" y="83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21" name="Line 968"/>
              <p:cNvSpPr>
                <a:spLocks noChangeShapeType="1"/>
              </p:cNvSpPr>
              <p:nvPr/>
            </p:nvSpPr>
            <p:spPr bwMode="auto">
              <a:xfrm flipV="1">
                <a:off x="1496" y="83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22" name="Line 969"/>
              <p:cNvSpPr>
                <a:spLocks noChangeShapeType="1"/>
              </p:cNvSpPr>
              <p:nvPr/>
            </p:nvSpPr>
            <p:spPr bwMode="auto">
              <a:xfrm flipV="1">
                <a:off x="1498" y="83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23" name="Line 970"/>
              <p:cNvSpPr>
                <a:spLocks noChangeShapeType="1"/>
              </p:cNvSpPr>
              <p:nvPr/>
            </p:nvSpPr>
            <p:spPr bwMode="auto">
              <a:xfrm flipV="1">
                <a:off x="1500" y="83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24" name="Line 971"/>
              <p:cNvSpPr>
                <a:spLocks noChangeShapeType="1"/>
              </p:cNvSpPr>
              <p:nvPr/>
            </p:nvSpPr>
            <p:spPr bwMode="auto">
              <a:xfrm flipV="1">
                <a:off x="1502" y="83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25" name="Line 972"/>
              <p:cNvSpPr>
                <a:spLocks noChangeShapeType="1"/>
              </p:cNvSpPr>
              <p:nvPr/>
            </p:nvSpPr>
            <p:spPr bwMode="auto">
              <a:xfrm flipV="1">
                <a:off x="1504" y="82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26" name="Line 973"/>
              <p:cNvSpPr>
                <a:spLocks noChangeShapeType="1"/>
              </p:cNvSpPr>
              <p:nvPr/>
            </p:nvSpPr>
            <p:spPr bwMode="auto">
              <a:xfrm>
                <a:off x="1506" y="8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27" name="Line 974"/>
              <p:cNvSpPr>
                <a:spLocks noChangeShapeType="1"/>
              </p:cNvSpPr>
              <p:nvPr/>
            </p:nvSpPr>
            <p:spPr bwMode="auto">
              <a:xfrm flipV="1">
                <a:off x="1508" y="82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28" name="Line 975"/>
              <p:cNvSpPr>
                <a:spLocks noChangeShapeType="1"/>
              </p:cNvSpPr>
              <p:nvPr/>
            </p:nvSpPr>
            <p:spPr bwMode="auto">
              <a:xfrm flipV="1">
                <a:off x="1508" y="82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29" name="Line 976"/>
              <p:cNvSpPr>
                <a:spLocks noChangeShapeType="1"/>
              </p:cNvSpPr>
              <p:nvPr/>
            </p:nvSpPr>
            <p:spPr bwMode="auto">
              <a:xfrm>
                <a:off x="1510" y="82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0" name="Line 977"/>
              <p:cNvSpPr>
                <a:spLocks noChangeShapeType="1"/>
              </p:cNvSpPr>
              <p:nvPr/>
            </p:nvSpPr>
            <p:spPr bwMode="auto">
              <a:xfrm flipV="1">
                <a:off x="1512" y="82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1" name="Line 978"/>
              <p:cNvSpPr>
                <a:spLocks noChangeShapeType="1"/>
              </p:cNvSpPr>
              <p:nvPr/>
            </p:nvSpPr>
            <p:spPr bwMode="auto">
              <a:xfrm flipV="1">
                <a:off x="1514" y="82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2" name="Line 979"/>
              <p:cNvSpPr>
                <a:spLocks noChangeShapeType="1"/>
              </p:cNvSpPr>
              <p:nvPr/>
            </p:nvSpPr>
            <p:spPr bwMode="auto">
              <a:xfrm>
                <a:off x="1516" y="82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3" name="Line 980"/>
              <p:cNvSpPr>
                <a:spLocks noChangeShapeType="1"/>
              </p:cNvSpPr>
              <p:nvPr/>
            </p:nvSpPr>
            <p:spPr bwMode="auto">
              <a:xfrm flipV="1">
                <a:off x="1518" y="81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4" name="Freeform 981"/>
              <p:cNvSpPr>
                <a:spLocks/>
              </p:cNvSpPr>
              <p:nvPr/>
            </p:nvSpPr>
            <p:spPr bwMode="auto">
              <a:xfrm>
                <a:off x="1520" y="814"/>
                <a:ext cx="1" cy="4"/>
              </a:xfrm>
              <a:custGeom>
                <a:avLst/>
                <a:gdLst>
                  <a:gd name="T0" fmla="*/ 0 w 1"/>
                  <a:gd name="T1" fmla="*/ 4 h 4"/>
                  <a:gd name="T2" fmla="*/ 0 w 1"/>
                  <a:gd name="T3" fmla="*/ 2 h 4"/>
                  <a:gd name="T4" fmla="*/ 0 w 1"/>
                  <a:gd name="T5" fmla="*/ 0 h 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5" name="Line 982"/>
              <p:cNvSpPr>
                <a:spLocks noChangeShapeType="1"/>
              </p:cNvSpPr>
              <p:nvPr/>
            </p:nvSpPr>
            <p:spPr bwMode="auto">
              <a:xfrm flipV="1">
                <a:off x="1552" y="78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6" name="Line 983"/>
              <p:cNvSpPr>
                <a:spLocks noChangeShapeType="1"/>
              </p:cNvSpPr>
              <p:nvPr/>
            </p:nvSpPr>
            <p:spPr bwMode="auto">
              <a:xfrm>
                <a:off x="1552" y="78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7" name="Line 984"/>
              <p:cNvSpPr>
                <a:spLocks noChangeShapeType="1"/>
              </p:cNvSpPr>
              <p:nvPr/>
            </p:nvSpPr>
            <p:spPr bwMode="auto">
              <a:xfrm flipV="1">
                <a:off x="1554" y="78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8" name="Line 985"/>
              <p:cNvSpPr>
                <a:spLocks noChangeShapeType="1"/>
              </p:cNvSpPr>
              <p:nvPr/>
            </p:nvSpPr>
            <p:spPr bwMode="auto">
              <a:xfrm flipV="1">
                <a:off x="1556" y="78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9" name="Line 986"/>
              <p:cNvSpPr>
                <a:spLocks noChangeShapeType="1"/>
              </p:cNvSpPr>
              <p:nvPr/>
            </p:nvSpPr>
            <p:spPr bwMode="auto">
              <a:xfrm flipV="1">
                <a:off x="1558" y="77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0" name="Line 987"/>
              <p:cNvSpPr>
                <a:spLocks noChangeShapeType="1"/>
              </p:cNvSpPr>
              <p:nvPr/>
            </p:nvSpPr>
            <p:spPr bwMode="auto">
              <a:xfrm>
                <a:off x="1560" y="77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1" name="Line 988"/>
              <p:cNvSpPr>
                <a:spLocks noChangeShapeType="1"/>
              </p:cNvSpPr>
              <p:nvPr/>
            </p:nvSpPr>
            <p:spPr bwMode="auto">
              <a:xfrm flipV="1">
                <a:off x="1562" y="77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2" name="Line 989"/>
              <p:cNvSpPr>
                <a:spLocks noChangeShapeType="1"/>
              </p:cNvSpPr>
              <p:nvPr/>
            </p:nvSpPr>
            <p:spPr bwMode="auto">
              <a:xfrm>
                <a:off x="1564" y="776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3" name="Line 990"/>
              <p:cNvSpPr>
                <a:spLocks noChangeShapeType="1"/>
              </p:cNvSpPr>
              <p:nvPr/>
            </p:nvSpPr>
            <p:spPr bwMode="auto">
              <a:xfrm>
                <a:off x="1564" y="77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4" name="Line 991"/>
              <p:cNvSpPr>
                <a:spLocks noChangeShapeType="1"/>
              </p:cNvSpPr>
              <p:nvPr/>
            </p:nvSpPr>
            <p:spPr bwMode="auto">
              <a:xfrm flipV="1">
                <a:off x="1566" y="77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5" name="Line 992"/>
              <p:cNvSpPr>
                <a:spLocks noChangeShapeType="1"/>
              </p:cNvSpPr>
              <p:nvPr/>
            </p:nvSpPr>
            <p:spPr bwMode="auto">
              <a:xfrm flipV="1">
                <a:off x="1568" y="77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6" name="Line 993"/>
              <p:cNvSpPr>
                <a:spLocks noChangeShapeType="1"/>
              </p:cNvSpPr>
              <p:nvPr/>
            </p:nvSpPr>
            <p:spPr bwMode="auto">
              <a:xfrm>
                <a:off x="1570" y="7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7" name="Line 994"/>
              <p:cNvSpPr>
                <a:spLocks noChangeShapeType="1"/>
              </p:cNvSpPr>
              <p:nvPr/>
            </p:nvSpPr>
            <p:spPr bwMode="auto">
              <a:xfrm flipV="1">
                <a:off x="1572" y="77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8" name="Line 995"/>
              <p:cNvSpPr>
                <a:spLocks noChangeShapeType="1"/>
              </p:cNvSpPr>
              <p:nvPr/>
            </p:nvSpPr>
            <p:spPr bwMode="auto">
              <a:xfrm flipV="1">
                <a:off x="1574" y="76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9" name="Line 996"/>
              <p:cNvSpPr>
                <a:spLocks noChangeShapeType="1"/>
              </p:cNvSpPr>
              <p:nvPr/>
            </p:nvSpPr>
            <p:spPr bwMode="auto">
              <a:xfrm flipV="1">
                <a:off x="1576" y="76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0" name="Line 997"/>
              <p:cNvSpPr>
                <a:spLocks noChangeShapeType="1"/>
              </p:cNvSpPr>
              <p:nvPr/>
            </p:nvSpPr>
            <p:spPr bwMode="auto">
              <a:xfrm flipV="1">
                <a:off x="1578" y="76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1" name="Line 998"/>
              <p:cNvSpPr>
                <a:spLocks noChangeShapeType="1"/>
              </p:cNvSpPr>
              <p:nvPr/>
            </p:nvSpPr>
            <p:spPr bwMode="auto">
              <a:xfrm>
                <a:off x="1580" y="76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2" name="Line 999"/>
              <p:cNvSpPr>
                <a:spLocks noChangeShapeType="1"/>
              </p:cNvSpPr>
              <p:nvPr/>
            </p:nvSpPr>
            <p:spPr bwMode="auto">
              <a:xfrm flipV="1">
                <a:off x="1582" y="76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3" name="Line 1000"/>
              <p:cNvSpPr>
                <a:spLocks noChangeShapeType="1"/>
              </p:cNvSpPr>
              <p:nvPr/>
            </p:nvSpPr>
            <p:spPr bwMode="auto">
              <a:xfrm flipV="1">
                <a:off x="1584" y="76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4" name="Line 1001"/>
              <p:cNvSpPr>
                <a:spLocks noChangeShapeType="1"/>
              </p:cNvSpPr>
              <p:nvPr/>
            </p:nvSpPr>
            <p:spPr bwMode="auto">
              <a:xfrm>
                <a:off x="1586" y="76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5" name="Line 1002"/>
              <p:cNvSpPr>
                <a:spLocks noChangeShapeType="1"/>
              </p:cNvSpPr>
              <p:nvPr/>
            </p:nvSpPr>
            <p:spPr bwMode="auto">
              <a:xfrm flipV="1">
                <a:off x="1588" y="75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6" name="Line 1003"/>
              <p:cNvSpPr>
                <a:spLocks noChangeShapeType="1"/>
              </p:cNvSpPr>
              <p:nvPr/>
            </p:nvSpPr>
            <p:spPr bwMode="auto">
              <a:xfrm flipV="1">
                <a:off x="1588" y="75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7" name="Line 1004"/>
              <p:cNvSpPr>
                <a:spLocks noChangeShapeType="1"/>
              </p:cNvSpPr>
              <p:nvPr/>
            </p:nvSpPr>
            <p:spPr bwMode="auto">
              <a:xfrm>
                <a:off x="1588" y="75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8" name="Line 1005"/>
              <p:cNvSpPr>
                <a:spLocks noChangeShapeType="1"/>
              </p:cNvSpPr>
              <p:nvPr/>
            </p:nvSpPr>
            <p:spPr bwMode="auto">
              <a:xfrm flipV="1">
                <a:off x="1590" y="75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9" name="Line 1006"/>
              <p:cNvSpPr>
                <a:spLocks noChangeShapeType="1"/>
              </p:cNvSpPr>
              <p:nvPr/>
            </p:nvSpPr>
            <p:spPr bwMode="auto">
              <a:xfrm flipV="1">
                <a:off x="1592" y="75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60" name="Line 1007"/>
              <p:cNvSpPr>
                <a:spLocks noChangeShapeType="1"/>
              </p:cNvSpPr>
              <p:nvPr/>
            </p:nvSpPr>
            <p:spPr bwMode="auto">
              <a:xfrm>
                <a:off x="1594" y="75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61" name="Line 1008"/>
              <p:cNvSpPr>
                <a:spLocks noChangeShapeType="1"/>
              </p:cNvSpPr>
              <p:nvPr/>
            </p:nvSpPr>
            <p:spPr bwMode="auto">
              <a:xfrm flipV="1">
                <a:off x="1596" y="75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62" name="Line 1009"/>
              <p:cNvSpPr>
                <a:spLocks noChangeShapeType="1"/>
              </p:cNvSpPr>
              <p:nvPr/>
            </p:nvSpPr>
            <p:spPr bwMode="auto">
              <a:xfrm flipV="1">
                <a:off x="1596" y="74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63" name="Line 1010"/>
              <p:cNvSpPr>
                <a:spLocks noChangeShapeType="1"/>
              </p:cNvSpPr>
              <p:nvPr/>
            </p:nvSpPr>
            <p:spPr bwMode="auto">
              <a:xfrm>
                <a:off x="1598" y="74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64" name="Line 1011"/>
              <p:cNvSpPr>
                <a:spLocks noChangeShapeType="1"/>
              </p:cNvSpPr>
              <p:nvPr/>
            </p:nvSpPr>
            <p:spPr bwMode="auto">
              <a:xfrm flipV="1">
                <a:off x="1600" y="74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65" name="Line 1012"/>
              <p:cNvSpPr>
                <a:spLocks noChangeShapeType="1"/>
              </p:cNvSpPr>
              <p:nvPr/>
            </p:nvSpPr>
            <p:spPr bwMode="auto">
              <a:xfrm>
                <a:off x="1602" y="7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66" name="Line 1013"/>
              <p:cNvSpPr>
                <a:spLocks noChangeShapeType="1"/>
              </p:cNvSpPr>
              <p:nvPr/>
            </p:nvSpPr>
            <p:spPr bwMode="auto">
              <a:xfrm flipV="1">
                <a:off x="1604" y="74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67" name="Line 1014"/>
              <p:cNvSpPr>
                <a:spLocks noChangeShapeType="1"/>
              </p:cNvSpPr>
              <p:nvPr/>
            </p:nvSpPr>
            <p:spPr bwMode="auto">
              <a:xfrm flipV="1">
                <a:off x="1606" y="74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68" name="Line 1015"/>
              <p:cNvSpPr>
                <a:spLocks noChangeShapeType="1"/>
              </p:cNvSpPr>
              <p:nvPr/>
            </p:nvSpPr>
            <p:spPr bwMode="auto">
              <a:xfrm flipV="1">
                <a:off x="1608" y="74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69" name="Line 1016"/>
              <p:cNvSpPr>
                <a:spLocks noChangeShapeType="1"/>
              </p:cNvSpPr>
              <p:nvPr/>
            </p:nvSpPr>
            <p:spPr bwMode="auto">
              <a:xfrm>
                <a:off x="1610" y="74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70" name="Line 1017"/>
              <p:cNvSpPr>
                <a:spLocks noChangeShapeType="1"/>
              </p:cNvSpPr>
              <p:nvPr/>
            </p:nvSpPr>
            <p:spPr bwMode="auto">
              <a:xfrm flipV="1">
                <a:off x="1612" y="73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71" name="Line 1018"/>
              <p:cNvSpPr>
                <a:spLocks noChangeShapeType="1"/>
              </p:cNvSpPr>
              <p:nvPr/>
            </p:nvSpPr>
            <p:spPr bwMode="auto">
              <a:xfrm flipV="1">
                <a:off x="1614" y="73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72" name="Line 1019"/>
              <p:cNvSpPr>
                <a:spLocks noChangeShapeType="1"/>
              </p:cNvSpPr>
              <p:nvPr/>
            </p:nvSpPr>
            <p:spPr bwMode="auto">
              <a:xfrm>
                <a:off x="1616" y="73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73" name="Line 1020"/>
              <p:cNvSpPr>
                <a:spLocks noChangeShapeType="1"/>
              </p:cNvSpPr>
              <p:nvPr/>
            </p:nvSpPr>
            <p:spPr bwMode="auto">
              <a:xfrm flipV="1">
                <a:off x="1618" y="73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74" name="Freeform 1021"/>
              <p:cNvSpPr>
                <a:spLocks/>
              </p:cNvSpPr>
              <p:nvPr/>
            </p:nvSpPr>
            <p:spPr bwMode="auto">
              <a:xfrm>
                <a:off x="1620" y="732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2 w 4"/>
                  <a:gd name="T3" fmla="*/ 0 h 2"/>
                  <a:gd name="T4" fmla="*/ 4 w 4"/>
                  <a:gd name="T5" fmla="*/ 0 h 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2" y="0"/>
                    </a:lnTo>
                    <a:lnTo>
                      <a:pt x="4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75" name="Line 1022"/>
              <p:cNvSpPr>
                <a:spLocks noChangeShapeType="1"/>
              </p:cNvSpPr>
              <p:nvPr/>
            </p:nvSpPr>
            <p:spPr bwMode="auto">
              <a:xfrm>
                <a:off x="1658" y="71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76" name="Line 1023"/>
              <p:cNvSpPr>
                <a:spLocks noChangeShapeType="1"/>
              </p:cNvSpPr>
              <p:nvPr/>
            </p:nvSpPr>
            <p:spPr bwMode="auto">
              <a:xfrm flipV="1">
                <a:off x="1660" y="70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77" name="Line 0"/>
              <p:cNvSpPr>
                <a:spLocks noChangeShapeType="1"/>
              </p:cNvSpPr>
              <p:nvPr/>
            </p:nvSpPr>
            <p:spPr bwMode="auto">
              <a:xfrm>
                <a:off x="1662" y="7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450" name="Group 1"/>
            <p:cNvGrpSpPr>
              <a:grpSpLocks/>
            </p:cNvGrpSpPr>
            <p:nvPr/>
          </p:nvGrpSpPr>
          <p:grpSpPr bwMode="auto">
            <a:xfrm>
              <a:off x="1664" y="670"/>
              <a:ext cx="582" cy="517"/>
              <a:chOff x="1664" y="670"/>
              <a:chExt cx="582" cy="517"/>
            </a:xfrm>
          </p:grpSpPr>
          <p:sp>
            <p:nvSpPr>
              <p:cNvPr id="20178" name="Line 2"/>
              <p:cNvSpPr>
                <a:spLocks noChangeShapeType="1"/>
              </p:cNvSpPr>
              <p:nvPr/>
            </p:nvSpPr>
            <p:spPr bwMode="auto">
              <a:xfrm flipV="1">
                <a:off x="1664" y="70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79" name="Line 3"/>
              <p:cNvSpPr>
                <a:spLocks noChangeShapeType="1"/>
              </p:cNvSpPr>
              <p:nvPr/>
            </p:nvSpPr>
            <p:spPr bwMode="auto">
              <a:xfrm flipV="1">
                <a:off x="1666" y="70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80" name="Line 4"/>
              <p:cNvSpPr>
                <a:spLocks noChangeShapeType="1"/>
              </p:cNvSpPr>
              <p:nvPr/>
            </p:nvSpPr>
            <p:spPr bwMode="auto">
              <a:xfrm>
                <a:off x="1668" y="7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81" name="Line 5"/>
              <p:cNvSpPr>
                <a:spLocks noChangeShapeType="1"/>
              </p:cNvSpPr>
              <p:nvPr/>
            </p:nvSpPr>
            <p:spPr bwMode="auto">
              <a:xfrm flipV="1">
                <a:off x="1670" y="70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82" name="Line 6"/>
              <p:cNvSpPr>
                <a:spLocks noChangeShapeType="1"/>
              </p:cNvSpPr>
              <p:nvPr/>
            </p:nvSpPr>
            <p:spPr bwMode="auto">
              <a:xfrm>
                <a:off x="1672" y="70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83" name="Line 7"/>
              <p:cNvSpPr>
                <a:spLocks noChangeShapeType="1"/>
              </p:cNvSpPr>
              <p:nvPr/>
            </p:nvSpPr>
            <p:spPr bwMode="auto">
              <a:xfrm flipV="1">
                <a:off x="1674" y="70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84" name="Line 8"/>
              <p:cNvSpPr>
                <a:spLocks noChangeShapeType="1"/>
              </p:cNvSpPr>
              <p:nvPr/>
            </p:nvSpPr>
            <p:spPr bwMode="auto">
              <a:xfrm>
                <a:off x="1676" y="70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85" name="Line 9"/>
              <p:cNvSpPr>
                <a:spLocks noChangeShapeType="1"/>
              </p:cNvSpPr>
              <p:nvPr/>
            </p:nvSpPr>
            <p:spPr bwMode="auto">
              <a:xfrm flipV="1">
                <a:off x="1678" y="69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86" name="Line 10"/>
              <p:cNvSpPr>
                <a:spLocks noChangeShapeType="1"/>
              </p:cNvSpPr>
              <p:nvPr/>
            </p:nvSpPr>
            <p:spPr bwMode="auto">
              <a:xfrm>
                <a:off x="1680" y="69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87" name="Line 11"/>
              <p:cNvSpPr>
                <a:spLocks noChangeShapeType="1"/>
              </p:cNvSpPr>
              <p:nvPr/>
            </p:nvSpPr>
            <p:spPr bwMode="auto">
              <a:xfrm flipV="1">
                <a:off x="1682" y="69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88" name="Line 12"/>
              <p:cNvSpPr>
                <a:spLocks noChangeShapeType="1"/>
              </p:cNvSpPr>
              <p:nvPr/>
            </p:nvSpPr>
            <p:spPr bwMode="auto">
              <a:xfrm>
                <a:off x="1684" y="696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89" name="Line 13"/>
              <p:cNvSpPr>
                <a:spLocks noChangeShapeType="1"/>
              </p:cNvSpPr>
              <p:nvPr/>
            </p:nvSpPr>
            <p:spPr bwMode="auto">
              <a:xfrm flipV="1">
                <a:off x="1684" y="69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90" name="Line 14"/>
              <p:cNvSpPr>
                <a:spLocks noChangeShapeType="1"/>
              </p:cNvSpPr>
              <p:nvPr/>
            </p:nvSpPr>
            <p:spPr bwMode="auto">
              <a:xfrm>
                <a:off x="1686" y="69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91" name="Line 15"/>
              <p:cNvSpPr>
                <a:spLocks noChangeShapeType="1"/>
              </p:cNvSpPr>
              <p:nvPr/>
            </p:nvSpPr>
            <p:spPr bwMode="auto">
              <a:xfrm flipV="1">
                <a:off x="1688" y="69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92" name="Line 16"/>
              <p:cNvSpPr>
                <a:spLocks noChangeShapeType="1"/>
              </p:cNvSpPr>
              <p:nvPr/>
            </p:nvSpPr>
            <p:spPr bwMode="auto">
              <a:xfrm>
                <a:off x="1688" y="69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93" name="Line 17"/>
              <p:cNvSpPr>
                <a:spLocks noChangeShapeType="1"/>
              </p:cNvSpPr>
              <p:nvPr/>
            </p:nvSpPr>
            <p:spPr bwMode="auto">
              <a:xfrm flipV="1">
                <a:off x="1690" y="69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94" name="Line 18"/>
              <p:cNvSpPr>
                <a:spLocks noChangeShapeType="1"/>
              </p:cNvSpPr>
              <p:nvPr/>
            </p:nvSpPr>
            <p:spPr bwMode="auto">
              <a:xfrm>
                <a:off x="1692" y="69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95" name="Line 19"/>
              <p:cNvSpPr>
                <a:spLocks noChangeShapeType="1"/>
              </p:cNvSpPr>
              <p:nvPr/>
            </p:nvSpPr>
            <p:spPr bwMode="auto">
              <a:xfrm>
                <a:off x="1694" y="69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96" name="Line 20"/>
              <p:cNvSpPr>
                <a:spLocks noChangeShapeType="1"/>
              </p:cNvSpPr>
              <p:nvPr/>
            </p:nvSpPr>
            <p:spPr bwMode="auto">
              <a:xfrm flipV="1">
                <a:off x="1696" y="68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97" name="Line 21"/>
              <p:cNvSpPr>
                <a:spLocks noChangeShapeType="1"/>
              </p:cNvSpPr>
              <p:nvPr/>
            </p:nvSpPr>
            <p:spPr bwMode="auto">
              <a:xfrm>
                <a:off x="1698" y="68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98" name="Line 22"/>
              <p:cNvSpPr>
                <a:spLocks noChangeShapeType="1"/>
              </p:cNvSpPr>
              <p:nvPr/>
            </p:nvSpPr>
            <p:spPr bwMode="auto">
              <a:xfrm flipV="1">
                <a:off x="1700" y="68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99" name="Line 23"/>
              <p:cNvSpPr>
                <a:spLocks noChangeShapeType="1"/>
              </p:cNvSpPr>
              <p:nvPr/>
            </p:nvSpPr>
            <p:spPr bwMode="auto">
              <a:xfrm>
                <a:off x="1702" y="68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00" name="Line 24"/>
              <p:cNvSpPr>
                <a:spLocks noChangeShapeType="1"/>
              </p:cNvSpPr>
              <p:nvPr/>
            </p:nvSpPr>
            <p:spPr bwMode="auto">
              <a:xfrm flipV="1">
                <a:off x="1704" y="68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01" name="Freeform 25"/>
              <p:cNvSpPr>
                <a:spLocks/>
              </p:cNvSpPr>
              <p:nvPr/>
            </p:nvSpPr>
            <p:spPr bwMode="auto">
              <a:xfrm>
                <a:off x="1706" y="684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2 w 2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02" name="Line 26"/>
              <p:cNvSpPr>
                <a:spLocks noChangeShapeType="1"/>
              </p:cNvSpPr>
              <p:nvPr/>
            </p:nvSpPr>
            <p:spPr bwMode="auto">
              <a:xfrm>
                <a:off x="1746" y="67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03" name="Line 27"/>
              <p:cNvSpPr>
                <a:spLocks noChangeShapeType="1"/>
              </p:cNvSpPr>
              <p:nvPr/>
            </p:nvSpPr>
            <p:spPr bwMode="auto">
              <a:xfrm>
                <a:off x="1748" y="67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04" name="Line 28"/>
              <p:cNvSpPr>
                <a:spLocks noChangeShapeType="1"/>
              </p:cNvSpPr>
              <p:nvPr/>
            </p:nvSpPr>
            <p:spPr bwMode="auto">
              <a:xfrm flipV="1">
                <a:off x="1750" y="67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05" name="Line 29"/>
              <p:cNvSpPr>
                <a:spLocks noChangeShapeType="1"/>
              </p:cNvSpPr>
              <p:nvPr/>
            </p:nvSpPr>
            <p:spPr bwMode="auto">
              <a:xfrm>
                <a:off x="1752" y="6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06" name="Line 30"/>
              <p:cNvSpPr>
                <a:spLocks noChangeShapeType="1"/>
              </p:cNvSpPr>
              <p:nvPr/>
            </p:nvSpPr>
            <p:spPr bwMode="auto">
              <a:xfrm>
                <a:off x="1754" y="6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07" name="Line 31"/>
              <p:cNvSpPr>
                <a:spLocks noChangeShapeType="1"/>
              </p:cNvSpPr>
              <p:nvPr/>
            </p:nvSpPr>
            <p:spPr bwMode="auto">
              <a:xfrm>
                <a:off x="1756" y="6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08" name="Line 32"/>
              <p:cNvSpPr>
                <a:spLocks noChangeShapeType="1"/>
              </p:cNvSpPr>
              <p:nvPr/>
            </p:nvSpPr>
            <p:spPr bwMode="auto">
              <a:xfrm>
                <a:off x="1758" y="6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09" name="Line 33"/>
              <p:cNvSpPr>
                <a:spLocks noChangeShapeType="1"/>
              </p:cNvSpPr>
              <p:nvPr/>
            </p:nvSpPr>
            <p:spPr bwMode="auto">
              <a:xfrm>
                <a:off x="1760" y="6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10" name="Line 34"/>
              <p:cNvSpPr>
                <a:spLocks noChangeShapeType="1"/>
              </p:cNvSpPr>
              <p:nvPr/>
            </p:nvSpPr>
            <p:spPr bwMode="auto">
              <a:xfrm>
                <a:off x="1762" y="6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11" name="Line 35"/>
              <p:cNvSpPr>
                <a:spLocks noChangeShapeType="1"/>
              </p:cNvSpPr>
              <p:nvPr/>
            </p:nvSpPr>
            <p:spPr bwMode="auto">
              <a:xfrm flipV="1">
                <a:off x="1764" y="67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12" name="Line 36"/>
              <p:cNvSpPr>
                <a:spLocks noChangeShapeType="1"/>
              </p:cNvSpPr>
              <p:nvPr/>
            </p:nvSpPr>
            <p:spPr bwMode="auto">
              <a:xfrm>
                <a:off x="1766" y="67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13" name="Line 37"/>
              <p:cNvSpPr>
                <a:spLocks noChangeShapeType="1"/>
              </p:cNvSpPr>
              <p:nvPr/>
            </p:nvSpPr>
            <p:spPr bwMode="auto">
              <a:xfrm>
                <a:off x="1768" y="67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14" name="Line 38"/>
              <p:cNvSpPr>
                <a:spLocks noChangeShapeType="1"/>
              </p:cNvSpPr>
              <p:nvPr/>
            </p:nvSpPr>
            <p:spPr bwMode="auto">
              <a:xfrm>
                <a:off x="1770" y="67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15" name="Line 39"/>
              <p:cNvSpPr>
                <a:spLocks noChangeShapeType="1"/>
              </p:cNvSpPr>
              <p:nvPr/>
            </p:nvSpPr>
            <p:spPr bwMode="auto">
              <a:xfrm>
                <a:off x="1772" y="67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16" name="Line 40"/>
              <p:cNvSpPr>
                <a:spLocks noChangeShapeType="1"/>
              </p:cNvSpPr>
              <p:nvPr/>
            </p:nvSpPr>
            <p:spPr bwMode="auto">
              <a:xfrm>
                <a:off x="1774" y="67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17" name="Line 41"/>
              <p:cNvSpPr>
                <a:spLocks noChangeShapeType="1"/>
              </p:cNvSpPr>
              <p:nvPr/>
            </p:nvSpPr>
            <p:spPr bwMode="auto">
              <a:xfrm>
                <a:off x="1776" y="67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18" name="Line 42"/>
              <p:cNvSpPr>
                <a:spLocks noChangeShapeType="1"/>
              </p:cNvSpPr>
              <p:nvPr/>
            </p:nvSpPr>
            <p:spPr bwMode="auto">
              <a:xfrm>
                <a:off x="1778" y="67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19" name="Line 43"/>
              <p:cNvSpPr>
                <a:spLocks noChangeShapeType="1"/>
              </p:cNvSpPr>
              <p:nvPr/>
            </p:nvSpPr>
            <p:spPr bwMode="auto">
              <a:xfrm>
                <a:off x="1780" y="670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20" name="Line 44"/>
              <p:cNvSpPr>
                <a:spLocks noChangeShapeType="1"/>
              </p:cNvSpPr>
              <p:nvPr/>
            </p:nvSpPr>
            <p:spPr bwMode="auto">
              <a:xfrm>
                <a:off x="1780" y="67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21" name="Line 45"/>
              <p:cNvSpPr>
                <a:spLocks noChangeShapeType="1"/>
              </p:cNvSpPr>
              <p:nvPr/>
            </p:nvSpPr>
            <p:spPr bwMode="auto">
              <a:xfrm>
                <a:off x="1782" y="67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22" name="Line 46"/>
              <p:cNvSpPr>
                <a:spLocks noChangeShapeType="1"/>
              </p:cNvSpPr>
              <p:nvPr/>
            </p:nvSpPr>
            <p:spPr bwMode="auto">
              <a:xfrm>
                <a:off x="1784" y="67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23" name="Line 47"/>
              <p:cNvSpPr>
                <a:spLocks noChangeShapeType="1"/>
              </p:cNvSpPr>
              <p:nvPr/>
            </p:nvSpPr>
            <p:spPr bwMode="auto">
              <a:xfrm>
                <a:off x="1786" y="6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24" name="Line 48"/>
              <p:cNvSpPr>
                <a:spLocks noChangeShapeType="1"/>
              </p:cNvSpPr>
              <p:nvPr/>
            </p:nvSpPr>
            <p:spPr bwMode="auto">
              <a:xfrm>
                <a:off x="1788" y="6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25" name="Line 49"/>
              <p:cNvSpPr>
                <a:spLocks noChangeShapeType="1"/>
              </p:cNvSpPr>
              <p:nvPr/>
            </p:nvSpPr>
            <p:spPr bwMode="auto">
              <a:xfrm>
                <a:off x="1790" y="6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26" name="Line 50"/>
              <p:cNvSpPr>
                <a:spLocks noChangeShapeType="1"/>
              </p:cNvSpPr>
              <p:nvPr/>
            </p:nvSpPr>
            <p:spPr bwMode="auto">
              <a:xfrm>
                <a:off x="1792" y="6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27" name="Line 51"/>
              <p:cNvSpPr>
                <a:spLocks noChangeShapeType="1"/>
              </p:cNvSpPr>
              <p:nvPr/>
            </p:nvSpPr>
            <p:spPr bwMode="auto">
              <a:xfrm>
                <a:off x="1794" y="6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28" name="Line 52"/>
              <p:cNvSpPr>
                <a:spLocks noChangeShapeType="1"/>
              </p:cNvSpPr>
              <p:nvPr/>
            </p:nvSpPr>
            <p:spPr bwMode="auto">
              <a:xfrm>
                <a:off x="1796" y="6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29" name="Line 53"/>
              <p:cNvSpPr>
                <a:spLocks noChangeShapeType="1"/>
              </p:cNvSpPr>
              <p:nvPr/>
            </p:nvSpPr>
            <p:spPr bwMode="auto">
              <a:xfrm>
                <a:off x="1798" y="6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30" name="Line 54"/>
              <p:cNvSpPr>
                <a:spLocks noChangeShapeType="1"/>
              </p:cNvSpPr>
              <p:nvPr/>
            </p:nvSpPr>
            <p:spPr bwMode="auto">
              <a:xfrm>
                <a:off x="1800" y="6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31" name="Freeform 55"/>
              <p:cNvSpPr>
                <a:spLocks/>
              </p:cNvSpPr>
              <p:nvPr/>
            </p:nvSpPr>
            <p:spPr bwMode="auto">
              <a:xfrm>
                <a:off x="1802" y="672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2 w 4"/>
                  <a:gd name="T3" fmla="*/ 0 h 1"/>
                  <a:gd name="T4" fmla="*/ 4 w 4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32" name="Line 56"/>
              <p:cNvSpPr>
                <a:spLocks noChangeShapeType="1"/>
              </p:cNvSpPr>
              <p:nvPr/>
            </p:nvSpPr>
            <p:spPr bwMode="auto">
              <a:xfrm>
                <a:off x="1844" y="68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33" name="Line 57"/>
              <p:cNvSpPr>
                <a:spLocks noChangeShapeType="1"/>
              </p:cNvSpPr>
              <p:nvPr/>
            </p:nvSpPr>
            <p:spPr bwMode="auto">
              <a:xfrm>
                <a:off x="1846" y="68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34" name="Line 58"/>
              <p:cNvSpPr>
                <a:spLocks noChangeShapeType="1"/>
              </p:cNvSpPr>
              <p:nvPr/>
            </p:nvSpPr>
            <p:spPr bwMode="auto">
              <a:xfrm>
                <a:off x="1848" y="68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35" name="Line 59"/>
              <p:cNvSpPr>
                <a:spLocks noChangeShapeType="1"/>
              </p:cNvSpPr>
              <p:nvPr/>
            </p:nvSpPr>
            <p:spPr bwMode="auto">
              <a:xfrm>
                <a:off x="1850" y="68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36" name="Line 60"/>
              <p:cNvSpPr>
                <a:spLocks noChangeShapeType="1"/>
              </p:cNvSpPr>
              <p:nvPr/>
            </p:nvSpPr>
            <p:spPr bwMode="auto">
              <a:xfrm>
                <a:off x="1852" y="68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37" name="Line 61"/>
              <p:cNvSpPr>
                <a:spLocks noChangeShapeType="1"/>
              </p:cNvSpPr>
              <p:nvPr/>
            </p:nvSpPr>
            <p:spPr bwMode="auto">
              <a:xfrm>
                <a:off x="1854" y="69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38" name="Line 62"/>
              <p:cNvSpPr>
                <a:spLocks noChangeShapeType="1"/>
              </p:cNvSpPr>
              <p:nvPr/>
            </p:nvSpPr>
            <p:spPr bwMode="auto">
              <a:xfrm>
                <a:off x="1856" y="69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39" name="Line 63"/>
              <p:cNvSpPr>
                <a:spLocks noChangeShapeType="1"/>
              </p:cNvSpPr>
              <p:nvPr/>
            </p:nvSpPr>
            <p:spPr bwMode="auto">
              <a:xfrm>
                <a:off x="1858" y="69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40" name="Line 64"/>
              <p:cNvSpPr>
                <a:spLocks noChangeShapeType="1"/>
              </p:cNvSpPr>
              <p:nvPr/>
            </p:nvSpPr>
            <p:spPr bwMode="auto">
              <a:xfrm>
                <a:off x="1858" y="69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41" name="Line 65"/>
              <p:cNvSpPr>
                <a:spLocks noChangeShapeType="1"/>
              </p:cNvSpPr>
              <p:nvPr/>
            </p:nvSpPr>
            <p:spPr bwMode="auto">
              <a:xfrm>
                <a:off x="1860" y="69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42" name="Line 66"/>
              <p:cNvSpPr>
                <a:spLocks noChangeShapeType="1"/>
              </p:cNvSpPr>
              <p:nvPr/>
            </p:nvSpPr>
            <p:spPr bwMode="auto">
              <a:xfrm>
                <a:off x="1862" y="69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43" name="Line 67"/>
              <p:cNvSpPr>
                <a:spLocks noChangeShapeType="1"/>
              </p:cNvSpPr>
              <p:nvPr/>
            </p:nvSpPr>
            <p:spPr bwMode="auto">
              <a:xfrm>
                <a:off x="1864" y="69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44" name="Line 68"/>
              <p:cNvSpPr>
                <a:spLocks noChangeShapeType="1"/>
              </p:cNvSpPr>
              <p:nvPr/>
            </p:nvSpPr>
            <p:spPr bwMode="auto">
              <a:xfrm>
                <a:off x="1866" y="69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45" name="Line 69"/>
              <p:cNvSpPr>
                <a:spLocks noChangeShapeType="1"/>
              </p:cNvSpPr>
              <p:nvPr/>
            </p:nvSpPr>
            <p:spPr bwMode="auto">
              <a:xfrm>
                <a:off x="1868" y="70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46" name="Line 70"/>
              <p:cNvSpPr>
                <a:spLocks noChangeShapeType="1"/>
              </p:cNvSpPr>
              <p:nvPr/>
            </p:nvSpPr>
            <p:spPr bwMode="auto">
              <a:xfrm>
                <a:off x="1870" y="70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47" name="Line 71"/>
              <p:cNvSpPr>
                <a:spLocks noChangeShapeType="1"/>
              </p:cNvSpPr>
              <p:nvPr/>
            </p:nvSpPr>
            <p:spPr bwMode="auto">
              <a:xfrm>
                <a:off x="1870" y="70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48" name="Line 72"/>
              <p:cNvSpPr>
                <a:spLocks noChangeShapeType="1"/>
              </p:cNvSpPr>
              <p:nvPr/>
            </p:nvSpPr>
            <p:spPr bwMode="auto">
              <a:xfrm>
                <a:off x="1872" y="7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49" name="Line 73"/>
              <p:cNvSpPr>
                <a:spLocks noChangeShapeType="1"/>
              </p:cNvSpPr>
              <p:nvPr/>
            </p:nvSpPr>
            <p:spPr bwMode="auto">
              <a:xfrm>
                <a:off x="1874" y="70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50" name="Line 74"/>
              <p:cNvSpPr>
                <a:spLocks noChangeShapeType="1"/>
              </p:cNvSpPr>
              <p:nvPr/>
            </p:nvSpPr>
            <p:spPr bwMode="auto">
              <a:xfrm>
                <a:off x="1876" y="70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51" name="Line 75"/>
              <p:cNvSpPr>
                <a:spLocks noChangeShapeType="1"/>
              </p:cNvSpPr>
              <p:nvPr/>
            </p:nvSpPr>
            <p:spPr bwMode="auto">
              <a:xfrm>
                <a:off x="1876" y="7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52" name="Line 76"/>
              <p:cNvSpPr>
                <a:spLocks noChangeShapeType="1"/>
              </p:cNvSpPr>
              <p:nvPr/>
            </p:nvSpPr>
            <p:spPr bwMode="auto">
              <a:xfrm>
                <a:off x="1878" y="70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53" name="Line 77"/>
              <p:cNvSpPr>
                <a:spLocks noChangeShapeType="1"/>
              </p:cNvSpPr>
              <p:nvPr/>
            </p:nvSpPr>
            <p:spPr bwMode="auto">
              <a:xfrm>
                <a:off x="1880" y="71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54" name="Line 78"/>
              <p:cNvSpPr>
                <a:spLocks noChangeShapeType="1"/>
              </p:cNvSpPr>
              <p:nvPr/>
            </p:nvSpPr>
            <p:spPr bwMode="auto">
              <a:xfrm>
                <a:off x="1880" y="71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55" name="Line 79"/>
              <p:cNvSpPr>
                <a:spLocks noChangeShapeType="1"/>
              </p:cNvSpPr>
              <p:nvPr/>
            </p:nvSpPr>
            <p:spPr bwMode="auto">
              <a:xfrm>
                <a:off x="1882" y="71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56" name="Line 80"/>
              <p:cNvSpPr>
                <a:spLocks noChangeShapeType="1"/>
              </p:cNvSpPr>
              <p:nvPr/>
            </p:nvSpPr>
            <p:spPr bwMode="auto">
              <a:xfrm>
                <a:off x="1884" y="71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57" name="Freeform 81"/>
              <p:cNvSpPr>
                <a:spLocks/>
              </p:cNvSpPr>
              <p:nvPr/>
            </p:nvSpPr>
            <p:spPr bwMode="auto">
              <a:xfrm>
                <a:off x="1886" y="716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2 w 4"/>
                  <a:gd name="T3" fmla="*/ 2 h 2"/>
                  <a:gd name="T4" fmla="*/ 4 w 4"/>
                  <a:gd name="T5" fmla="*/ 2 h 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2" y="2"/>
                    </a:lnTo>
                    <a:lnTo>
                      <a:pt x="4" y="2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58" name="Line 82"/>
              <p:cNvSpPr>
                <a:spLocks noChangeShapeType="1"/>
              </p:cNvSpPr>
              <p:nvPr/>
            </p:nvSpPr>
            <p:spPr bwMode="auto">
              <a:xfrm>
                <a:off x="1918" y="752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59" name="Line 83"/>
              <p:cNvSpPr>
                <a:spLocks noChangeShapeType="1"/>
              </p:cNvSpPr>
              <p:nvPr/>
            </p:nvSpPr>
            <p:spPr bwMode="auto">
              <a:xfrm>
                <a:off x="1918" y="75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60" name="Line 84"/>
              <p:cNvSpPr>
                <a:spLocks noChangeShapeType="1"/>
              </p:cNvSpPr>
              <p:nvPr/>
            </p:nvSpPr>
            <p:spPr bwMode="auto">
              <a:xfrm>
                <a:off x="1920" y="75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61" name="Line 85"/>
              <p:cNvSpPr>
                <a:spLocks noChangeShapeType="1"/>
              </p:cNvSpPr>
              <p:nvPr/>
            </p:nvSpPr>
            <p:spPr bwMode="auto">
              <a:xfrm>
                <a:off x="1922" y="75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62" name="Line 86"/>
              <p:cNvSpPr>
                <a:spLocks noChangeShapeType="1"/>
              </p:cNvSpPr>
              <p:nvPr/>
            </p:nvSpPr>
            <p:spPr bwMode="auto">
              <a:xfrm>
                <a:off x="1924" y="75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63" name="Line 87"/>
              <p:cNvSpPr>
                <a:spLocks noChangeShapeType="1"/>
              </p:cNvSpPr>
              <p:nvPr/>
            </p:nvSpPr>
            <p:spPr bwMode="auto">
              <a:xfrm>
                <a:off x="1924" y="76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64" name="Line 88"/>
              <p:cNvSpPr>
                <a:spLocks noChangeShapeType="1"/>
              </p:cNvSpPr>
              <p:nvPr/>
            </p:nvSpPr>
            <p:spPr bwMode="auto">
              <a:xfrm>
                <a:off x="1924" y="76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65" name="Line 89"/>
              <p:cNvSpPr>
                <a:spLocks noChangeShapeType="1"/>
              </p:cNvSpPr>
              <p:nvPr/>
            </p:nvSpPr>
            <p:spPr bwMode="auto">
              <a:xfrm>
                <a:off x="1926" y="764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66" name="Line 90"/>
              <p:cNvSpPr>
                <a:spLocks noChangeShapeType="1"/>
              </p:cNvSpPr>
              <p:nvPr/>
            </p:nvSpPr>
            <p:spPr bwMode="auto">
              <a:xfrm>
                <a:off x="1928" y="76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67" name="Line 91"/>
              <p:cNvSpPr>
                <a:spLocks noChangeShapeType="1"/>
              </p:cNvSpPr>
              <p:nvPr/>
            </p:nvSpPr>
            <p:spPr bwMode="auto">
              <a:xfrm>
                <a:off x="1930" y="77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68" name="Line 92"/>
              <p:cNvSpPr>
                <a:spLocks noChangeShapeType="1"/>
              </p:cNvSpPr>
              <p:nvPr/>
            </p:nvSpPr>
            <p:spPr bwMode="auto">
              <a:xfrm>
                <a:off x="1932" y="77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69" name="Line 93"/>
              <p:cNvSpPr>
                <a:spLocks noChangeShapeType="1"/>
              </p:cNvSpPr>
              <p:nvPr/>
            </p:nvSpPr>
            <p:spPr bwMode="auto">
              <a:xfrm>
                <a:off x="1934" y="77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70" name="Line 94"/>
              <p:cNvSpPr>
                <a:spLocks noChangeShapeType="1"/>
              </p:cNvSpPr>
              <p:nvPr/>
            </p:nvSpPr>
            <p:spPr bwMode="auto">
              <a:xfrm>
                <a:off x="1936" y="77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71" name="Line 95"/>
              <p:cNvSpPr>
                <a:spLocks noChangeShapeType="1"/>
              </p:cNvSpPr>
              <p:nvPr/>
            </p:nvSpPr>
            <p:spPr bwMode="auto">
              <a:xfrm>
                <a:off x="1936" y="77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72" name="Line 96"/>
              <p:cNvSpPr>
                <a:spLocks noChangeShapeType="1"/>
              </p:cNvSpPr>
              <p:nvPr/>
            </p:nvSpPr>
            <p:spPr bwMode="auto">
              <a:xfrm>
                <a:off x="1938" y="78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73" name="Line 97"/>
              <p:cNvSpPr>
                <a:spLocks noChangeShapeType="1"/>
              </p:cNvSpPr>
              <p:nvPr/>
            </p:nvSpPr>
            <p:spPr bwMode="auto">
              <a:xfrm>
                <a:off x="1940" y="782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74" name="Line 98"/>
              <p:cNvSpPr>
                <a:spLocks noChangeShapeType="1"/>
              </p:cNvSpPr>
              <p:nvPr/>
            </p:nvSpPr>
            <p:spPr bwMode="auto">
              <a:xfrm>
                <a:off x="1942" y="78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75" name="Line 99"/>
              <p:cNvSpPr>
                <a:spLocks noChangeShapeType="1"/>
              </p:cNvSpPr>
              <p:nvPr/>
            </p:nvSpPr>
            <p:spPr bwMode="auto">
              <a:xfrm>
                <a:off x="1944" y="788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76" name="Line 100"/>
              <p:cNvSpPr>
                <a:spLocks noChangeShapeType="1"/>
              </p:cNvSpPr>
              <p:nvPr/>
            </p:nvSpPr>
            <p:spPr bwMode="auto">
              <a:xfrm>
                <a:off x="1946" y="79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77" name="Line 101"/>
              <p:cNvSpPr>
                <a:spLocks noChangeShapeType="1"/>
              </p:cNvSpPr>
              <p:nvPr/>
            </p:nvSpPr>
            <p:spPr bwMode="auto">
              <a:xfrm>
                <a:off x="1948" y="79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78" name="Freeform 102"/>
              <p:cNvSpPr>
                <a:spLocks/>
              </p:cNvSpPr>
              <p:nvPr/>
            </p:nvSpPr>
            <p:spPr bwMode="auto">
              <a:xfrm>
                <a:off x="1948" y="79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79" name="Line 103"/>
              <p:cNvSpPr>
                <a:spLocks noChangeShapeType="1"/>
              </p:cNvSpPr>
              <p:nvPr/>
            </p:nvSpPr>
            <p:spPr bwMode="auto">
              <a:xfrm>
                <a:off x="1972" y="840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80" name="Line 104"/>
              <p:cNvSpPr>
                <a:spLocks noChangeShapeType="1"/>
              </p:cNvSpPr>
              <p:nvPr/>
            </p:nvSpPr>
            <p:spPr bwMode="auto">
              <a:xfrm>
                <a:off x="1972" y="840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81" name="Line 105"/>
              <p:cNvSpPr>
                <a:spLocks noChangeShapeType="1"/>
              </p:cNvSpPr>
              <p:nvPr/>
            </p:nvSpPr>
            <p:spPr bwMode="auto">
              <a:xfrm>
                <a:off x="1974" y="84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82" name="Line 106"/>
              <p:cNvSpPr>
                <a:spLocks noChangeShapeType="1"/>
              </p:cNvSpPr>
              <p:nvPr/>
            </p:nvSpPr>
            <p:spPr bwMode="auto">
              <a:xfrm>
                <a:off x="1976" y="846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83" name="Line 107"/>
              <p:cNvSpPr>
                <a:spLocks noChangeShapeType="1"/>
              </p:cNvSpPr>
              <p:nvPr/>
            </p:nvSpPr>
            <p:spPr bwMode="auto">
              <a:xfrm>
                <a:off x="1978" y="85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84" name="Line 108"/>
              <p:cNvSpPr>
                <a:spLocks noChangeShapeType="1"/>
              </p:cNvSpPr>
              <p:nvPr/>
            </p:nvSpPr>
            <p:spPr bwMode="auto">
              <a:xfrm>
                <a:off x="1980" y="852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85" name="Line 109"/>
              <p:cNvSpPr>
                <a:spLocks noChangeShapeType="1"/>
              </p:cNvSpPr>
              <p:nvPr/>
            </p:nvSpPr>
            <p:spPr bwMode="auto">
              <a:xfrm>
                <a:off x="1980" y="856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86" name="Line 110"/>
              <p:cNvSpPr>
                <a:spLocks noChangeShapeType="1"/>
              </p:cNvSpPr>
              <p:nvPr/>
            </p:nvSpPr>
            <p:spPr bwMode="auto">
              <a:xfrm>
                <a:off x="1982" y="86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87" name="Line 111"/>
              <p:cNvSpPr>
                <a:spLocks noChangeShapeType="1"/>
              </p:cNvSpPr>
              <p:nvPr/>
            </p:nvSpPr>
            <p:spPr bwMode="auto">
              <a:xfrm>
                <a:off x="1984" y="862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88" name="Line 112"/>
              <p:cNvSpPr>
                <a:spLocks noChangeShapeType="1"/>
              </p:cNvSpPr>
              <p:nvPr/>
            </p:nvSpPr>
            <p:spPr bwMode="auto">
              <a:xfrm>
                <a:off x="1986" y="86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89" name="Line 113"/>
              <p:cNvSpPr>
                <a:spLocks noChangeShapeType="1"/>
              </p:cNvSpPr>
              <p:nvPr/>
            </p:nvSpPr>
            <p:spPr bwMode="auto">
              <a:xfrm>
                <a:off x="1988" y="868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90" name="Line 114"/>
              <p:cNvSpPr>
                <a:spLocks noChangeShapeType="1"/>
              </p:cNvSpPr>
              <p:nvPr/>
            </p:nvSpPr>
            <p:spPr bwMode="auto">
              <a:xfrm>
                <a:off x="1990" y="87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91" name="Line 115"/>
              <p:cNvSpPr>
                <a:spLocks noChangeShapeType="1"/>
              </p:cNvSpPr>
              <p:nvPr/>
            </p:nvSpPr>
            <p:spPr bwMode="auto">
              <a:xfrm>
                <a:off x="1992" y="874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92" name="Line 116"/>
              <p:cNvSpPr>
                <a:spLocks noChangeShapeType="1"/>
              </p:cNvSpPr>
              <p:nvPr/>
            </p:nvSpPr>
            <p:spPr bwMode="auto">
              <a:xfrm>
                <a:off x="1994" y="878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93" name="Line 117"/>
              <p:cNvSpPr>
                <a:spLocks noChangeShapeType="1"/>
              </p:cNvSpPr>
              <p:nvPr/>
            </p:nvSpPr>
            <p:spPr bwMode="auto">
              <a:xfrm>
                <a:off x="1994" y="882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94" name="Line 118"/>
              <p:cNvSpPr>
                <a:spLocks noChangeShapeType="1"/>
              </p:cNvSpPr>
              <p:nvPr/>
            </p:nvSpPr>
            <p:spPr bwMode="auto">
              <a:xfrm>
                <a:off x="1996" y="88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95" name="Freeform 119"/>
              <p:cNvSpPr>
                <a:spLocks/>
              </p:cNvSpPr>
              <p:nvPr/>
            </p:nvSpPr>
            <p:spPr bwMode="auto">
              <a:xfrm>
                <a:off x="1998" y="888"/>
                <a:ext cx="2" cy="6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4 h 6"/>
                  <a:gd name="T4" fmla="*/ 2 w 2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4"/>
                    </a:lnTo>
                    <a:lnTo>
                      <a:pt x="2" y="6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96" name="Line 120"/>
              <p:cNvSpPr>
                <a:spLocks noChangeShapeType="1"/>
              </p:cNvSpPr>
              <p:nvPr/>
            </p:nvSpPr>
            <p:spPr bwMode="auto">
              <a:xfrm>
                <a:off x="2020" y="934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97" name="Line 121"/>
              <p:cNvSpPr>
                <a:spLocks noChangeShapeType="1"/>
              </p:cNvSpPr>
              <p:nvPr/>
            </p:nvSpPr>
            <p:spPr bwMode="auto">
              <a:xfrm>
                <a:off x="2020" y="938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98" name="Line 122"/>
              <p:cNvSpPr>
                <a:spLocks noChangeShapeType="1"/>
              </p:cNvSpPr>
              <p:nvPr/>
            </p:nvSpPr>
            <p:spPr bwMode="auto">
              <a:xfrm>
                <a:off x="2022" y="942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99" name="Line 123"/>
              <p:cNvSpPr>
                <a:spLocks noChangeShapeType="1"/>
              </p:cNvSpPr>
              <p:nvPr/>
            </p:nvSpPr>
            <p:spPr bwMode="auto">
              <a:xfrm>
                <a:off x="2024" y="946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00" name="Line 124"/>
              <p:cNvSpPr>
                <a:spLocks noChangeShapeType="1"/>
              </p:cNvSpPr>
              <p:nvPr/>
            </p:nvSpPr>
            <p:spPr bwMode="auto">
              <a:xfrm>
                <a:off x="2026" y="95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01" name="Line 125"/>
              <p:cNvSpPr>
                <a:spLocks noChangeShapeType="1"/>
              </p:cNvSpPr>
              <p:nvPr/>
            </p:nvSpPr>
            <p:spPr bwMode="auto">
              <a:xfrm>
                <a:off x="2026" y="954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02" name="Line 126"/>
              <p:cNvSpPr>
                <a:spLocks noChangeShapeType="1"/>
              </p:cNvSpPr>
              <p:nvPr/>
            </p:nvSpPr>
            <p:spPr bwMode="auto">
              <a:xfrm>
                <a:off x="2028" y="95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03" name="Line 127"/>
              <p:cNvSpPr>
                <a:spLocks noChangeShapeType="1"/>
              </p:cNvSpPr>
              <p:nvPr/>
            </p:nvSpPr>
            <p:spPr bwMode="auto">
              <a:xfrm>
                <a:off x="2030" y="960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04" name="Line 128"/>
              <p:cNvSpPr>
                <a:spLocks noChangeShapeType="1"/>
              </p:cNvSpPr>
              <p:nvPr/>
            </p:nvSpPr>
            <p:spPr bwMode="auto">
              <a:xfrm>
                <a:off x="2032" y="964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05" name="Line 129"/>
              <p:cNvSpPr>
                <a:spLocks noChangeShapeType="1"/>
              </p:cNvSpPr>
              <p:nvPr/>
            </p:nvSpPr>
            <p:spPr bwMode="auto">
              <a:xfrm>
                <a:off x="2034" y="96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06" name="Line 130"/>
              <p:cNvSpPr>
                <a:spLocks noChangeShapeType="1"/>
              </p:cNvSpPr>
              <p:nvPr/>
            </p:nvSpPr>
            <p:spPr bwMode="auto">
              <a:xfrm>
                <a:off x="2036" y="970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07" name="Line 131"/>
              <p:cNvSpPr>
                <a:spLocks noChangeShapeType="1"/>
              </p:cNvSpPr>
              <p:nvPr/>
            </p:nvSpPr>
            <p:spPr bwMode="auto">
              <a:xfrm>
                <a:off x="2038" y="97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08" name="Line 132"/>
              <p:cNvSpPr>
                <a:spLocks noChangeShapeType="1"/>
              </p:cNvSpPr>
              <p:nvPr/>
            </p:nvSpPr>
            <p:spPr bwMode="auto">
              <a:xfrm>
                <a:off x="2038" y="976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09" name="Line 133"/>
              <p:cNvSpPr>
                <a:spLocks noChangeShapeType="1"/>
              </p:cNvSpPr>
              <p:nvPr/>
            </p:nvSpPr>
            <p:spPr bwMode="auto">
              <a:xfrm>
                <a:off x="2040" y="980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10" name="Freeform 134"/>
              <p:cNvSpPr>
                <a:spLocks/>
              </p:cNvSpPr>
              <p:nvPr/>
            </p:nvSpPr>
            <p:spPr bwMode="auto">
              <a:xfrm>
                <a:off x="2042" y="984"/>
                <a:ext cx="2" cy="6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4 h 6"/>
                  <a:gd name="T4" fmla="*/ 2 w 2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4"/>
                    </a:lnTo>
                    <a:lnTo>
                      <a:pt x="2" y="6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11" name="Line 135"/>
              <p:cNvSpPr>
                <a:spLocks noChangeShapeType="1"/>
              </p:cNvSpPr>
              <p:nvPr/>
            </p:nvSpPr>
            <p:spPr bwMode="auto">
              <a:xfrm>
                <a:off x="2064" y="103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12" name="Line 136"/>
              <p:cNvSpPr>
                <a:spLocks noChangeShapeType="1"/>
              </p:cNvSpPr>
              <p:nvPr/>
            </p:nvSpPr>
            <p:spPr bwMode="auto">
              <a:xfrm>
                <a:off x="2066" y="1032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13" name="Line 137"/>
              <p:cNvSpPr>
                <a:spLocks noChangeShapeType="1"/>
              </p:cNvSpPr>
              <p:nvPr/>
            </p:nvSpPr>
            <p:spPr bwMode="auto">
              <a:xfrm>
                <a:off x="2068" y="1036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14" name="Line 138"/>
              <p:cNvSpPr>
                <a:spLocks noChangeShapeType="1"/>
              </p:cNvSpPr>
              <p:nvPr/>
            </p:nvSpPr>
            <p:spPr bwMode="auto">
              <a:xfrm>
                <a:off x="2068" y="104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15" name="Line 139"/>
              <p:cNvSpPr>
                <a:spLocks noChangeShapeType="1"/>
              </p:cNvSpPr>
              <p:nvPr/>
            </p:nvSpPr>
            <p:spPr bwMode="auto">
              <a:xfrm>
                <a:off x="2070" y="1042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16" name="Line 140"/>
              <p:cNvSpPr>
                <a:spLocks noChangeShapeType="1"/>
              </p:cNvSpPr>
              <p:nvPr/>
            </p:nvSpPr>
            <p:spPr bwMode="auto">
              <a:xfrm>
                <a:off x="2072" y="1046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17" name="Line 141"/>
              <p:cNvSpPr>
                <a:spLocks noChangeShapeType="1"/>
              </p:cNvSpPr>
              <p:nvPr/>
            </p:nvSpPr>
            <p:spPr bwMode="auto">
              <a:xfrm>
                <a:off x="2072" y="105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18" name="Line 142"/>
              <p:cNvSpPr>
                <a:spLocks noChangeShapeType="1"/>
              </p:cNvSpPr>
              <p:nvPr/>
            </p:nvSpPr>
            <p:spPr bwMode="auto">
              <a:xfrm>
                <a:off x="2074" y="1052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19" name="Line 143"/>
              <p:cNvSpPr>
                <a:spLocks noChangeShapeType="1"/>
              </p:cNvSpPr>
              <p:nvPr/>
            </p:nvSpPr>
            <p:spPr bwMode="auto">
              <a:xfrm>
                <a:off x="2076" y="1056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20" name="Line 144"/>
              <p:cNvSpPr>
                <a:spLocks noChangeShapeType="1"/>
              </p:cNvSpPr>
              <p:nvPr/>
            </p:nvSpPr>
            <p:spPr bwMode="auto">
              <a:xfrm>
                <a:off x="2078" y="1060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21" name="Line 145"/>
              <p:cNvSpPr>
                <a:spLocks noChangeShapeType="1"/>
              </p:cNvSpPr>
              <p:nvPr/>
            </p:nvSpPr>
            <p:spPr bwMode="auto">
              <a:xfrm>
                <a:off x="2080" y="106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22" name="Line 146"/>
              <p:cNvSpPr>
                <a:spLocks noChangeShapeType="1"/>
              </p:cNvSpPr>
              <p:nvPr/>
            </p:nvSpPr>
            <p:spPr bwMode="auto">
              <a:xfrm>
                <a:off x="2082" y="1064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23" name="Line 147"/>
              <p:cNvSpPr>
                <a:spLocks noChangeShapeType="1"/>
              </p:cNvSpPr>
              <p:nvPr/>
            </p:nvSpPr>
            <p:spPr bwMode="auto">
              <a:xfrm>
                <a:off x="2084" y="106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24" name="Line 148"/>
              <p:cNvSpPr>
                <a:spLocks noChangeShapeType="1"/>
              </p:cNvSpPr>
              <p:nvPr/>
            </p:nvSpPr>
            <p:spPr bwMode="auto">
              <a:xfrm>
                <a:off x="2084" y="1070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25" name="Line 149"/>
              <p:cNvSpPr>
                <a:spLocks noChangeShapeType="1"/>
              </p:cNvSpPr>
              <p:nvPr/>
            </p:nvSpPr>
            <p:spPr bwMode="auto">
              <a:xfrm>
                <a:off x="2086" y="107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26" name="Line 150"/>
              <p:cNvSpPr>
                <a:spLocks noChangeShapeType="1"/>
              </p:cNvSpPr>
              <p:nvPr/>
            </p:nvSpPr>
            <p:spPr bwMode="auto">
              <a:xfrm>
                <a:off x="2088" y="1076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27" name="Line 151"/>
              <p:cNvSpPr>
                <a:spLocks noChangeShapeType="1"/>
              </p:cNvSpPr>
              <p:nvPr/>
            </p:nvSpPr>
            <p:spPr bwMode="auto">
              <a:xfrm>
                <a:off x="2090" y="108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28" name="Line 152"/>
              <p:cNvSpPr>
                <a:spLocks noChangeShapeType="1"/>
              </p:cNvSpPr>
              <p:nvPr/>
            </p:nvSpPr>
            <p:spPr bwMode="auto">
              <a:xfrm>
                <a:off x="2092" y="1082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29" name="Line 153"/>
              <p:cNvSpPr>
                <a:spLocks noChangeShapeType="1"/>
              </p:cNvSpPr>
              <p:nvPr/>
            </p:nvSpPr>
            <p:spPr bwMode="auto">
              <a:xfrm>
                <a:off x="2094" y="108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30" name="Line 154"/>
              <p:cNvSpPr>
                <a:spLocks noChangeShapeType="1"/>
              </p:cNvSpPr>
              <p:nvPr/>
            </p:nvSpPr>
            <p:spPr bwMode="auto">
              <a:xfrm>
                <a:off x="2094" y="108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31" name="Freeform 155"/>
              <p:cNvSpPr>
                <a:spLocks/>
              </p:cNvSpPr>
              <p:nvPr/>
            </p:nvSpPr>
            <p:spPr bwMode="auto">
              <a:xfrm>
                <a:off x="2096" y="1090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32" name="Line 156"/>
              <p:cNvSpPr>
                <a:spLocks noChangeShapeType="1"/>
              </p:cNvSpPr>
              <p:nvPr/>
            </p:nvSpPr>
            <p:spPr bwMode="auto">
              <a:xfrm>
                <a:off x="2126" y="1130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33" name="Line 157"/>
              <p:cNvSpPr>
                <a:spLocks noChangeShapeType="1"/>
              </p:cNvSpPr>
              <p:nvPr/>
            </p:nvSpPr>
            <p:spPr bwMode="auto">
              <a:xfrm>
                <a:off x="2126" y="113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34" name="Line 158"/>
              <p:cNvSpPr>
                <a:spLocks noChangeShapeType="1"/>
              </p:cNvSpPr>
              <p:nvPr/>
            </p:nvSpPr>
            <p:spPr bwMode="auto">
              <a:xfrm>
                <a:off x="2128" y="113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35" name="Line 159"/>
              <p:cNvSpPr>
                <a:spLocks noChangeShapeType="1"/>
              </p:cNvSpPr>
              <p:nvPr/>
            </p:nvSpPr>
            <p:spPr bwMode="auto">
              <a:xfrm>
                <a:off x="2128" y="113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36" name="Line 160"/>
              <p:cNvSpPr>
                <a:spLocks noChangeShapeType="1"/>
              </p:cNvSpPr>
              <p:nvPr/>
            </p:nvSpPr>
            <p:spPr bwMode="auto">
              <a:xfrm>
                <a:off x="2130" y="113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37" name="Line 161"/>
              <p:cNvSpPr>
                <a:spLocks noChangeShapeType="1"/>
              </p:cNvSpPr>
              <p:nvPr/>
            </p:nvSpPr>
            <p:spPr bwMode="auto">
              <a:xfrm>
                <a:off x="2132" y="113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38" name="Line 162"/>
              <p:cNvSpPr>
                <a:spLocks noChangeShapeType="1"/>
              </p:cNvSpPr>
              <p:nvPr/>
            </p:nvSpPr>
            <p:spPr bwMode="auto">
              <a:xfrm>
                <a:off x="2134" y="114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39" name="Line 163"/>
              <p:cNvSpPr>
                <a:spLocks noChangeShapeType="1"/>
              </p:cNvSpPr>
              <p:nvPr/>
            </p:nvSpPr>
            <p:spPr bwMode="auto">
              <a:xfrm>
                <a:off x="2136" y="114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40" name="Line 164"/>
              <p:cNvSpPr>
                <a:spLocks noChangeShapeType="1"/>
              </p:cNvSpPr>
              <p:nvPr/>
            </p:nvSpPr>
            <p:spPr bwMode="auto">
              <a:xfrm>
                <a:off x="2138" y="114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41" name="Line 165"/>
              <p:cNvSpPr>
                <a:spLocks noChangeShapeType="1"/>
              </p:cNvSpPr>
              <p:nvPr/>
            </p:nvSpPr>
            <p:spPr bwMode="auto">
              <a:xfrm>
                <a:off x="2140" y="114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42" name="Line 166"/>
              <p:cNvSpPr>
                <a:spLocks noChangeShapeType="1"/>
              </p:cNvSpPr>
              <p:nvPr/>
            </p:nvSpPr>
            <p:spPr bwMode="auto">
              <a:xfrm>
                <a:off x="2140" y="114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43" name="Line 167"/>
              <p:cNvSpPr>
                <a:spLocks noChangeShapeType="1"/>
              </p:cNvSpPr>
              <p:nvPr/>
            </p:nvSpPr>
            <p:spPr bwMode="auto">
              <a:xfrm>
                <a:off x="2142" y="114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44" name="Line 168"/>
              <p:cNvSpPr>
                <a:spLocks noChangeShapeType="1"/>
              </p:cNvSpPr>
              <p:nvPr/>
            </p:nvSpPr>
            <p:spPr bwMode="auto">
              <a:xfrm>
                <a:off x="2144" y="115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45" name="Line 169"/>
              <p:cNvSpPr>
                <a:spLocks noChangeShapeType="1"/>
              </p:cNvSpPr>
              <p:nvPr/>
            </p:nvSpPr>
            <p:spPr bwMode="auto">
              <a:xfrm>
                <a:off x="2146" y="115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46" name="Line 170"/>
              <p:cNvSpPr>
                <a:spLocks noChangeShapeType="1"/>
              </p:cNvSpPr>
              <p:nvPr/>
            </p:nvSpPr>
            <p:spPr bwMode="auto">
              <a:xfrm>
                <a:off x="2148" y="115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47" name="Line 171"/>
              <p:cNvSpPr>
                <a:spLocks noChangeShapeType="1"/>
              </p:cNvSpPr>
              <p:nvPr/>
            </p:nvSpPr>
            <p:spPr bwMode="auto">
              <a:xfrm>
                <a:off x="2150" y="115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48" name="Line 172"/>
              <p:cNvSpPr>
                <a:spLocks noChangeShapeType="1"/>
              </p:cNvSpPr>
              <p:nvPr/>
            </p:nvSpPr>
            <p:spPr bwMode="auto">
              <a:xfrm>
                <a:off x="2152" y="115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49" name="Line 173"/>
              <p:cNvSpPr>
                <a:spLocks noChangeShapeType="1"/>
              </p:cNvSpPr>
              <p:nvPr/>
            </p:nvSpPr>
            <p:spPr bwMode="auto">
              <a:xfrm>
                <a:off x="2152" y="115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50" name="Line 174"/>
              <p:cNvSpPr>
                <a:spLocks noChangeShapeType="1"/>
              </p:cNvSpPr>
              <p:nvPr/>
            </p:nvSpPr>
            <p:spPr bwMode="auto">
              <a:xfrm>
                <a:off x="2154" y="115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51" name="Line 175"/>
              <p:cNvSpPr>
                <a:spLocks noChangeShapeType="1"/>
              </p:cNvSpPr>
              <p:nvPr/>
            </p:nvSpPr>
            <p:spPr bwMode="auto">
              <a:xfrm>
                <a:off x="2156" y="115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52" name="Line 176"/>
              <p:cNvSpPr>
                <a:spLocks noChangeShapeType="1"/>
              </p:cNvSpPr>
              <p:nvPr/>
            </p:nvSpPr>
            <p:spPr bwMode="auto">
              <a:xfrm>
                <a:off x="2158" y="116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53" name="Line 177"/>
              <p:cNvSpPr>
                <a:spLocks noChangeShapeType="1"/>
              </p:cNvSpPr>
              <p:nvPr/>
            </p:nvSpPr>
            <p:spPr bwMode="auto">
              <a:xfrm>
                <a:off x="2160" y="116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54" name="Line 178"/>
              <p:cNvSpPr>
                <a:spLocks noChangeShapeType="1"/>
              </p:cNvSpPr>
              <p:nvPr/>
            </p:nvSpPr>
            <p:spPr bwMode="auto">
              <a:xfrm>
                <a:off x="2162" y="116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55" name="Line 179"/>
              <p:cNvSpPr>
                <a:spLocks noChangeShapeType="1"/>
              </p:cNvSpPr>
              <p:nvPr/>
            </p:nvSpPr>
            <p:spPr bwMode="auto">
              <a:xfrm>
                <a:off x="2164" y="116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56" name="Line 180"/>
              <p:cNvSpPr>
                <a:spLocks noChangeShapeType="1"/>
              </p:cNvSpPr>
              <p:nvPr/>
            </p:nvSpPr>
            <p:spPr bwMode="auto">
              <a:xfrm>
                <a:off x="2164" y="116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57" name="Freeform 181"/>
              <p:cNvSpPr>
                <a:spLocks/>
              </p:cNvSpPr>
              <p:nvPr/>
            </p:nvSpPr>
            <p:spPr bwMode="auto">
              <a:xfrm>
                <a:off x="2166" y="1164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2 w 4"/>
                  <a:gd name="T3" fmla="*/ 2 h 2"/>
                  <a:gd name="T4" fmla="*/ 4 w 4"/>
                  <a:gd name="T5" fmla="*/ 2 h 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2" y="2"/>
                    </a:lnTo>
                    <a:lnTo>
                      <a:pt x="4" y="2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58" name="Line 182"/>
              <p:cNvSpPr>
                <a:spLocks noChangeShapeType="1"/>
              </p:cNvSpPr>
              <p:nvPr/>
            </p:nvSpPr>
            <p:spPr bwMode="auto">
              <a:xfrm>
                <a:off x="2210" y="118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59" name="Line 183"/>
              <p:cNvSpPr>
                <a:spLocks noChangeShapeType="1"/>
              </p:cNvSpPr>
              <p:nvPr/>
            </p:nvSpPr>
            <p:spPr bwMode="auto">
              <a:xfrm>
                <a:off x="2212" y="1182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60" name="Line 184"/>
              <p:cNvSpPr>
                <a:spLocks noChangeShapeType="1"/>
              </p:cNvSpPr>
              <p:nvPr/>
            </p:nvSpPr>
            <p:spPr bwMode="auto">
              <a:xfrm>
                <a:off x="2212" y="118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61" name="Line 185"/>
              <p:cNvSpPr>
                <a:spLocks noChangeShapeType="1"/>
              </p:cNvSpPr>
              <p:nvPr/>
            </p:nvSpPr>
            <p:spPr bwMode="auto">
              <a:xfrm>
                <a:off x="2214" y="118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62" name="Line 186"/>
              <p:cNvSpPr>
                <a:spLocks noChangeShapeType="1"/>
              </p:cNvSpPr>
              <p:nvPr/>
            </p:nvSpPr>
            <p:spPr bwMode="auto">
              <a:xfrm>
                <a:off x="2216" y="118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63" name="Line 187"/>
              <p:cNvSpPr>
                <a:spLocks noChangeShapeType="1"/>
              </p:cNvSpPr>
              <p:nvPr/>
            </p:nvSpPr>
            <p:spPr bwMode="auto">
              <a:xfrm>
                <a:off x="2218" y="118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64" name="Line 188"/>
              <p:cNvSpPr>
                <a:spLocks noChangeShapeType="1"/>
              </p:cNvSpPr>
              <p:nvPr/>
            </p:nvSpPr>
            <p:spPr bwMode="auto">
              <a:xfrm>
                <a:off x="2220" y="118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65" name="Line 189"/>
              <p:cNvSpPr>
                <a:spLocks noChangeShapeType="1"/>
              </p:cNvSpPr>
              <p:nvPr/>
            </p:nvSpPr>
            <p:spPr bwMode="auto">
              <a:xfrm>
                <a:off x="2222" y="118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66" name="Line 190"/>
              <p:cNvSpPr>
                <a:spLocks noChangeShapeType="1"/>
              </p:cNvSpPr>
              <p:nvPr/>
            </p:nvSpPr>
            <p:spPr bwMode="auto">
              <a:xfrm>
                <a:off x="2224" y="118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67" name="Line 191"/>
              <p:cNvSpPr>
                <a:spLocks noChangeShapeType="1"/>
              </p:cNvSpPr>
              <p:nvPr/>
            </p:nvSpPr>
            <p:spPr bwMode="auto">
              <a:xfrm>
                <a:off x="2226" y="118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68" name="Line 192"/>
              <p:cNvSpPr>
                <a:spLocks noChangeShapeType="1"/>
              </p:cNvSpPr>
              <p:nvPr/>
            </p:nvSpPr>
            <p:spPr bwMode="auto">
              <a:xfrm>
                <a:off x="2228" y="118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69" name="Line 193"/>
              <p:cNvSpPr>
                <a:spLocks noChangeShapeType="1"/>
              </p:cNvSpPr>
              <p:nvPr/>
            </p:nvSpPr>
            <p:spPr bwMode="auto">
              <a:xfrm>
                <a:off x="2230" y="118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70" name="Line 194"/>
              <p:cNvSpPr>
                <a:spLocks noChangeShapeType="1"/>
              </p:cNvSpPr>
              <p:nvPr/>
            </p:nvSpPr>
            <p:spPr bwMode="auto">
              <a:xfrm>
                <a:off x="2230" y="118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71" name="Line 195"/>
              <p:cNvSpPr>
                <a:spLocks noChangeShapeType="1"/>
              </p:cNvSpPr>
              <p:nvPr/>
            </p:nvSpPr>
            <p:spPr bwMode="auto">
              <a:xfrm>
                <a:off x="2232" y="118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72" name="Line 196"/>
              <p:cNvSpPr>
                <a:spLocks noChangeShapeType="1"/>
              </p:cNvSpPr>
              <p:nvPr/>
            </p:nvSpPr>
            <p:spPr bwMode="auto">
              <a:xfrm>
                <a:off x="2234" y="118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73" name="Line 197"/>
              <p:cNvSpPr>
                <a:spLocks noChangeShapeType="1"/>
              </p:cNvSpPr>
              <p:nvPr/>
            </p:nvSpPr>
            <p:spPr bwMode="auto">
              <a:xfrm>
                <a:off x="2236" y="118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74" name="Line 198"/>
              <p:cNvSpPr>
                <a:spLocks noChangeShapeType="1"/>
              </p:cNvSpPr>
              <p:nvPr/>
            </p:nvSpPr>
            <p:spPr bwMode="auto">
              <a:xfrm flipV="1">
                <a:off x="2238" y="118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75" name="Line 199"/>
              <p:cNvSpPr>
                <a:spLocks noChangeShapeType="1"/>
              </p:cNvSpPr>
              <p:nvPr/>
            </p:nvSpPr>
            <p:spPr bwMode="auto">
              <a:xfrm>
                <a:off x="2240" y="118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76" name="Line 200"/>
              <p:cNvSpPr>
                <a:spLocks noChangeShapeType="1"/>
              </p:cNvSpPr>
              <p:nvPr/>
            </p:nvSpPr>
            <p:spPr bwMode="auto">
              <a:xfrm>
                <a:off x="2242" y="118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77" name="Line 201"/>
              <p:cNvSpPr>
                <a:spLocks noChangeShapeType="1"/>
              </p:cNvSpPr>
              <p:nvPr/>
            </p:nvSpPr>
            <p:spPr bwMode="auto">
              <a:xfrm>
                <a:off x="2244" y="118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451" name="Group 202"/>
            <p:cNvGrpSpPr>
              <a:grpSpLocks/>
            </p:cNvGrpSpPr>
            <p:nvPr/>
          </p:nvGrpSpPr>
          <p:grpSpPr bwMode="auto">
            <a:xfrm>
              <a:off x="2246" y="1186"/>
              <a:ext cx="622" cy="243"/>
              <a:chOff x="2246" y="1186"/>
              <a:chExt cx="622" cy="243"/>
            </a:xfrm>
          </p:grpSpPr>
          <p:sp>
            <p:nvSpPr>
              <p:cNvPr id="19978" name="Line 203"/>
              <p:cNvSpPr>
                <a:spLocks noChangeShapeType="1"/>
              </p:cNvSpPr>
              <p:nvPr/>
            </p:nvSpPr>
            <p:spPr bwMode="auto">
              <a:xfrm>
                <a:off x="2246" y="118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9" name="Line 204"/>
              <p:cNvSpPr>
                <a:spLocks noChangeShapeType="1"/>
              </p:cNvSpPr>
              <p:nvPr/>
            </p:nvSpPr>
            <p:spPr bwMode="auto">
              <a:xfrm>
                <a:off x="2248" y="118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0" name="Line 205"/>
              <p:cNvSpPr>
                <a:spLocks noChangeShapeType="1"/>
              </p:cNvSpPr>
              <p:nvPr/>
            </p:nvSpPr>
            <p:spPr bwMode="auto">
              <a:xfrm>
                <a:off x="2250" y="118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1" name="Line 206"/>
              <p:cNvSpPr>
                <a:spLocks noChangeShapeType="1"/>
              </p:cNvSpPr>
              <p:nvPr/>
            </p:nvSpPr>
            <p:spPr bwMode="auto">
              <a:xfrm>
                <a:off x="2252" y="118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2" name="Line 207"/>
              <p:cNvSpPr>
                <a:spLocks noChangeShapeType="1"/>
              </p:cNvSpPr>
              <p:nvPr/>
            </p:nvSpPr>
            <p:spPr bwMode="auto">
              <a:xfrm>
                <a:off x="2254" y="119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3" name="Line 208"/>
              <p:cNvSpPr>
                <a:spLocks noChangeShapeType="1"/>
              </p:cNvSpPr>
              <p:nvPr/>
            </p:nvSpPr>
            <p:spPr bwMode="auto">
              <a:xfrm>
                <a:off x="2256" y="119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4" name="Freeform 209"/>
              <p:cNvSpPr>
                <a:spLocks/>
              </p:cNvSpPr>
              <p:nvPr/>
            </p:nvSpPr>
            <p:spPr bwMode="auto">
              <a:xfrm>
                <a:off x="2258" y="1192"/>
                <a:ext cx="2" cy="6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4 h 6"/>
                  <a:gd name="T4" fmla="*/ 2 w 2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4"/>
                    </a:lnTo>
                    <a:lnTo>
                      <a:pt x="2" y="6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5" name="Line 210"/>
              <p:cNvSpPr>
                <a:spLocks noChangeShapeType="1"/>
              </p:cNvSpPr>
              <p:nvPr/>
            </p:nvSpPr>
            <p:spPr bwMode="auto">
              <a:xfrm>
                <a:off x="2278" y="123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6" name="Line 211"/>
              <p:cNvSpPr>
                <a:spLocks noChangeShapeType="1"/>
              </p:cNvSpPr>
              <p:nvPr/>
            </p:nvSpPr>
            <p:spPr bwMode="auto">
              <a:xfrm>
                <a:off x="2280" y="123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7" name="Line 212"/>
              <p:cNvSpPr>
                <a:spLocks noChangeShapeType="1"/>
              </p:cNvSpPr>
              <p:nvPr/>
            </p:nvSpPr>
            <p:spPr bwMode="auto">
              <a:xfrm>
                <a:off x="2282" y="123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8" name="Line 213"/>
              <p:cNvSpPr>
                <a:spLocks noChangeShapeType="1"/>
              </p:cNvSpPr>
              <p:nvPr/>
            </p:nvSpPr>
            <p:spPr bwMode="auto">
              <a:xfrm>
                <a:off x="2284" y="124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9" name="Line 214"/>
              <p:cNvSpPr>
                <a:spLocks noChangeShapeType="1"/>
              </p:cNvSpPr>
              <p:nvPr/>
            </p:nvSpPr>
            <p:spPr bwMode="auto">
              <a:xfrm>
                <a:off x="2286" y="124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0" name="Line 215"/>
              <p:cNvSpPr>
                <a:spLocks noChangeShapeType="1"/>
              </p:cNvSpPr>
              <p:nvPr/>
            </p:nvSpPr>
            <p:spPr bwMode="auto">
              <a:xfrm>
                <a:off x="2286" y="124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1" name="Line 216"/>
              <p:cNvSpPr>
                <a:spLocks noChangeShapeType="1"/>
              </p:cNvSpPr>
              <p:nvPr/>
            </p:nvSpPr>
            <p:spPr bwMode="auto">
              <a:xfrm>
                <a:off x="2288" y="124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2" name="Line 217"/>
              <p:cNvSpPr>
                <a:spLocks noChangeShapeType="1"/>
              </p:cNvSpPr>
              <p:nvPr/>
            </p:nvSpPr>
            <p:spPr bwMode="auto">
              <a:xfrm>
                <a:off x="2290" y="1248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3" name="Line 218"/>
              <p:cNvSpPr>
                <a:spLocks noChangeShapeType="1"/>
              </p:cNvSpPr>
              <p:nvPr/>
            </p:nvSpPr>
            <p:spPr bwMode="auto">
              <a:xfrm>
                <a:off x="2292" y="125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4" name="Line 219"/>
              <p:cNvSpPr>
                <a:spLocks noChangeShapeType="1"/>
              </p:cNvSpPr>
              <p:nvPr/>
            </p:nvSpPr>
            <p:spPr bwMode="auto">
              <a:xfrm>
                <a:off x="2294" y="125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5" name="Line 220"/>
              <p:cNvSpPr>
                <a:spLocks noChangeShapeType="1"/>
              </p:cNvSpPr>
              <p:nvPr/>
            </p:nvSpPr>
            <p:spPr bwMode="auto">
              <a:xfrm>
                <a:off x="2296" y="125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6" name="Line 221"/>
              <p:cNvSpPr>
                <a:spLocks noChangeShapeType="1"/>
              </p:cNvSpPr>
              <p:nvPr/>
            </p:nvSpPr>
            <p:spPr bwMode="auto">
              <a:xfrm>
                <a:off x="2298" y="125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7" name="Line 222"/>
              <p:cNvSpPr>
                <a:spLocks noChangeShapeType="1"/>
              </p:cNvSpPr>
              <p:nvPr/>
            </p:nvSpPr>
            <p:spPr bwMode="auto">
              <a:xfrm>
                <a:off x="2298" y="1260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8" name="Line 223"/>
              <p:cNvSpPr>
                <a:spLocks noChangeShapeType="1"/>
              </p:cNvSpPr>
              <p:nvPr/>
            </p:nvSpPr>
            <p:spPr bwMode="auto">
              <a:xfrm>
                <a:off x="2300" y="1264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9" name="Line 224"/>
              <p:cNvSpPr>
                <a:spLocks noChangeShapeType="1"/>
              </p:cNvSpPr>
              <p:nvPr/>
            </p:nvSpPr>
            <p:spPr bwMode="auto">
              <a:xfrm>
                <a:off x="2302" y="126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00" name="Line 225"/>
              <p:cNvSpPr>
                <a:spLocks noChangeShapeType="1"/>
              </p:cNvSpPr>
              <p:nvPr/>
            </p:nvSpPr>
            <p:spPr bwMode="auto">
              <a:xfrm>
                <a:off x="2304" y="1270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01" name="Line 226"/>
              <p:cNvSpPr>
                <a:spLocks noChangeShapeType="1"/>
              </p:cNvSpPr>
              <p:nvPr/>
            </p:nvSpPr>
            <p:spPr bwMode="auto">
              <a:xfrm>
                <a:off x="2306" y="1274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02" name="Line 227"/>
              <p:cNvSpPr>
                <a:spLocks noChangeShapeType="1"/>
              </p:cNvSpPr>
              <p:nvPr/>
            </p:nvSpPr>
            <p:spPr bwMode="auto">
              <a:xfrm>
                <a:off x="2308" y="127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03" name="Freeform 228"/>
              <p:cNvSpPr>
                <a:spLocks/>
              </p:cNvSpPr>
              <p:nvPr/>
            </p:nvSpPr>
            <p:spPr bwMode="auto">
              <a:xfrm>
                <a:off x="2308" y="1280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4 h 4"/>
                  <a:gd name="T4" fmla="*/ 2 w 2"/>
                  <a:gd name="T5" fmla="*/ 4 h 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4"/>
                    </a:lnTo>
                    <a:lnTo>
                      <a:pt x="2" y="4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04" name="Line 229"/>
              <p:cNvSpPr>
                <a:spLocks noChangeShapeType="1"/>
              </p:cNvSpPr>
              <p:nvPr/>
            </p:nvSpPr>
            <p:spPr bwMode="auto">
              <a:xfrm>
                <a:off x="2346" y="1304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05" name="Line 230"/>
              <p:cNvSpPr>
                <a:spLocks noChangeShapeType="1"/>
              </p:cNvSpPr>
              <p:nvPr/>
            </p:nvSpPr>
            <p:spPr bwMode="auto">
              <a:xfrm>
                <a:off x="2346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06" name="Line 231"/>
              <p:cNvSpPr>
                <a:spLocks noChangeShapeType="1"/>
              </p:cNvSpPr>
              <p:nvPr/>
            </p:nvSpPr>
            <p:spPr bwMode="auto">
              <a:xfrm>
                <a:off x="2348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07" name="Line 232"/>
              <p:cNvSpPr>
                <a:spLocks noChangeShapeType="1"/>
              </p:cNvSpPr>
              <p:nvPr/>
            </p:nvSpPr>
            <p:spPr bwMode="auto">
              <a:xfrm>
                <a:off x="2350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08" name="Line 233"/>
              <p:cNvSpPr>
                <a:spLocks noChangeShapeType="1"/>
              </p:cNvSpPr>
              <p:nvPr/>
            </p:nvSpPr>
            <p:spPr bwMode="auto">
              <a:xfrm>
                <a:off x="2352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09" name="Line 234"/>
              <p:cNvSpPr>
                <a:spLocks noChangeShapeType="1"/>
              </p:cNvSpPr>
              <p:nvPr/>
            </p:nvSpPr>
            <p:spPr bwMode="auto">
              <a:xfrm>
                <a:off x="2354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10" name="Line 235"/>
              <p:cNvSpPr>
                <a:spLocks noChangeShapeType="1"/>
              </p:cNvSpPr>
              <p:nvPr/>
            </p:nvSpPr>
            <p:spPr bwMode="auto">
              <a:xfrm>
                <a:off x="2356" y="1304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11" name="Line 236"/>
              <p:cNvSpPr>
                <a:spLocks noChangeShapeType="1"/>
              </p:cNvSpPr>
              <p:nvPr/>
            </p:nvSpPr>
            <p:spPr bwMode="auto">
              <a:xfrm>
                <a:off x="2356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12" name="Line 237"/>
              <p:cNvSpPr>
                <a:spLocks noChangeShapeType="1"/>
              </p:cNvSpPr>
              <p:nvPr/>
            </p:nvSpPr>
            <p:spPr bwMode="auto">
              <a:xfrm>
                <a:off x="2358" y="130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13" name="Line 238"/>
              <p:cNvSpPr>
                <a:spLocks noChangeShapeType="1"/>
              </p:cNvSpPr>
              <p:nvPr/>
            </p:nvSpPr>
            <p:spPr bwMode="auto">
              <a:xfrm>
                <a:off x="2360" y="130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14" name="Line 239"/>
              <p:cNvSpPr>
                <a:spLocks noChangeShapeType="1"/>
              </p:cNvSpPr>
              <p:nvPr/>
            </p:nvSpPr>
            <p:spPr bwMode="auto">
              <a:xfrm>
                <a:off x="2362" y="130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15" name="Line 240"/>
              <p:cNvSpPr>
                <a:spLocks noChangeShapeType="1"/>
              </p:cNvSpPr>
              <p:nvPr/>
            </p:nvSpPr>
            <p:spPr bwMode="auto">
              <a:xfrm>
                <a:off x="2364" y="130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16" name="Line 241"/>
              <p:cNvSpPr>
                <a:spLocks noChangeShapeType="1"/>
              </p:cNvSpPr>
              <p:nvPr/>
            </p:nvSpPr>
            <p:spPr bwMode="auto">
              <a:xfrm>
                <a:off x="2366" y="130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17" name="Line 242"/>
              <p:cNvSpPr>
                <a:spLocks noChangeShapeType="1"/>
              </p:cNvSpPr>
              <p:nvPr/>
            </p:nvSpPr>
            <p:spPr bwMode="auto">
              <a:xfrm>
                <a:off x="2368" y="130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18" name="Line 243"/>
              <p:cNvSpPr>
                <a:spLocks noChangeShapeType="1"/>
              </p:cNvSpPr>
              <p:nvPr/>
            </p:nvSpPr>
            <p:spPr bwMode="auto">
              <a:xfrm>
                <a:off x="2370" y="13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19" name="Line 244"/>
              <p:cNvSpPr>
                <a:spLocks noChangeShapeType="1"/>
              </p:cNvSpPr>
              <p:nvPr/>
            </p:nvSpPr>
            <p:spPr bwMode="auto">
              <a:xfrm>
                <a:off x="2372" y="13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20" name="Line 245"/>
              <p:cNvSpPr>
                <a:spLocks noChangeShapeType="1"/>
              </p:cNvSpPr>
              <p:nvPr/>
            </p:nvSpPr>
            <p:spPr bwMode="auto">
              <a:xfrm>
                <a:off x="2374" y="13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21" name="Line 246"/>
              <p:cNvSpPr>
                <a:spLocks noChangeShapeType="1"/>
              </p:cNvSpPr>
              <p:nvPr/>
            </p:nvSpPr>
            <p:spPr bwMode="auto">
              <a:xfrm>
                <a:off x="2376" y="13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22" name="Line 247"/>
              <p:cNvSpPr>
                <a:spLocks noChangeShapeType="1"/>
              </p:cNvSpPr>
              <p:nvPr/>
            </p:nvSpPr>
            <p:spPr bwMode="auto">
              <a:xfrm>
                <a:off x="2378" y="13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23" name="Line 248"/>
              <p:cNvSpPr>
                <a:spLocks noChangeShapeType="1"/>
              </p:cNvSpPr>
              <p:nvPr/>
            </p:nvSpPr>
            <p:spPr bwMode="auto">
              <a:xfrm>
                <a:off x="2380" y="13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24" name="Line 249"/>
              <p:cNvSpPr>
                <a:spLocks noChangeShapeType="1"/>
              </p:cNvSpPr>
              <p:nvPr/>
            </p:nvSpPr>
            <p:spPr bwMode="auto">
              <a:xfrm>
                <a:off x="2382" y="13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25" name="Line 250"/>
              <p:cNvSpPr>
                <a:spLocks noChangeShapeType="1"/>
              </p:cNvSpPr>
              <p:nvPr/>
            </p:nvSpPr>
            <p:spPr bwMode="auto">
              <a:xfrm>
                <a:off x="2384" y="13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26" name="Line 251"/>
              <p:cNvSpPr>
                <a:spLocks noChangeShapeType="1"/>
              </p:cNvSpPr>
              <p:nvPr/>
            </p:nvSpPr>
            <p:spPr bwMode="auto">
              <a:xfrm>
                <a:off x="2386" y="13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27" name="Line 252"/>
              <p:cNvSpPr>
                <a:spLocks noChangeShapeType="1"/>
              </p:cNvSpPr>
              <p:nvPr/>
            </p:nvSpPr>
            <p:spPr bwMode="auto">
              <a:xfrm>
                <a:off x="2388" y="13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28" name="Line 253"/>
              <p:cNvSpPr>
                <a:spLocks noChangeShapeType="1"/>
              </p:cNvSpPr>
              <p:nvPr/>
            </p:nvSpPr>
            <p:spPr bwMode="auto">
              <a:xfrm>
                <a:off x="2390" y="130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29" name="Line 254"/>
              <p:cNvSpPr>
                <a:spLocks noChangeShapeType="1"/>
              </p:cNvSpPr>
              <p:nvPr/>
            </p:nvSpPr>
            <p:spPr bwMode="auto">
              <a:xfrm>
                <a:off x="2392" y="131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30" name="Line 255"/>
              <p:cNvSpPr>
                <a:spLocks noChangeShapeType="1"/>
              </p:cNvSpPr>
              <p:nvPr/>
            </p:nvSpPr>
            <p:spPr bwMode="auto">
              <a:xfrm>
                <a:off x="2394" y="131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31" name="Line 256"/>
              <p:cNvSpPr>
                <a:spLocks noChangeShapeType="1"/>
              </p:cNvSpPr>
              <p:nvPr/>
            </p:nvSpPr>
            <p:spPr bwMode="auto">
              <a:xfrm>
                <a:off x="2396" y="131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32" name="Line 257"/>
              <p:cNvSpPr>
                <a:spLocks noChangeShapeType="1"/>
              </p:cNvSpPr>
              <p:nvPr/>
            </p:nvSpPr>
            <p:spPr bwMode="auto">
              <a:xfrm>
                <a:off x="2398" y="131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33" name="Line 258"/>
              <p:cNvSpPr>
                <a:spLocks noChangeShapeType="1"/>
              </p:cNvSpPr>
              <p:nvPr/>
            </p:nvSpPr>
            <p:spPr bwMode="auto">
              <a:xfrm>
                <a:off x="2400" y="131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34" name="Freeform 259"/>
              <p:cNvSpPr>
                <a:spLocks/>
              </p:cNvSpPr>
              <p:nvPr/>
            </p:nvSpPr>
            <p:spPr bwMode="auto">
              <a:xfrm>
                <a:off x="2402" y="1310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2 w 2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35" name="Line 260"/>
              <p:cNvSpPr>
                <a:spLocks noChangeShapeType="1"/>
              </p:cNvSpPr>
              <p:nvPr/>
            </p:nvSpPr>
            <p:spPr bwMode="auto">
              <a:xfrm>
                <a:off x="2446" y="130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36" name="Line 261"/>
              <p:cNvSpPr>
                <a:spLocks noChangeShapeType="1"/>
              </p:cNvSpPr>
              <p:nvPr/>
            </p:nvSpPr>
            <p:spPr bwMode="auto">
              <a:xfrm>
                <a:off x="2448" y="130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37" name="Line 262"/>
              <p:cNvSpPr>
                <a:spLocks noChangeShapeType="1"/>
              </p:cNvSpPr>
              <p:nvPr/>
            </p:nvSpPr>
            <p:spPr bwMode="auto">
              <a:xfrm>
                <a:off x="2450" y="130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38" name="Line 263"/>
              <p:cNvSpPr>
                <a:spLocks noChangeShapeType="1"/>
              </p:cNvSpPr>
              <p:nvPr/>
            </p:nvSpPr>
            <p:spPr bwMode="auto">
              <a:xfrm>
                <a:off x="2452" y="1306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39" name="Line 264"/>
              <p:cNvSpPr>
                <a:spLocks noChangeShapeType="1"/>
              </p:cNvSpPr>
              <p:nvPr/>
            </p:nvSpPr>
            <p:spPr bwMode="auto">
              <a:xfrm>
                <a:off x="2452" y="130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40" name="Line 265"/>
              <p:cNvSpPr>
                <a:spLocks noChangeShapeType="1"/>
              </p:cNvSpPr>
              <p:nvPr/>
            </p:nvSpPr>
            <p:spPr bwMode="auto">
              <a:xfrm>
                <a:off x="2454" y="130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41" name="Line 266"/>
              <p:cNvSpPr>
                <a:spLocks noChangeShapeType="1"/>
              </p:cNvSpPr>
              <p:nvPr/>
            </p:nvSpPr>
            <p:spPr bwMode="auto">
              <a:xfrm>
                <a:off x="2456" y="130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42" name="Line 267"/>
              <p:cNvSpPr>
                <a:spLocks noChangeShapeType="1"/>
              </p:cNvSpPr>
              <p:nvPr/>
            </p:nvSpPr>
            <p:spPr bwMode="auto">
              <a:xfrm>
                <a:off x="2458" y="130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43" name="Line 268"/>
              <p:cNvSpPr>
                <a:spLocks noChangeShapeType="1"/>
              </p:cNvSpPr>
              <p:nvPr/>
            </p:nvSpPr>
            <p:spPr bwMode="auto">
              <a:xfrm>
                <a:off x="2460" y="130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44" name="Line 269"/>
              <p:cNvSpPr>
                <a:spLocks noChangeShapeType="1"/>
              </p:cNvSpPr>
              <p:nvPr/>
            </p:nvSpPr>
            <p:spPr bwMode="auto">
              <a:xfrm>
                <a:off x="2462" y="130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45" name="Line 270"/>
              <p:cNvSpPr>
                <a:spLocks noChangeShapeType="1"/>
              </p:cNvSpPr>
              <p:nvPr/>
            </p:nvSpPr>
            <p:spPr bwMode="auto">
              <a:xfrm>
                <a:off x="2464" y="130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46" name="Line 271"/>
              <p:cNvSpPr>
                <a:spLocks noChangeShapeType="1"/>
              </p:cNvSpPr>
              <p:nvPr/>
            </p:nvSpPr>
            <p:spPr bwMode="auto">
              <a:xfrm>
                <a:off x="2466" y="130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47" name="Line 272"/>
              <p:cNvSpPr>
                <a:spLocks noChangeShapeType="1"/>
              </p:cNvSpPr>
              <p:nvPr/>
            </p:nvSpPr>
            <p:spPr bwMode="auto">
              <a:xfrm flipV="1">
                <a:off x="2468" y="130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48" name="Line 273"/>
              <p:cNvSpPr>
                <a:spLocks noChangeShapeType="1"/>
              </p:cNvSpPr>
              <p:nvPr/>
            </p:nvSpPr>
            <p:spPr bwMode="auto">
              <a:xfrm>
                <a:off x="2468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49" name="Line 274"/>
              <p:cNvSpPr>
                <a:spLocks noChangeShapeType="1"/>
              </p:cNvSpPr>
              <p:nvPr/>
            </p:nvSpPr>
            <p:spPr bwMode="auto">
              <a:xfrm>
                <a:off x="2470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50" name="Line 275"/>
              <p:cNvSpPr>
                <a:spLocks noChangeShapeType="1"/>
              </p:cNvSpPr>
              <p:nvPr/>
            </p:nvSpPr>
            <p:spPr bwMode="auto">
              <a:xfrm>
                <a:off x="2472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51" name="Line 276"/>
              <p:cNvSpPr>
                <a:spLocks noChangeShapeType="1"/>
              </p:cNvSpPr>
              <p:nvPr/>
            </p:nvSpPr>
            <p:spPr bwMode="auto">
              <a:xfrm>
                <a:off x="2474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52" name="Line 277"/>
              <p:cNvSpPr>
                <a:spLocks noChangeShapeType="1"/>
              </p:cNvSpPr>
              <p:nvPr/>
            </p:nvSpPr>
            <p:spPr bwMode="auto">
              <a:xfrm>
                <a:off x="2476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53" name="Line 278"/>
              <p:cNvSpPr>
                <a:spLocks noChangeShapeType="1"/>
              </p:cNvSpPr>
              <p:nvPr/>
            </p:nvSpPr>
            <p:spPr bwMode="auto">
              <a:xfrm>
                <a:off x="2478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54" name="Line 279"/>
              <p:cNvSpPr>
                <a:spLocks noChangeShapeType="1"/>
              </p:cNvSpPr>
              <p:nvPr/>
            </p:nvSpPr>
            <p:spPr bwMode="auto">
              <a:xfrm>
                <a:off x="2480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55" name="Line 280"/>
              <p:cNvSpPr>
                <a:spLocks noChangeShapeType="1"/>
              </p:cNvSpPr>
              <p:nvPr/>
            </p:nvSpPr>
            <p:spPr bwMode="auto">
              <a:xfrm>
                <a:off x="2482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56" name="Line 281"/>
              <p:cNvSpPr>
                <a:spLocks noChangeShapeType="1"/>
              </p:cNvSpPr>
              <p:nvPr/>
            </p:nvSpPr>
            <p:spPr bwMode="auto">
              <a:xfrm>
                <a:off x="2484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57" name="Line 282"/>
              <p:cNvSpPr>
                <a:spLocks noChangeShapeType="1"/>
              </p:cNvSpPr>
              <p:nvPr/>
            </p:nvSpPr>
            <p:spPr bwMode="auto">
              <a:xfrm>
                <a:off x="2486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58" name="Line 283"/>
              <p:cNvSpPr>
                <a:spLocks noChangeShapeType="1"/>
              </p:cNvSpPr>
              <p:nvPr/>
            </p:nvSpPr>
            <p:spPr bwMode="auto">
              <a:xfrm>
                <a:off x="2488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59" name="Line 284"/>
              <p:cNvSpPr>
                <a:spLocks noChangeShapeType="1"/>
              </p:cNvSpPr>
              <p:nvPr/>
            </p:nvSpPr>
            <p:spPr bwMode="auto">
              <a:xfrm>
                <a:off x="2490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60" name="Line 285"/>
              <p:cNvSpPr>
                <a:spLocks noChangeShapeType="1"/>
              </p:cNvSpPr>
              <p:nvPr/>
            </p:nvSpPr>
            <p:spPr bwMode="auto">
              <a:xfrm>
                <a:off x="2492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61" name="Line 286"/>
              <p:cNvSpPr>
                <a:spLocks noChangeShapeType="1"/>
              </p:cNvSpPr>
              <p:nvPr/>
            </p:nvSpPr>
            <p:spPr bwMode="auto">
              <a:xfrm>
                <a:off x="2494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62" name="Line 287"/>
              <p:cNvSpPr>
                <a:spLocks noChangeShapeType="1"/>
              </p:cNvSpPr>
              <p:nvPr/>
            </p:nvSpPr>
            <p:spPr bwMode="auto">
              <a:xfrm>
                <a:off x="2496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63" name="Line 288"/>
              <p:cNvSpPr>
                <a:spLocks noChangeShapeType="1"/>
              </p:cNvSpPr>
              <p:nvPr/>
            </p:nvSpPr>
            <p:spPr bwMode="auto">
              <a:xfrm>
                <a:off x="2498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64" name="Line 289"/>
              <p:cNvSpPr>
                <a:spLocks noChangeShapeType="1"/>
              </p:cNvSpPr>
              <p:nvPr/>
            </p:nvSpPr>
            <p:spPr bwMode="auto">
              <a:xfrm>
                <a:off x="2500" y="1304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65" name="Line 290"/>
              <p:cNvSpPr>
                <a:spLocks noChangeShapeType="1"/>
              </p:cNvSpPr>
              <p:nvPr/>
            </p:nvSpPr>
            <p:spPr bwMode="auto">
              <a:xfrm>
                <a:off x="2500" y="13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66" name="Freeform 291"/>
              <p:cNvSpPr>
                <a:spLocks/>
              </p:cNvSpPr>
              <p:nvPr/>
            </p:nvSpPr>
            <p:spPr bwMode="auto">
              <a:xfrm>
                <a:off x="2502" y="1304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2 w 4"/>
                  <a:gd name="T3" fmla="*/ 0 h 1"/>
                  <a:gd name="T4" fmla="*/ 4 w 4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67" name="Line 292"/>
              <p:cNvSpPr>
                <a:spLocks noChangeShapeType="1"/>
              </p:cNvSpPr>
              <p:nvPr/>
            </p:nvSpPr>
            <p:spPr bwMode="auto">
              <a:xfrm>
                <a:off x="2550" y="130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68" name="Line 293"/>
              <p:cNvSpPr>
                <a:spLocks noChangeShapeType="1"/>
              </p:cNvSpPr>
              <p:nvPr/>
            </p:nvSpPr>
            <p:spPr bwMode="auto">
              <a:xfrm>
                <a:off x="2550" y="13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69" name="Line 294"/>
              <p:cNvSpPr>
                <a:spLocks noChangeShapeType="1"/>
              </p:cNvSpPr>
              <p:nvPr/>
            </p:nvSpPr>
            <p:spPr bwMode="auto">
              <a:xfrm>
                <a:off x="2552" y="13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70" name="Line 295"/>
              <p:cNvSpPr>
                <a:spLocks noChangeShapeType="1"/>
              </p:cNvSpPr>
              <p:nvPr/>
            </p:nvSpPr>
            <p:spPr bwMode="auto">
              <a:xfrm>
                <a:off x="2554" y="13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71" name="Line 296"/>
              <p:cNvSpPr>
                <a:spLocks noChangeShapeType="1"/>
              </p:cNvSpPr>
              <p:nvPr/>
            </p:nvSpPr>
            <p:spPr bwMode="auto">
              <a:xfrm>
                <a:off x="2556" y="13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72" name="Line 297"/>
              <p:cNvSpPr>
                <a:spLocks noChangeShapeType="1"/>
              </p:cNvSpPr>
              <p:nvPr/>
            </p:nvSpPr>
            <p:spPr bwMode="auto">
              <a:xfrm>
                <a:off x="2558" y="130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73" name="Line 298"/>
              <p:cNvSpPr>
                <a:spLocks noChangeShapeType="1"/>
              </p:cNvSpPr>
              <p:nvPr/>
            </p:nvSpPr>
            <p:spPr bwMode="auto">
              <a:xfrm>
                <a:off x="2560" y="131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74" name="Line 299"/>
              <p:cNvSpPr>
                <a:spLocks noChangeShapeType="1"/>
              </p:cNvSpPr>
              <p:nvPr/>
            </p:nvSpPr>
            <p:spPr bwMode="auto">
              <a:xfrm>
                <a:off x="2562" y="131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75" name="Line 300"/>
              <p:cNvSpPr>
                <a:spLocks noChangeShapeType="1"/>
              </p:cNvSpPr>
              <p:nvPr/>
            </p:nvSpPr>
            <p:spPr bwMode="auto">
              <a:xfrm>
                <a:off x="2564" y="131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76" name="Line 301"/>
              <p:cNvSpPr>
                <a:spLocks noChangeShapeType="1"/>
              </p:cNvSpPr>
              <p:nvPr/>
            </p:nvSpPr>
            <p:spPr bwMode="auto">
              <a:xfrm>
                <a:off x="2566" y="131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77" name="Line 302"/>
              <p:cNvSpPr>
                <a:spLocks noChangeShapeType="1"/>
              </p:cNvSpPr>
              <p:nvPr/>
            </p:nvSpPr>
            <p:spPr bwMode="auto">
              <a:xfrm>
                <a:off x="2568" y="131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78" name="Line 303"/>
              <p:cNvSpPr>
                <a:spLocks noChangeShapeType="1"/>
              </p:cNvSpPr>
              <p:nvPr/>
            </p:nvSpPr>
            <p:spPr bwMode="auto">
              <a:xfrm>
                <a:off x="2570" y="131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79" name="Line 304"/>
              <p:cNvSpPr>
                <a:spLocks noChangeShapeType="1"/>
              </p:cNvSpPr>
              <p:nvPr/>
            </p:nvSpPr>
            <p:spPr bwMode="auto">
              <a:xfrm>
                <a:off x="2572" y="131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80" name="Line 305"/>
              <p:cNvSpPr>
                <a:spLocks noChangeShapeType="1"/>
              </p:cNvSpPr>
              <p:nvPr/>
            </p:nvSpPr>
            <p:spPr bwMode="auto">
              <a:xfrm>
                <a:off x="2574" y="131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81" name="Line 306"/>
              <p:cNvSpPr>
                <a:spLocks noChangeShapeType="1"/>
              </p:cNvSpPr>
              <p:nvPr/>
            </p:nvSpPr>
            <p:spPr bwMode="auto">
              <a:xfrm>
                <a:off x="2576" y="131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82" name="Line 307"/>
              <p:cNvSpPr>
                <a:spLocks noChangeShapeType="1"/>
              </p:cNvSpPr>
              <p:nvPr/>
            </p:nvSpPr>
            <p:spPr bwMode="auto">
              <a:xfrm>
                <a:off x="2578" y="131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83" name="Line 308"/>
              <p:cNvSpPr>
                <a:spLocks noChangeShapeType="1"/>
              </p:cNvSpPr>
              <p:nvPr/>
            </p:nvSpPr>
            <p:spPr bwMode="auto">
              <a:xfrm>
                <a:off x="2580" y="131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84" name="Line 309"/>
              <p:cNvSpPr>
                <a:spLocks noChangeShapeType="1"/>
              </p:cNvSpPr>
              <p:nvPr/>
            </p:nvSpPr>
            <p:spPr bwMode="auto">
              <a:xfrm>
                <a:off x="2582" y="131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85" name="Line 310"/>
              <p:cNvSpPr>
                <a:spLocks noChangeShapeType="1"/>
              </p:cNvSpPr>
              <p:nvPr/>
            </p:nvSpPr>
            <p:spPr bwMode="auto">
              <a:xfrm>
                <a:off x="2582" y="131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86" name="Line 311"/>
              <p:cNvSpPr>
                <a:spLocks noChangeShapeType="1"/>
              </p:cNvSpPr>
              <p:nvPr/>
            </p:nvSpPr>
            <p:spPr bwMode="auto">
              <a:xfrm>
                <a:off x="2584" y="131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87" name="Line 312"/>
              <p:cNvSpPr>
                <a:spLocks noChangeShapeType="1"/>
              </p:cNvSpPr>
              <p:nvPr/>
            </p:nvSpPr>
            <p:spPr bwMode="auto">
              <a:xfrm>
                <a:off x="2586" y="131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88" name="Line 313"/>
              <p:cNvSpPr>
                <a:spLocks noChangeShapeType="1"/>
              </p:cNvSpPr>
              <p:nvPr/>
            </p:nvSpPr>
            <p:spPr bwMode="auto">
              <a:xfrm>
                <a:off x="2588" y="131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89" name="Line 314"/>
              <p:cNvSpPr>
                <a:spLocks noChangeShapeType="1"/>
              </p:cNvSpPr>
              <p:nvPr/>
            </p:nvSpPr>
            <p:spPr bwMode="auto">
              <a:xfrm>
                <a:off x="2590" y="131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90" name="Line 315"/>
              <p:cNvSpPr>
                <a:spLocks noChangeShapeType="1"/>
              </p:cNvSpPr>
              <p:nvPr/>
            </p:nvSpPr>
            <p:spPr bwMode="auto">
              <a:xfrm>
                <a:off x="2592" y="131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91" name="Line 316"/>
              <p:cNvSpPr>
                <a:spLocks noChangeShapeType="1"/>
              </p:cNvSpPr>
              <p:nvPr/>
            </p:nvSpPr>
            <p:spPr bwMode="auto">
              <a:xfrm>
                <a:off x="2594" y="1316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92" name="Line 317"/>
              <p:cNvSpPr>
                <a:spLocks noChangeShapeType="1"/>
              </p:cNvSpPr>
              <p:nvPr/>
            </p:nvSpPr>
            <p:spPr bwMode="auto">
              <a:xfrm>
                <a:off x="2594" y="131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93" name="Line 318"/>
              <p:cNvSpPr>
                <a:spLocks noChangeShapeType="1"/>
              </p:cNvSpPr>
              <p:nvPr/>
            </p:nvSpPr>
            <p:spPr bwMode="auto">
              <a:xfrm>
                <a:off x="2596" y="131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94" name="Line 319"/>
              <p:cNvSpPr>
                <a:spLocks noChangeShapeType="1"/>
              </p:cNvSpPr>
              <p:nvPr/>
            </p:nvSpPr>
            <p:spPr bwMode="auto">
              <a:xfrm>
                <a:off x="2598" y="131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95" name="Line 320"/>
              <p:cNvSpPr>
                <a:spLocks noChangeShapeType="1"/>
              </p:cNvSpPr>
              <p:nvPr/>
            </p:nvSpPr>
            <p:spPr bwMode="auto">
              <a:xfrm>
                <a:off x="2600" y="131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96" name="Line 321"/>
              <p:cNvSpPr>
                <a:spLocks noChangeShapeType="1"/>
              </p:cNvSpPr>
              <p:nvPr/>
            </p:nvSpPr>
            <p:spPr bwMode="auto">
              <a:xfrm>
                <a:off x="2602" y="131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97" name="Line 322"/>
              <p:cNvSpPr>
                <a:spLocks noChangeShapeType="1"/>
              </p:cNvSpPr>
              <p:nvPr/>
            </p:nvSpPr>
            <p:spPr bwMode="auto">
              <a:xfrm>
                <a:off x="2604" y="131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98" name="Line 323"/>
              <p:cNvSpPr>
                <a:spLocks noChangeShapeType="1"/>
              </p:cNvSpPr>
              <p:nvPr/>
            </p:nvSpPr>
            <p:spPr bwMode="auto">
              <a:xfrm>
                <a:off x="2606" y="132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99" name="Line 324"/>
              <p:cNvSpPr>
                <a:spLocks noChangeShapeType="1"/>
              </p:cNvSpPr>
              <p:nvPr/>
            </p:nvSpPr>
            <p:spPr bwMode="auto">
              <a:xfrm>
                <a:off x="2608" y="132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00" name="Line 325"/>
              <p:cNvSpPr>
                <a:spLocks noChangeShapeType="1"/>
              </p:cNvSpPr>
              <p:nvPr/>
            </p:nvSpPr>
            <p:spPr bwMode="auto">
              <a:xfrm>
                <a:off x="2610" y="132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01" name="Line 326"/>
              <p:cNvSpPr>
                <a:spLocks noChangeShapeType="1"/>
              </p:cNvSpPr>
              <p:nvPr/>
            </p:nvSpPr>
            <p:spPr bwMode="auto">
              <a:xfrm>
                <a:off x="2612" y="132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02" name="Freeform 327"/>
              <p:cNvSpPr>
                <a:spLocks/>
              </p:cNvSpPr>
              <p:nvPr/>
            </p:nvSpPr>
            <p:spPr bwMode="auto">
              <a:xfrm>
                <a:off x="2614" y="1322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2 w 4"/>
                  <a:gd name="T3" fmla="*/ 0 h 1"/>
                  <a:gd name="T4" fmla="*/ 4 w 4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03" name="Line 328"/>
              <p:cNvSpPr>
                <a:spLocks noChangeShapeType="1"/>
              </p:cNvSpPr>
              <p:nvPr/>
            </p:nvSpPr>
            <p:spPr bwMode="auto">
              <a:xfrm>
                <a:off x="2658" y="133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04" name="Line 329"/>
              <p:cNvSpPr>
                <a:spLocks noChangeShapeType="1"/>
              </p:cNvSpPr>
              <p:nvPr/>
            </p:nvSpPr>
            <p:spPr bwMode="auto">
              <a:xfrm>
                <a:off x="2658" y="133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05" name="Line 330"/>
              <p:cNvSpPr>
                <a:spLocks noChangeShapeType="1"/>
              </p:cNvSpPr>
              <p:nvPr/>
            </p:nvSpPr>
            <p:spPr bwMode="auto">
              <a:xfrm>
                <a:off x="2660" y="133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06" name="Line 331"/>
              <p:cNvSpPr>
                <a:spLocks noChangeShapeType="1"/>
              </p:cNvSpPr>
              <p:nvPr/>
            </p:nvSpPr>
            <p:spPr bwMode="auto">
              <a:xfrm>
                <a:off x="2662" y="133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07" name="Line 332"/>
              <p:cNvSpPr>
                <a:spLocks noChangeShapeType="1"/>
              </p:cNvSpPr>
              <p:nvPr/>
            </p:nvSpPr>
            <p:spPr bwMode="auto">
              <a:xfrm>
                <a:off x="2664" y="133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08" name="Line 333"/>
              <p:cNvSpPr>
                <a:spLocks noChangeShapeType="1"/>
              </p:cNvSpPr>
              <p:nvPr/>
            </p:nvSpPr>
            <p:spPr bwMode="auto">
              <a:xfrm>
                <a:off x="2666" y="133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09" name="Line 334"/>
              <p:cNvSpPr>
                <a:spLocks noChangeShapeType="1"/>
              </p:cNvSpPr>
              <p:nvPr/>
            </p:nvSpPr>
            <p:spPr bwMode="auto">
              <a:xfrm>
                <a:off x="2668" y="133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10" name="Line 335"/>
              <p:cNvSpPr>
                <a:spLocks noChangeShapeType="1"/>
              </p:cNvSpPr>
              <p:nvPr/>
            </p:nvSpPr>
            <p:spPr bwMode="auto">
              <a:xfrm>
                <a:off x="2670" y="134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11" name="Line 336"/>
              <p:cNvSpPr>
                <a:spLocks noChangeShapeType="1"/>
              </p:cNvSpPr>
              <p:nvPr/>
            </p:nvSpPr>
            <p:spPr bwMode="auto">
              <a:xfrm>
                <a:off x="2672" y="134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12" name="Line 337"/>
              <p:cNvSpPr>
                <a:spLocks noChangeShapeType="1"/>
              </p:cNvSpPr>
              <p:nvPr/>
            </p:nvSpPr>
            <p:spPr bwMode="auto">
              <a:xfrm>
                <a:off x="2674" y="134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13" name="Line 338"/>
              <p:cNvSpPr>
                <a:spLocks noChangeShapeType="1"/>
              </p:cNvSpPr>
              <p:nvPr/>
            </p:nvSpPr>
            <p:spPr bwMode="auto">
              <a:xfrm>
                <a:off x="2676" y="134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14" name="Line 339"/>
              <p:cNvSpPr>
                <a:spLocks noChangeShapeType="1"/>
              </p:cNvSpPr>
              <p:nvPr/>
            </p:nvSpPr>
            <p:spPr bwMode="auto">
              <a:xfrm>
                <a:off x="2678" y="134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15" name="Line 340"/>
              <p:cNvSpPr>
                <a:spLocks noChangeShapeType="1"/>
              </p:cNvSpPr>
              <p:nvPr/>
            </p:nvSpPr>
            <p:spPr bwMode="auto">
              <a:xfrm>
                <a:off x="2680" y="134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16" name="Line 341"/>
              <p:cNvSpPr>
                <a:spLocks noChangeShapeType="1"/>
              </p:cNvSpPr>
              <p:nvPr/>
            </p:nvSpPr>
            <p:spPr bwMode="auto">
              <a:xfrm>
                <a:off x="2682" y="134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17" name="Line 342"/>
              <p:cNvSpPr>
                <a:spLocks noChangeShapeType="1"/>
              </p:cNvSpPr>
              <p:nvPr/>
            </p:nvSpPr>
            <p:spPr bwMode="auto">
              <a:xfrm>
                <a:off x="2684" y="13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18" name="Line 343"/>
              <p:cNvSpPr>
                <a:spLocks noChangeShapeType="1"/>
              </p:cNvSpPr>
              <p:nvPr/>
            </p:nvSpPr>
            <p:spPr bwMode="auto">
              <a:xfrm>
                <a:off x="2686" y="13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19" name="Line 344"/>
              <p:cNvSpPr>
                <a:spLocks noChangeShapeType="1"/>
              </p:cNvSpPr>
              <p:nvPr/>
            </p:nvSpPr>
            <p:spPr bwMode="auto">
              <a:xfrm>
                <a:off x="2688" y="13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20" name="Line 345"/>
              <p:cNvSpPr>
                <a:spLocks noChangeShapeType="1"/>
              </p:cNvSpPr>
              <p:nvPr/>
            </p:nvSpPr>
            <p:spPr bwMode="auto">
              <a:xfrm>
                <a:off x="2690" y="134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21" name="Line 346"/>
              <p:cNvSpPr>
                <a:spLocks noChangeShapeType="1"/>
              </p:cNvSpPr>
              <p:nvPr/>
            </p:nvSpPr>
            <p:spPr bwMode="auto">
              <a:xfrm>
                <a:off x="2690" y="134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22" name="Line 347"/>
              <p:cNvSpPr>
                <a:spLocks noChangeShapeType="1"/>
              </p:cNvSpPr>
              <p:nvPr/>
            </p:nvSpPr>
            <p:spPr bwMode="auto">
              <a:xfrm>
                <a:off x="2692" y="134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23" name="Line 348"/>
              <p:cNvSpPr>
                <a:spLocks noChangeShapeType="1"/>
              </p:cNvSpPr>
              <p:nvPr/>
            </p:nvSpPr>
            <p:spPr bwMode="auto">
              <a:xfrm>
                <a:off x="2692" y="135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24" name="Line 349"/>
              <p:cNvSpPr>
                <a:spLocks noChangeShapeType="1"/>
              </p:cNvSpPr>
              <p:nvPr/>
            </p:nvSpPr>
            <p:spPr bwMode="auto">
              <a:xfrm>
                <a:off x="2694" y="135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25" name="Line 350"/>
              <p:cNvSpPr>
                <a:spLocks noChangeShapeType="1"/>
              </p:cNvSpPr>
              <p:nvPr/>
            </p:nvSpPr>
            <p:spPr bwMode="auto">
              <a:xfrm>
                <a:off x="2696" y="135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26" name="Line 351"/>
              <p:cNvSpPr>
                <a:spLocks noChangeShapeType="1"/>
              </p:cNvSpPr>
              <p:nvPr/>
            </p:nvSpPr>
            <p:spPr bwMode="auto">
              <a:xfrm>
                <a:off x="2698" y="135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27" name="Line 352"/>
              <p:cNvSpPr>
                <a:spLocks noChangeShapeType="1"/>
              </p:cNvSpPr>
              <p:nvPr/>
            </p:nvSpPr>
            <p:spPr bwMode="auto">
              <a:xfrm>
                <a:off x="2700" y="135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28" name="Line 353"/>
              <p:cNvSpPr>
                <a:spLocks noChangeShapeType="1"/>
              </p:cNvSpPr>
              <p:nvPr/>
            </p:nvSpPr>
            <p:spPr bwMode="auto">
              <a:xfrm>
                <a:off x="2702" y="135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29" name="Line 354"/>
              <p:cNvSpPr>
                <a:spLocks noChangeShapeType="1"/>
              </p:cNvSpPr>
              <p:nvPr/>
            </p:nvSpPr>
            <p:spPr bwMode="auto">
              <a:xfrm>
                <a:off x="2704" y="135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30" name="Freeform 355"/>
              <p:cNvSpPr>
                <a:spLocks/>
              </p:cNvSpPr>
              <p:nvPr/>
            </p:nvSpPr>
            <p:spPr bwMode="auto">
              <a:xfrm>
                <a:off x="2706" y="1352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2 w 4"/>
                  <a:gd name="T3" fmla="*/ 2 h 2"/>
                  <a:gd name="T4" fmla="*/ 4 w 4"/>
                  <a:gd name="T5" fmla="*/ 2 h 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2" y="2"/>
                    </a:lnTo>
                    <a:lnTo>
                      <a:pt x="4" y="2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31" name="Line 356"/>
              <p:cNvSpPr>
                <a:spLocks noChangeShapeType="1"/>
              </p:cNvSpPr>
              <p:nvPr/>
            </p:nvSpPr>
            <p:spPr bwMode="auto">
              <a:xfrm>
                <a:off x="2750" y="137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32" name="Line 357"/>
              <p:cNvSpPr>
                <a:spLocks noChangeShapeType="1"/>
              </p:cNvSpPr>
              <p:nvPr/>
            </p:nvSpPr>
            <p:spPr bwMode="auto">
              <a:xfrm>
                <a:off x="2750" y="13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33" name="Line 358"/>
              <p:cNvSpPr>
                <a:spLocks noChangeShapeType="1"/>
              </p:cNvSpPr>
              <p:nvPr/>
            </p:nvSpPr>
            <p:spPr bwMode="auto">
              <a:xfrm>
                <a:off x="2752" y="137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34" name="Line 359"/>
              <p:cNvSpPr>
                <a:spLocks noChangeShapeType="1"/>
              </p:cNvSpPr>
              <p:nvPr/>
            </p:nvSpPr>
            <p:spPr bwMode="auto">
              <a:xfrm>
                <a:off x="2754" y="137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35" name="Line 360"/>
              <p:cNvSpPr>
                <a:spLocks noChangeShapeType="1"/>
              </p:cNvSpPr>
              <p:nvPr/>
            </p:nvSpPr>
            <p:spPr bwMode="auto">
              <a:xfrm>
                <a:off x="2756" y="137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36" name="Line 361"/>
              <p:cNvSpPr>
                <a:spLocks noChangeShapeType="1"/>
              </p:cNvSpPr>
              <p:nvPr/>
            </p:nvSpPr>
            <p:spPr bwMode="auto">
              <a:xfrm>
                <a:off x="2758" y="137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37" name="Line 362"/>
              <p:cNvSpPr>
                <a:spLocks noChangeShapeType="1"/>
              </p:cNvSpPr>
              <p:nvPr/>
            </p:nvSpPr>
            <p:spPr bwMode="auto">
              <a:xfrm>
                <a:off x="2760" y="137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38" name="Line 363"/>
              <p:cNvSpPr>
                <a:spLocks noChangeShapeType="1"/>
              </p:cNvSpPr>
              <p:nvPr/>
            </p:nvSpPr>
            <p:spPr bwMode="auto">
              <a:xfrm>
                <a:off x="2762" y="137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39" name="Line 364"/>
              <p:cNvSpPr>
                <a:spLocks noChangeShapeType="1"/>
              </p:cNvSpPr>
              <p:nvPr/>
            </p:nvSpPr>
            <p:spPr bwMode="auto">
              <a:xfrm>
                <a:off x="2762" y="137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40" name="Line 365"/>
              <p:cNvSpPr>
                <a:spLocks noChangeShapeType="1"/>
              </p:cNvSpPr>
              <p:nvPr/>
            </p:nvSpPr>
            <p:spPr bwMode="auto">
              <a:xfrm>
                <a:off x="2764" y="137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41" name="Line 366"/>
              <p:cNvSpPr>
                <a:spLocks noChangeShapeType="1"/>
              </p:cNvSpPr>
              <p:nvPr/>
            </p:nvSpPr>
            <p:spPr bwMode="auto">
              <a:xfrm>
                <a:off x="2766" y="138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42" name="Line 367"/>
              <p:cNvSpPr>
                <a:spLocks noChangeShapeType="1"/>
              </p:cNvSpPr>
              <p:nvPr/>
            </p:nvSpPr>
            <p:spPr bwMode="auto">
              <a:xfrm>
                <a:off x="2768" y="138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43" name="Line 368"/>
              <p:cNvSpPr>
                <a:spLocks noChangeShapeType="1"/>
              </p:cNvSpPr>
              <p:nvPr/>
            </p:nvSpPr>
            <p:spPr bwMode="auto">
              <a:xfrm>
                <a:off x="2770" y="138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44" name="Line 369"/>
              <p:cNvSpPr>
                <a:spLocks noChangeShapeType="1"/>
              </p:cNvSpPr>
              <p:nvPr/>
            </p:nvSpPr>
            <p:spPr bwMode="auto">
              <a:xfrm>
                <a:off x="2772" y="138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45" name="Line 370"/>
              <p:cNvSpPr>
                <a:spLocks noChangeShapeType="1"/>
              </p:cNvSpPr>
              <p:nvPr/>
            </p:nvSpPr>
            <p:spPr bwMode="auto">
              <a:xfrm>
                <a:off x="2774" y="138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46" name="Line 371"/>
              <p:cNvSpPr>
                <a:spLocks noChangeShapeType="1"/>
              </p:cNvSpPr>
              <p:nvPr/>
            </p:nvSpPr>
            <p:spPr bwMode="auto">
              <a:xfrm>
                <a:off x="2774" y="138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47" name="Line 372"/>
              <p:cNvSpPr>
                <a:spLocks noChangeShapeType="1"/>
              </p:cNvSpPr>
              <p:nvPr/>
            </p:nvSpPr>
            <p:spPr bwMode="auto">
              <a:xfrm>
                <a:off x="2776" y="138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48" name="Line 373"/>
              <p:cNvSpPr>
                <a:spLocks noChangeShapeType="1"/>
              </p:cNvSpPr>
              <p:nvPr/>
            </p:nvSpPr>
            <p:spPr bwMode="auto">
              <a:xfrm>
                <a:off x="2778" y="138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49" name="Line 374"/>
              <p:cNvSpPr>
                <a:spLocks noChangeShapeType="1"/>
              </p:cNvSpPr>
              <p:nvPr/>
            </p:nvSpPr>
            <p:spPr bwMode="auto">
              <a:xfrm>
                <a:off x="2780" y="138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50" name="Line 375"/>
              <p:cNvSpPr>
                <a:spLocks noChangeShapeType="1"/>
              </p:cNvSpPr>
              <p:nvPr/>
            </p:nvSpPr>
            <p:spPr bwMode="auto">
              <a:xfrm>
                <a:off x="2782" y="138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51" name="Line 376"/>
              <p:cNvSpPr>
                <a:spLocks noChangeShapeType="1"/>
              </p:cNvSpPr>
              <p:nvPr/>
            </p:nvSpPr>
            <p:spPr bwMode="auto">
              <a:xfrm>
                <a:off x="2784" y="138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52" name="Line 377"/>
              <p:cNvSpPr>
                <a:spLocks noChangeShapeType="1"/>
              </p:cNvSpPr>
              <p:nvPr/>
            </p:nvSpPr>
            <p:spPr bwMode="auto">
              <a:xfrm>
                <a:off x="2786" y="138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53" name="Line 378"/>
              <p:cNvSpPr>
                <a:spLocks noChangeShapeType="1"/>
              </p:cNvSpPr>
              <p:nvPr/>
            </p:nvSpPr>
            <p:spPr bwMode="auto">
              <a:xfrm>
                <a:off x="2786" y="139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54" name="Line 379"/>
              <p:cNvSpPr>
                <a:spLocks noChangeShapeType="1"/>
              </p:cNvSpPr>
              <p:nvPr/>
            </p:nvSpPr>
            <p:spPr bwMode="auto">
              <a:xfrm>
                <a:off x="2788" y="139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55" name="Line 380"/>
              <p:cNvSpPr>
                <a:spLocks noChangeShapeType="1"/>
              </p:cNvSpPr>
              <p:nvPr/>
            </p:nvSpPr>
            <p:spPr bwMode="auto">
              <a:xfrm>
                <a:off x="2790" y="139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56" name="Line 381"/>
              <p:cNvSpPr>
                <a:spLocks noChangeShapeType="1"/>
              </p:cNvSpPr>
              <p:nvPr/>
            </p:nvSpPr>
            <p:spPr bwMode="auto">
              <a:xfrm>
                <a:off x="2792" y="139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57" name="Line 382"/>
              <p:cNvSpPr>
                <a:spLocks noChangeShapeType="1"/>
              </p:cNvSpPr>
              <p:nvPr/>
            </p:nvSpPr>
            <p:spPr bwMode="auto">
              <a:xfrm>
                <a:off x="2794" y="139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58" name="Freeform 383"/>
              <p:cNvSpPr>
                <a:spLocks/>
              </p:cNvSpPr>
              <p:nvPr/>
            </p:nvSpPr>
            <p:spPr bwMode="auto">
              <a:xfrm>
                <a:off x="2794" y="1394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2 w 4"/>
                  <a:gd name="T3" fmla="*/ 0 h 1"/>
                  <a:gd name="T4" fmla="*/ 4 w 4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59" name="Line 384"/>
              <p:cNvSpPr>
                <a:spLocks noChangeShapeType="1"/>
              </p:cNvSpPr>
              <p:nvPr/>
            </p:nvSpPr>
            <p:spPr bwMode="auto">
              <a:xfrm>
                <a:off x="2834" y="141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60" name="Line 385"/>
              <p:cNvSpPr>
                <a:spLocks noChangeShapeType="1"/>
              </p:cNvSpPr>
              <p:nvPr/>
            </p:nvSpPr>
            <p:spPr bwMode="auto">
              <a:xfrm>
                <a:off x="2834" y="141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61" name="Line 386"/>
              <p:cNvSpPr>
                <a:spLocks noChangeShapeType="1"/>
              </p:cNvSpPr>
              <p:nvPr/>
            </p:nvSpPr>
            <p:spPr bwMode="auto">
              <a:xfrm>
                <a:off x="2836" y="141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62" name="Line 387"/>
              <p:cNvSpPr>
                <a:spLocks noChangeShapeType="1"/>
              </p:cNvSpPr>
              <p:nvPr/>
            </p:nvSpPr>
            <p:spPr bwMode="auto">
              <a:xfrm>
                <a:off x="2838" y="141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63" name="Line 388"/>
              <p:cNvSpPr>
                <a:spLocks noChangeShapeType="1"/>
              </p:cNvSpPr>
              <p:nvPr/>
            </p:nvSpPr>
            <p:spPr bwMode="auto">
              <a:xfrm>
                <a:off x="2840" y="141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64" name="Line 389"/>
              <p:cNvSpPr>
                <a:spLocks noChangeShapeType="1"/>
              </p:cNvSpPr>
              <p:nvPr/>
            </p:nvSpPr>
            <p:spPr bwMode="auto">
              <a:xfrm>
                <a:off x="2840" y="141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65" name="Line 390"/>
              <p:cNvSpPr>
                <a:spLocks noChangeShapeType="1"/>
              </p:cNvSpPr>
              <p:nvPr/>
            </p:nvSpPr>
            <p:spPr bwMode="auto">
              <a:xfrm>
                <a:off x="2842" y="141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66" name="Line 391"/>
              <p:cNvSpPr>
                <a:spLocks noChangeShapeType="1"/>
              </p:cNvSpPr>
              <p:nvPr/>
            </p:nvSpPr>
            <p:spPr bwMode="auto">
              <a:xfrm>
                <a:off x="2844" y="141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67" name="Line 392"/>
              <p:cNvSpPr>
                <a:spLocks noChangeShapeType="1"/>
              </p:cNvSpPr>
              <p:nvPr/>
            </p:nvSpPr>
            <p:spPr bwMode="auto">
              <a:xfrm>
                <a:off x="2846" y="141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68" name="Line 393"/>
              <p:cNvSpPr>
                <a:spLocks noChangeShapeType="1"/>
              </p:cNvSpPr>
              <p:nvPr/>
            </p:nvSpPr>
            <p:spPr bwMode="auto">
              <a:xfrm>
                <a:off x="2848" y="141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69" name="Line 394"/>
              <p:cNvSpPr>
                <a:spLocks noChangeShapeType="1"/>
              </p:cNvSpPr>
              <p:nvPr/>
            </p:nvSpPr>
            <p:spPr bwMode="auto">
              <a:xfrm>
                <a:off x="2850" y="142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70" name="Line 395"/>
              <p:cNvSpPr>
                <a:spLocks noChangeShapeType="1"/>
              </p:cNvSpPr>
              <p:nvPr/>
            </p:nvSpPr>
            <p:spPr bwMode="auto">
              <a:xfrm>
                <a:off x="2852" y="142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71" name="Line 396"/>
              <p:cNvSpPr>
                <a:spLocks noChangeShapeType="1"/>
              </p:cNvSpPr>
              <p:nvPr/>
            </p:nvSpPr>
            <p:spPr bwMode="auto">
              <a:xfrm>
                <a:off x="2854" y="142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72" name="Line 397"/>
              <p:cNvSpPr>
                <a:spLocks noChangeShapeType="1"/>
              </p:cNvSpPr>
              <p:nvPr/>
            </p:nvSpPr>
            <p:spPr bwMode="auto">
              <a:xfrm>
                <a:off x="2856" y="142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73" name="Line 398"/>
              <p:cNvSpPr>
                <a:spLocks noChangeShapeType="1"/>
              </p:cNvSpPr>
              <p:nvPr/>
            </p:nvSpPr>
            <p:spPr bwMode="auto">
              <a:xfrm>
                <a:off x="2858" y="142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74" name="Line 399"/>
              <p:cNvSpPr>
                <a:spLocks noChangeShapeType="1"/>
              </p:cNvSpPr>
              <p:nvPr/>
            </p:nvSpPr>
            <p:spPr bwMode="auto">
              <a:xfrm>
                <a:off x="2860" y="142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75" name="Line 400"/>
              <p:cNvSpPr>
                <a:spLocks noChangeShapeType="1"/>
              </p:cNvSpPr>
              <p:nvPr/>
            </p:nvSpPr>
            <p:spPr bwMode="auto">
              <a:xfrm>
                <a:off x="2862" y="142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76" name="Line 401"/>
              <p:cNvSpPr>
                <a:spLocks noChangeShapeType="1"/>
              </p:cNvSpPr>
              <p:nvPr/>
            </p:nvSpPr>
            <p:spPr bwMode="auto">
              <a:xfrm>
                <a:off x="2864" y="14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77" name="Line 402"/>
              <p:cNvSpPr>
                <a:spLocks noChangeShapeType="1"/>
              </p:cNvSpPr>
              <p:nvPr/>
            </p:nvSpPr>
            <p:spPr bwMode="auto">
              <a:xfrm>
                <a:off x="2866" y="14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452" name="Group 403"/>
            <p:cNvGrpSpPr>
              <a:grpSpLocks/>
            </p:cNvGrpSpPr>
            <p:nvPr/>
          </p:nvGrpSpPr>
          <p:grpSpPr bwMode="auto">
            <a:xfrm>
              <a:off x="1570" y="1414"/>
              <a:ext cx="1314" cy="1895"/>
              <a:chOff x="1570" y="1414"/>
              <a:chExt cx="1314" cy="1895"/>
            </a:xfrm>
          </p:grpSpPr>
          <p:sp>
            <p:nvSpPr>
              <p:cNvPr id="19778" name="Line 404"/>
              <p:cNvSpPr>
                <a:spLocks noChangeShapeType="1"/>
              </p:cNvSpPr>
              <p:nvPr/>
            </p:nvSpPr>
            <p:spPr bwMode="auto">
              <a:xfrm>
                <a:off x="2868" y="142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79" name="Line 405"/>
              <p:cNvSpPr>
                <a:spLocks noChangeShapeType="1"/>
              </p:cNvSpPr>
              <p:nvPr/>
            </p:nvSpPr>
            <p:spPr bwMode="auto">
              <a:xfrm>
                <a:off x="2870" y="143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0" name="Line 406"/>
              <p:cNvSpPr>
                <a:spLocks noChangeShapeType="1"/>
              </p:cNvSpPr>
              <p:nvPr/>
            </p:nvSpPr>
            <p:spPr bwMode="auto">
              <a:xfrm>
                <a:off x="2872" y="143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1" name="Line 407"/>
              <p:cNvSpPr>
                <a:spLocks noChangeShapeType="1"/>
              </p:cNvSpPr>
              <p:nvPr/>
            </p:nvSpPr>
            <p:spPr bwMode="auto">
              <a:xfrm>
                <a:off x="2874" y="143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2" name="Line 408"/>
              <p:cNvSpPr>
                <a:spLocks noChangeShapeType="1"/>
              </p:cNvSpPr>
              <p:nvPr/>
            </p:nvSpPr>
            <p:spPr bwMode="auto">
              <a:xfrm>
                <a:off x="2876" y="143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3" name="Line 409"/>
              <p:cNvSpPr>
                <a:spLocks noChangeShapeType="1"/>
              </p:cNvSpPr>
              <p:nvPr/>
            </p:nvSpPr>
            <p:spPr bwMode="auto">
              <a:xfrm>
                <a:off x="2878" y="143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4" name="Line 410"/>
              <p:cNvSpPr>
                <a:spLocks noChangeShapeType="1"/>
              </p:cNvSpPr>
              <p:nvPr/>
            </p:nvSpPr>
            <p:spPr bwMode="auto">
              <a:xfrm>
                <a:off x="2880" y="143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5" name="Freeform 411"/>
              <p:cNvSpPr>
                <a:spLocks/>
              </p:cNvSpPr>
              <p:nvPr/>
            </p:nvSpPr>
            <p:spPr bwMode="auto">
              <a:xfrm>
                <a:off x="2882" y="1436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6" name="Line 412"/>
              <p:cNvSpPr>
                <a:spLocks noChangeShapeType="1"/>
              </p:cNvSpPr>
              <p:nvPr/>
            </p:nvSpPr>
            <p:spPr bwMode="auto">
              <a:xfrm>
                <a:off x="1570" y="3308"/>
                <a:ext cx="2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7" name="Line 413"/>
              <p:cNvSpPr>
                <a:spLocks noChangeShapeType="1"/>
              </p:cNvSpPr>
              <p:nvPr/>
            </p:nvSpPr>
            <p:spPr bwMode="auto">
              <a:xfrm>
                <a:off x="1592" y="2882"/>
                <a:ext cx="18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8" name="Line 414"/>
              <p:cNvSpPr>
                <a:spLocks noChangeShapeType="1"/>
              </p:cNvSpPr>
              <p:nvPr/>
            </p:nvSpPr>
            <p:spPr bwMode="auto">
              <a:xfrm>
                <a:off x="1610" y="2622"/>
                <a:ext cx="1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9" name="Line 415"/>
              <p:cNvSpPr>
                <a:spLocks noChangeShapeType="1"/>
              </p:cNvSpPr>
              <p:nvPr/>
            </p:nvSpPr>
            <p:spPr bwMode="auto">
              <a:xfrm>
                <a:off x="1626" y="2424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0" name="Line 416"/>
              <p:cNvSpPr>
                <a:spLocks noChangeShapeType="1"/>
              </p:cNvSpPr>
              <p:nvPr/>
            </p:nvSpPr>
            <p:spPr bwMode="auto">
              <a:xfrm>
                <a:off x="1636" y="2526"/>
                <a:ext cx="1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1" name="Line 417"/>
              <p:cNvSpPr>
                <a:spLocks noChangeShapeType="1"/>
              </p:cNvSpPr>
              <p:nvPr/>
            </p:nvSpPr>
            <p:spPr bwMode="auto">
              <a:xfrm>
                <a:off x="1650" y="2708"/>
                <a:ext cx="10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2" name="Line 418"/>
              <p:cNvSpPr>
                <a:spLocks noChangeShapeType="1"/>
              </p:cNvSpPr>
              <p:nvPr/>
            </p:nvSpPr>
            <p:spPr bwMode="auto">
              <a:xfrm>
                <a:off x="1660" y="2582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3" name="Line 419"/>
              <p:cNvSpPr>
                <a:spLocks noChangeShapeType="1"/>
              </p:cNvSpPr>
              <p:nvPr/>
            </p:nvSpPr>
            <p:spPr bwMode="auto">
              <a:xfrm>
                <a:off x="1668" y="2504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4" name="Line 420"/>
              <p:cNvSpPr>
                <a:spLocks noChangeShapeType="1"/>
              </p:cNvSpPr>
              <p:nvPr/>
            </p:nvSpPr>
            <p:spPr bwMode="auto">
              <a:xfrm>
                <a:off x="1676" y="2366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5" name="Line 421"/>
              <p:cNvSpPr>
                <a:spLocks noChangeShapeType="1"/>
              </p:cNvSpPr>
              <p:nvPr/>
            </p:nvSpPr>
            <p:spPr bwMode="auto">
              <a:xfrm>
                <a:off x="1684" y="2336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6" name="Line 422"/>
              <p:cNvSpPr>
                <a:spLocks noChangeShapeType="1"/>
              </p:cNvSpPr>
              <p:nvPr/>
            </p:nvSpPr>
            <p:spPr bwMode="auto">
              <a:xfrm>
                <a:off x="1688" y="2278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7" name="Line 423"/>
              <p:cNvSpPr>
                <a:spLocks noChangeShapeType="1"/>
              </p:cNvSpPr>
              <p:nvPr/>
            </p:nvSpPr>
            <p:spPr bwMode="auto">
              <a:xfrm flipV="1">
                <a:off x="1692" y="2260"/>
                <a:ext cx="4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8" name="Line 424"/>
              <p:cNvSpPr>
                <a:spLocks noChangeShapeType="1"/>
              </p:cNvSpPr>
              <p:nvPr/>
            </p:nvSpPr>
            <p:spPr bwMode="auto">
              <a:xfrm>
                <a:off x="1696" y="2224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9" name="Line 425"/>
              <p:cNvSpPr>
                <a:spLocks noChangeShapeType="1"/>
              </p:cNvSpPr>
              <p:nvPr/>
            </p:nvSpPr>
            <p:spPr bwMode="auto">
              <a:xfrm>
                <a:off x="1700" y="2166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0" name="Line 426"/>
              <p:cNvSpPr>
                <a:spLocks noChangeShapeType="1"/>
              </p:cNvSpPr>
              <p:nvPr/>
            </p:nvSpPr>
            <p:spPr bwMode="auto">
              <a:xfrm>
                <a:off x="1704" y="211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1" name="Line 427"/>
              <p:cNvSpPr>
                <a:spLocks noChangeShapeType="1"/>
              </p:cNvSpPr>
              <p:nvPr/>
            </p:nvSpPr>
            <p:spPr bwMode="auto">
              <a:xfrm flipV="1">
                <a:off x="1706" y="2134"/>
                <a:ext cx="4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2" name="Line 428"/>
              <p:cNvSpPr>
                <a:spLocks noChangeShapeType="1"/>
              </p:cNvSpPr>
              <p:nvPr/>
            </p:nvSpPr>
            <p:spPr bwMode="auto">
              <a:xfrm>
                <a:off x="1710" y="2146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3" name="Line 429"/>
              <p:cNvSpPr>
                <a:spLocks noChangeShapeType="1"/>
              </p:cNvSpPr>
              <p:nvPr/>
            </p:nvSpPr>
            <p:spPr bwMode="auto">
              <a:xfrm>
                <a:off x="1714" y="2130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4" name="Line 430"/>
              <p:cNvSpPr>
                <a:spLocks noChangeShapeType="1"/>
              </p:cNvSpPr>
              <p:nvPr/>
            </p:nvSpPr>
            <p:spPr bwMode="auto">
              <a:xfrm>
                <a:off x="1718" y="2088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5" name="Line 431"/>
              <p:cNvSpPr>
                <a:spLocks noChangeShapeType="1"/>
              </p:cNvSpPr>
              <p:nvPr/>
            </p:nvSpPr>
            <p:spPr bwMode="auto">
              <a:xfrm>
                <a:off x="1722" y="2068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6" name="Line 432"/>
              <p:cNvSpPr>
                <a:spLocks noChangeShapeType="1"/>
              </p:cNvSpPr>
              <p:nvPr/>
            </p:nvSpPr>
            <p:spPr bwMode="auto">
              <a:xfrm>
                <a:off x="1726" y="204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7" name="Line 433"/>
              <p:cNvSpPr>
                <a:spLocks noChangeShapeType="1"/>
              </p:cNvSpPr>
              <p:nvPr/>
            </p:nvSpPr>
            <p:spPr bwMode="auto">
              <a:xfrm>
                <a:off x="1728" y="2024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8" name="Line 434"/>
              <p:cNvSpPr>
                <a:spLocks noChangeShapeType="1"/>
              </p:cNvSpPr>
              <p:nvPr/>
            </p:nvSpPr>
            <p:spPr bwMode="auto">
              <a:xfrm>
                <a:off x="1732" y="198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9" name="Line 435"/>
              <p:cNvSpPr>
                <a:spLocks noChangeShapeType="1"/>
              </p:cNvSpPr>
              <p:nvPr/>
            </p:nvSpPr>
            <p:spPr bwMode="auto">
              <a:xfrm>
                <a:off x="1734" y="196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0" name="Line 436"/>
              <p:cNvSpPr>
                <a:spLocks noChangeShapeType="1"/>
              </p:cNvSpPr>
              <p:nvPr/>
            </p:nvSpPr>
            <p:spPr bwMode="auto">
              <a:xfrm>
                <a:off x="1736" y="1954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1" name="Line 437"/>
              <p:cNvSpPr>
                <a:spLocks noChangeShapeType="1"/>
              </p:cNvSpPr>
              <p:nvPr/>
            </p:nvSpPr>
            <p:spPr bwMode="auto">
              <a:xfrm>
                <a:off x="1740" y="1934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2" name="Line 438"/>
              <p:cNvSpPr>
                <a:spLocks noChangeShapeType="1"/>
              </p:cNvSpPr>
              <p:nvPr/>
            </p:nvSpPr>
            <p:spPr bwMode="auto">
              <a:xfrm>
                <a:off x="1744" y="191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3" name="Line 439"/>
              <p:cNvSpPr>
                <a:spLocks noChangeShapeType="1"/>
              </p:cNvSpPr>
              <p:nvPr/>
            </p:nvSpPr>
            <p:spPr bwMode="auto">
              <a:xfrm>
                <a:off x="1746" y="1900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4" name="Line 440"/>
              <p:cNvSpPr>
                <a:spLocks noChangeShapeType="1"/>
              </p:cNvSpPr>
              <p:nvPr/>
            </p:nvSpPr>
            <p:spPr bwMode="auto">
              <a:xfrm>
                <a:off x="1750" y="188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5" name="Line 441"/>
              <p:cNvSpPr>
                <a:spLocks noChangeShapeType="1"/>
              </p:cNvSpPr>
              <p:nvPr/>
            </p:nvSpPr>
            <p:spPr bwMode="auto">
              <a:xfrm>
                <a:off x="1752" y="1874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6" name="Line 442"/>
              <p:cNvSpPr>
                <a:spLocks noChangeShapeType="1"/>
              </p:cNvSpPr>
              <p:nvPr/>
            </p:nvSpPr>
            <p:spPr bwMode="auto">
              <a:xfrm>
                <a:off x="1756" y="186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7" name="Line 443"/>
              <p:cNvSpPr>
                <a:spLocks noChangeShapeType="1"/>
              </p:cNvSpPr>
              <p:nvPr/>
            </p:nvSpPr>
            <p:spPr bwMode="auto">
              <a:xfrm>
                <a:off x="1758" y="1894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8" name="Line 444"/>
              <p:cNvSpPr>
                <a:spLocks noChangeShapeType="1"/>
              </p:cNvSpPr>
              <p:nvPr/>
            </p:nvSpPr>
            <p:spPr bwMode="auto">
              <a:xfrm flipV="1">
                <a:off x="1762" y="189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9" name="Line 445"/>
              <p:cNvSpPr>
                <a:spLocks noChangeShapeType="1"/>
              </p:cNvSpPr>
              <p:nvPr/>
            </p:nvSpPr>
            <p:spPr bwMode="auto">
              <a:xfrm>
                <a:off x="1764" y="1890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0" name="Line 446"/>
              <p:cNvSpPr>
                <a:spLocks noChangeShapeType="1"/>
              </p:cNvSpPr>
              <p:nvPr/>
            </p:nvSpPr>
            <p:spPr bwMode="auto">
              <a:xfrm>
                <a:off x="1768" y="185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1" name="Line 447"/>
              <p:cNvSpPr>
                <a:spLocks noChangeShapeType="1"/>
              </p:cNvSpPr>
              <p:nvPr/>
            </p:nvSpPr>
            <p:spPr bwMode="auto">
              <a:xfrm>
                <a:off x="1770" y="1864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2" name="Line 448"/>
              <p:cNvSpPr>
                <a:spLocks noChangeShapeType="1"/>
              </p:cNvSpPr>
              <p:nvPr/>
            </p:nvSpPr>
            <p:spPr bwMode="auto">
              <a:xfrm flipV="1">
                <a:off x="1774" y="183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3" name="Line 449"/>
              <p:cNvSpPr>
                <a:spLocks noChangeShapeType="1"/>
              </p:cNvSpPr>
              <p:nvPr/>
            </p:nvSpPr>
            <p:spPr bwMode="auto">
              <a:xfrm>
                <a:off x="1776" y="1848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4" name="Line 450"/>
              <p:cNvSpPr>
                <a:spLocks noChangeShapeType="1"/>
              </p:cNvSpPr>
              <p:nvPr/>
            </p:nvSpPr>
            <p:spPr bwMode="auto">
              <a:xfrm>
                <a:off x="1780" y="1816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5" name="Line 451"/>
              <p:cNvSpPr>
                <a:spLocks noChangeShapeType="1"/>
              </p:cNvSpPr>
              <p:nvPr/>
            </p:nvSpPr>
            <p:spPr bwMode="auto">
              <a:xfrm flipV="1">
                <a:off x="1780" y="179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6" name="Line 452"/>
              <p:cNvSpPr>
                <a:spLocks noChangeShapeType="1"/>
              </p:cNvSpPr>
              <p:nvPr/>
            </p:nvSpPr>
            <p:spPr bwMode="auto">
              <a:xfrm>
                <a:off x="1782" y="1804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7" name="Line 453"/>
              <p:cNvSpPr>
                <a:spLocks noChangeShapeType="1"/>
              </p:cNvSpPr>
              <p:nvPr/>
            </p:nvSpPr>
            <p:spPr bwMode="auto">
              <a:xfrm>
                <a:off x="1786" y="178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8" name="Line 454"/>
              <p:cNvSpPr>
                <a:spLocks noChangeShapeType="1"/>
              </p:cNvSpPr>
              <p:nvPr/>
            </p:nvSpPr>
            <p:spPr bwMode="auto">
              <a:xfrm>
                <a:off x="1788" y="178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9" name="Line 455"/>
              <p:cNvSpPr>
                <a:spLocks noChangeShapeType="1"/>
              </p:cNvSpPr>
              <p:nvPr/>
            </p:nvSpPr>
            <p:spPr bwMode="auto">
              <a:xfrm>
                <a:off x="1790" y="1776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0" name="Line 456"/>
              <p:cNvSpPr>
                <a:spLocks noChangeShapeType="1"/>
              </p:cNvSpPr>
              <p:nvPr/>
            </p:nvSpPr>
            <p:spPr bwMode="auto">
              <a:xfrm>
                <a:off x="1794" y="17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1" name="Line 457"/>
              <p:cNvSpPr>
                <a:spLocks noChangeShapeType="1"/>
              </p:cNvSpPr>
              <p:nvPr/>
            </p:nvSpPr>
            <p:spPr bwMode="auto">
              <a:xfrm>
                <a:off x="1796" y="174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2" name="Line 458"/>
              <p:cNvSpPr>
                <a:spLocks noChangeShapeType="1"/>
              </p:cNvSpPr>
              <p:nvPr/>
            </p:nvSpPr>
            <p:spPr bwMode="auto">
              <a:xfrm>
                <a:off x="1798" y="17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3" name="Freeform 459"/>
              <p:cNvSpPr>
                <a:spLocks/>
              </p:cNvSpPr>
              <p:nvPr/>
            </p:nvSpPr>
            <p:spPr bwMode="auto">
              <a:xfrm>
                <a:off x="1800" y="1734"/>
                <a:ext cx="6" cy="1"/>
              </a:xfrm>
              <a:custGeom>
                <a:avLst/>
                <a:gdLst>
                  <a:gd name="T0" fmla="*/ 0 w 6"/>
                  <a:gd name="T1" fmla="*/ 0 h 1"/>
                  <a:gd name="T2" fmla="*/ 4 w 6"/>
                  <a:gd name="T3" fmla="*/ 0 h 1"/>
                  <a:gd name="T4" fmla="*/ 6 w 6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lnTo>
                      <a:pt x="4" y="0"/>
                    </a:lnTo>
                    <a:lnTo>
                      <a:pt x="6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4" name="Line 460"/>
              <p:cNvSpPr>
                <a:spLocks noChangeShapeType="1"/>
              </p:cNvSpPr>
              <p:nvPr/>
            </p:nvSpPr>
            <p:spPr bwMode="auto">
              <a:xfrm>
                <a:off x="1806" y="171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5" name="Line 461"/>
              <p:cNvSpPr>
                <a:spLocks noChangeShapeType="1"/>
              </p:cNvSpPr>
              <p:nvPr/>
            </p:nvSpPr>
            <p:spPr bwMode="auto">
              <a:xfrm>
                <a:off x="1808" y="171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6" name="Line 462"/>
              <p:cNvSpPr>
                <a:spLocks noChangeShapeType="1"/>
              </p:cNvSpPr>
              <p:nvPr/>
            </p:nvSpPr>
            <p:spPr bwMode="auto">
              <a:xfrm>
                <a:off x="1812" y="17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7" name="Line 463"/>
              <p:cNvSpPr>
                <a:spLocks noChangeShapeType="1"/>
              </p:cNvSpPr>
              <p:nvPr/>
            </p:nvSpPr>
            <p:spPr bwMode="auto">
              <a:xfrm>
                <a:off x="1814" y="170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8" name="Line 464"/>
              <p:cNvSpPr>
                <a:spLocks noChangeShapeType="1"/>
              </p:cNvSpPr>
              <p:nvPr/>
            </p:nvSpPr>
            <p:spPr bwMode="auto">
              <a:xfrm>
                <a:off x="1816" y="169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9" name="Line 465"/>
              <p:cNvSpPr>
                <a:spLocks noChangeShapeType="1"/>
              </p:cNvSpPr>
              <p:nvPr/>
            </p:nvSpPr>
            <p:spPr bwMode="auto">
              <a:xfrm>
                <a:off x="1818" y="168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0" name="Line 466"/>
              <p:cNvSpPr>
                <a:spLocks noChangeShapeType="1"/>
              </p:cNvSpPr>
              <p:nvPr/>
            </p:nvSpPr>
            <p:spPr bwMode="auto">
              <a:xfrm>
                <a:off x="1820" y="170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1" name="Line 467"/>
              <p:cNvSpPr>
                <a:spLocks noChangeShapeType="1"/>
              </p:cNvSpPr>
              <p:nvPr/>
            </p:nvSpPr>
            <p:spPr bwMode="auto">
              <a:xfrm>
                <a:off x="1822" y="1684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2" name="Line 468"/>
              <p:cNvSpPr>
                <a:spLocks noChangeShapeType="1"/>
              </p:cNvSpPr>
              <p:nvPr/>
            </p:nvSpPr>
            <p:spPr bwMode="auto">
              <a:xfrm>
                <a:off x="1824" y="167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3" name="Line 469"/>
              <p:cNvSpPr>
                <a:spLocks noChangeShapeType="1"/>
              </p:cNvSpPr>
              <p:nvPr/>
            </p:nvSpPr>
            <p:spPr bwMode="auto">
              <a:xfrm>
                <a:off x="1828" y="166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4" name="Line 470"/>
              <p:cNvSpPr>
                <a:spLocks noChangeShapeType="1"/>
              </p:cNvSpPr>
              <p:nvPr/>
            </p:nvSpPr>
            <p:spPr bwMode="auto">
              <a:xfrm>
                <a:off x="1828" y="166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5" name="Line 471"/>
              <p:cNvSpPr>
                <a:spLocks noChangeShapeType="1"/>
              </p:cNvSpPr>
              <p:nvPr/>
            </p:nvSpPr>
            <p:spPr bwMode="auto">
              <a:xfrm>
                <a:off x="1830" y="165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6" name="Line 472"/>
              <p:cNvSpPr>
                <a:spLocks noChangeShapeType="1"/>
              </p:cNvSpPr>
              <p:nvPr/>
            </p:nvSpPr>
            <p:spPr bwMode="auto">
              <a:xfrm>
                <a:off x="1832" y="165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7" name="Line 473"/>
              <p:cNvSpPr>
                <a:spLocks noChangeShapeType="1"/>
              </p:cNvSpPr>
              <p:nvPr/>
            </p:nvSpPr>
            <p:spPr bwMode="auto">
              <a:xfrm>
                <a:off x="1834" y="164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8" name="Line 474"/>
              <p:cNvSpPr>
                <a:spLocks noChangeShapeType="1"/>
              </p:cNvSpPr>
              <p:nvPr/>
            </p:nvSpPr>
            <p:spPr bwMode="auto">
              <a:xfrm>
                <a:off x="1836" y="164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9" name="Line 475"/>
              <p:cNvSpPr>
                <a:spLocks noChangeShapeType="1"/>
              </p:cNvSpPr>
              <p:nvPr/>
            </p:nvSpPr>
            <p:spPr bwMode="auto">
              <a:xfrm>
                <a:off x="1838" y="164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0" name="Line 476"/>
              <p:cNvSpPr>
                <a:spLocks noChangeShapeType="1"/>
              </p:cNvSpPr>
              <p:nvPr/>
            </p:nvSpPr>
            <p:spPr bwMode="auto">
              <a:xfrm>
                <a:off x="1840" y="164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1" name="Line 477"/>
              <p:cNvSpPr>
                <a:spLocks noChangeShapeType="1"/>
              </p:cNvSpPr>
              <p:nvPr/>
            </p:nvSpPr>
            <p:spPr bwMode="auto">
              <a:xfrm flipV="1">
                <a:off x="1842" y="163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2" name="Line 478"/>
              <p:cNvSpPr>
                <a:spLocks noChangeShapeType="1"/>
              </p:cNvSpPr>
              <p:nvPr/>
            </p:nvSpPr>
            <p:spPr bwMode="auto">
              <a:xfrm>
                <a:off x="1844" y="1634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3" name="Line 479"/>
              <p:cNvSpPr>
                <a:spLocks noChangeShapeType="1"/>
              </p:cNvSpPr>
              <p:nvPr/>
            </p:nvSpPr>
            <p:spPr bwMode="auto">
              <a:xfrm>
                <a:off x="1848" y="1608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4" name="Line 480"/>
              <p:cNvSpPr>
                <a:spLocks noChangeShapeType="1"/>
              </p:cNvSpPr>
              <p:nvPr/>
            </p:nvSpPr>
            <p:spPr bwMode="auto">
              <a:xfrm flipV="1">
                <a:off x="1852" y="160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5" name="Line 481"/>
              <p:cNvSpPr>
                <a:spLocks noChangeShapeType="1"/>
              </p:cNvSpPr>
              <p:nvPr/>
            </p:nvSpPr>
            <p:spPr bwMode="auto">
              <a:xfrm>
                <a:off x="1854" y="161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6" name="Line 482"/>
              <p:cNvSpPr>
                <a:spLocks noChangeShapeType="1"/>
              </p:cNvSpPr>
              <p:nvPr/>
            </p:nvSpPr>
            <p:spPr bwMode="auto">
              <a:xfrm>
                <a:off x="1856" y="16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7" name="Line 483"/>
              <p:cNvSpPr>
                <a:spLocks noChangeShapeType="1"/>
              </p:cNvSpPr>
              <p:nvPr/>
            </p:nvSpPr>
            <p:spPr bwMode="auto">
              <a:xfrm>
                <a:off x="1858" y="161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8" name="Line 484"/>
              <p:cNvSpPr>
                <a:spLocks noChangeShapeType="1"/>
              </p:cNvSpPr>
              <p:nvPr/>
            </p:nvSpPr>
            <p:spPr bwMode="auto">
              <a:xfrm>
                <a:off x="1860" y="161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9" name="Line 485"/>
              <p:cNvSpPr>
                <a:spLocks noChangeShapeType="1"/>
              </p:cNvSpPr>
              <p:nvPr/>
            </p:nvSpPr>
            <p:spPr bwMode="auto">
              <a:xfrm>
                <a:off x="1862" y="16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0" name="Line 486"/>
              <p:cNvSpPr>
                <a:spLocks noChangeShapeType="1"/>
              </p:cNvSpPr>
              <p:nvPr/>
            </p:nvSpPr>
            <p:spPr bwMode="auto">
              <a:xfrm>
                <a:off x="1864" y="16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1" name="Line 487"/>
              <p:cNvSpPr>
                <a:spLocks noChangeShapeType="1"/>
              </p:cNvSpPr>
              <p:nvPr/>
            </p:nvSpPr>
            <p:spPr bwMode="auto">
              <a:xfrm>
                <a:off x="1866" y="160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2" name="Line 488"/>
              <p:cNvSpPr>
                <a:spLocks noChangeShapeType="1"/>
              </p:cNvSpPr>
              <p:nvPr/>
            </p:nvSpPr>
            <p:spPr bwMode="auto">
              <a:xfrm>
                <a:off x="1868" y="159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3" name="Line 489"/>
              <p:cNvSpPr>
                <a:spLocks noChangeShapeType="1"/>
              </p:cNvSpPr>
              <p:nvPr/>
            </p:nvSpPr>
            <p:spPr bwMode="auto">
              <a:xfrm>
                <a:off x="1870" y="159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4" name="Line 490"/>
              <p:cNvSpPr>
                <a:spLocks noChangeShapeType="1"/>
              </p:cNvSpPr>
              <p:nvPr/>
            </p:nvSpPr>
            <p:spPr bwMode="auto">
              <a:xfrm>
                <a:off x="1872" y="159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5" name="Line 491"/>
              <p:cNvSpPr>
                <a:spLocks noChangeShapeType="1"/>
              </p:cNvSpPr>
              <p:nvPr/>
            </p:nvSpPr>
            <p:spPr bwMode="auto">
              <a:xfrm>
                <a:off x="1874" y="160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6" name="Line 492"/>
              <p:cNvSpPr>
                <a:spLocks noChangeShapeType="1"/>
              </p:cNvSpPr>
              <p:nvPr/>
            </p:nvSpPr>
            <p:spPr bwMode="auto">
              <a:xfrm>
                <a:off x="1876" y="158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7" name="Line 493"/>
              <p:cNvSpPr>
                <a:spLocks noChangeShapeType="1"/>
              </p:cNvSpPr>
              <p:nvPr/>
            </p:nvSpPr>
            <p:spPr bwMode="auto">
              <a:xfrm>
                <a:off x="1876" y="159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8" name="Line 494"/>
              <p:cNvSpPr>
                <a:spLocks noChangeShapeType="1"/>
              </p:cNvSpPr>
              <p:nvPr/>
            </p:nvSpPr>
            <p:spPr bwMode="auto">
              <a:xfrm>
                <a:off x="1878" y="159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9" name="Line 495"/>
              <p:cNvSpPr>
                <a:spLocks noChangeShapeType="1"/>
              </p:cNvSpPr>
              <p:nvPr/>
            </p:nvSpPr>
            <p:spPr bwMode="auto">
              <a:xfrm>
                <a:off x="1880" y="158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0" name="Line 496"/>
              <p:cNvSpPr>
                <a:spLocks noChangeShapeType="1"/>
              </p:cNvSpPr>
              <p:nvPr/>
            </p:nvSpPr>
            <p:spPr bwMode="auto">
              <a:xfrm>
                <a:off x="1882" y="157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1" name="Line 497"/>
              <p:cNvSpPr>
                <a:spLocks noChangeShapeType="1"/>
              </p:cNvSpPr>
              <p:nvPr/>
            </p:nvSpPr>
            <p:spPr bwMode="auto">
              <a:xfrm>
                <a:off x="1884" y="157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2" name="Line 498"/>
              <p:cNvSpPr>
                <a:spLocks noChangeShapeType="1"/>
              </p:cNvSpPr>
              <p:nvPr/>
            </p:nvSpPr>
            <p:spPr bwMode="auto">
              <a:xfrm>
                <a:off x="1886" y="157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3" name="Line 499"/>
              <p:cNvSpPr>
                <a:spLocks noChangeShapeType="1"/>
              </p:cNvSpPr>
              <p:nvPr/>
            </p:nvSpPr>
            <p:spPr bwMode="auto">
              <a:xfrm>
                <a:off x="1888" y="158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4" name="Line 500"/>
              <p:cNvSpPr>
                <a:spLocks noChangeShapeType="1"/>
              </p:cNvSpPr>
              <p:nvPr/>
            </p:nvSpPr>
            <p:spPr bwMode="auto">
              <a:xfrm flipV="1">
                <a:off x="1890" y="156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5" name="Line 501"/>
              <p:cNvSpPr>
                <a:spLocks noChangeShapeType="1"/>
              </p:cNvSpPr>
              <p:nvPr/>
            </p:nvSpPr>
            <p:spPr bwMode="auto">
              <a:xfrm>
                <a:off x="1892" y="15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6" name="Line 502"/>
              <p:cNvSpPr>
                <a:spLocks noChangeShapeType="1"/>
              </p:cNvSpPr>
              <p:nvPr/>
            </p:nvSpPr>
            <p:spPr bwMode="auto">
              <a:xfrm>
                <a:off x="1894" y="155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7" name="Line 503"/>
              <p:cNvSpPr>
                <a:spLocks noChangeShapeType="1"/>
              </p:cNvSpPr>
              <p:nvPr/>
            </p:nvSpPr>
            <p:spPr bwMode="auto">
              <a:xfrm>
                <a:off x="1896" y="156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8" name="Line 504"/>
              <p:cNvSpPr>
                <a:spLocks noChangeShapeType="1"/>
              </p:cNvSpPr>
              <p:nvPr/>
            </p:nvSpPr>
            <p:spPr bwMode="auto">
              <a:xfrm>
                <a:off x="1898" y="156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9" name="Line 505"/>
              <p:cNvSpPr>
                <a:spLocks noChangeShapeType="1"/>
              </p:cNvSpPr>
              <p:nvPr/>
            </p:nvSpPr>
            <p:spPr bwMode="auto">
              <a:xfrm>
                <a:off x="1900" y="155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0" name="Line 506"/>
              <p:cNvSpPr>
                <a:spLocks noChangeShapeType="1"/>
              </p:cNvSpPr>
              <p:nvPr/>
            </p:nvSpPr>
            <p:spPr bwMode="auto">
              <a:xfrm>
                <a:off x="1902" y="155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1" name="Line 507"/>
              <p:cNvSpPr>
                <a:spLocks noChangeShapeType="1"/>
              </p:cNvSpPr>
              <p:nvPr/>
            </p:nvSpPr>
            <p:spPr bwMode="auto">
              <a:xfrm>
                <a:off x="1904" y="154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2" name="Line 508"/>
              <p:cNvSpPr>
                <a:spLocks noChangeShapeType="1"/>
              </p:cNvSpPr>
              <p:nvPr/>
            </p:nvSpPr>
            <p:spPr bwMode="auto">
              <a:xfrm>
                <a:off x="1906" y="15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3" name="Line 509"/>
              <p:cNvSpPr>
                <a:spLocks noChangeShapeType="1"/>
              </p:cNvSpPr>
              <p:nvPr/>
            </p:nvSpPr>
            <p:spPr bwMode="auto">
              <a:xfrm flipV="1">
                <a:off x="1908" y="156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4" name="Line 510"/>
              <p:cNvSpPr>
                <a:spLocks noChangeShapeType="1"/>
              </p:cNvSpPr>
              <p:nvPr/>
            </p:nvSpPr>
            <p:spPr bwMode="auto">
              <a:xfrm>
                <a:off x="1910" y="15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5" name="Line 511"/>
              <p:cNvSpPr>
                <a:spLocks noChangeShapeType="1"/>
              </p:cNvSpPr>
              <p:nvPr/>
            </p:nvSpPr>
            <p:spPr bwMode="auto">
              <a:xfrm>
                <a:off x="1912" y="153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6" name="Line 512"/>
              <p:cNvSpPr>
                <a:spLocks noChangeShapeType="1"/>
              </p:cNvSpPr>
              <p:nvPr/>
            </p:nvSpPr>
            <p:spPr bwMode="auto">
              <a:xfrm>
                <a:off x="1914" y="153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7" name="Line 513"/>
              <p:cNvSpPr>
                <a:spLocks noChangeShapeType="1"/>
              </p:cNvSpPr>
              <p:nvPr/>
            </p:nvSpPr>
            <p:spPr bwMode="auto">
              <a:xfrm>
                <a:off x="1916" y="153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8" name="Line 514"/>
              <p:cNvSpPr>
                <a:spLocks noChangeShapeType="1"/>
              </p:cNvSpPr>
              <p:nvPr/>
            </p:nvSpPr>
            <p:spPr bwMode="auto">
              <a:xfrm>
                <a:off x="1918" y="153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9" name="Line 515"/>
              <p:cNvSpPr>
                <a:spLocks noChangeShapeType="1"/>
              </p:cNvSpPr>
              <p:nvPr/>
            </p:nvSpPr>
            <p:spPr bwMode="auto">
              <a:xfrm>
                <a:off x="1920" y="15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0" name="Line 516"/>
              <p:cNvSpPr>
                <a:spLocks noChangeShapeType="1"/>
              </p:cNvSpPr>
              <p:nvPr/>
            </p:nvSpPr>
            <p:spPr bwMode="auto">
              <a:xfrm>
                <a:off x="1922" y="1520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1" name="Line 517"/>
              <p:cNvSpPr>
                <a:spLocks noChangeShapeType="1"/>
              </p:cNvSpPr>
              <p:nvPr/>
            </p:nvSpPr>
            <p:spPr bwMode="auto">
              <a:xfrm>
                <a:off x="1924" y="1520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2" name="Line 518"/>
              <p:cNvSpPr>
                <a:spLocks noChangeShapeType="1"/>
              </p:cNvSpPr>
              <p:nvPr/>
            </p:nvSpPr>
            <p:spPr bwMode="auto">
              <a:xfrm flipV="1">
                <a:off x="1924" y="151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3" name="Line 519"/>
              <p:cNvSpPr>
                <a:spLocks noChangeShapeType="1"/>
              </p:cNvSpPr>
              <p:nvPr/>
            </p:nvSpPr>
            <p:spPr bwMode="auto">
              <a:xfrm>
                <a:off x="1926" y="151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4" name="Line 520"/>
              <p:cNvSpPr>
                <a:spLocks noChangeShapeType="1"/>
              </p:cNvSpPr>
              <p:nvPr/>
            </p:nvSpPr>
            <p:spPr bwMode="auto">
              <a:xfrm>
                <a:off x="1928" y="15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5" name="Line 521"/>
              <p:cNvSpPr>
                <a:spLocks noChangeShapeType="1"/>
              </p:cNvSpPr>
              <p:nvPr/>
            </p:nvSpPr>
            <p:spPr bwMode="auto">
              <a:xfrm>
                <a:off x="1930" y="152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6" name="Line 522"/>
              <p:cNvSpPr>
                <a:spLocks noChangeShapeType="1"/>
              </p:cNvSpPr>
              <p:nvPr/>
            </p:nvSpPr>
            <p:spPr bwMode="auto">
              <a:xfrm>
                <a:off x="1932" y="151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7" name="Line 523"/>
              <p:cNvSpPr>
                <a:spLocks noChangeShapeType="1"/>
              </p:cNvSpPr>
              <p:nvPr/>
            </p:nvSpPr>
            <p:spPr bwMode="auto">
              <a:xfrm flipV="1">
                <a:off x="1934" y="151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8" name="Line 524"/>
              <p:cNvSpPr>
                <a:spLocks noChangeShapeType="1"/>
              </p:cNvSpPr>
              <p:nvPr/>
            </p:nvSpPr>
            <p:spPr bwMode="auto">
              <a:xfrm>
                <a:off x="1936" y="151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9" name="Freeform 525"/>
              <p:cNvSpPr>
                <a:spLocks/>
              </p:cNvSpPr>
              <p:nvPr/>
            </p:nvSpPr>
            <p:spPr bwMode="auto">
              <a:xfrm>
                <a:off x="1938" y="1514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2 w 4"/>
                  <a:gd name="T3" fmla="*/ 0 h 1"/>
                  <a:gd name="T4" fmla="*/ 4 w 4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0" name="Line 526"/>
              <p:cNvSpPr>
                <a:spLocks noChangeShapeType="1"/>
              </p:cNvSpPr>
              <p:nvPr/>
            </p:nvSpPr>
            <p:spPr bwMode="auto">
              <a:xfrm>
                <a:off x="1942" y="151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1" name="Line 527"/>
              <p:cNvSpPr>
                <a:spLocks noChangeShapeType="1"/>
              </p:cNvSpPr>
              <p:nvPr/>
            </p:nvSpPr>
            <p:spPr bwMode="auto">
              <a:xfrm>
                <a:off x="1944" y="151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2" name="Line 528"/>
              <p:cNvSpPr>
                <a:spLocks noChangeShapeType="1"/>
              </p:cNvSpPr>
              <p:nvPr/>
            </p:nvSpPr>
            <p:spPr bwMode="auto">
              <a:xfrm>
                <a:off x="1946" y="149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3" name="Freeform 529"/>
              <p:cNvSpPr>
                <a:spLocks/>
              </p:cNvSpPr>
              <p:nvPr/>
            </p:nvSpPr>
            <p:spPr bwMode="auto">
              <a:xfrm>
                <a:off x="1948" y="1502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2 w 2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4" name="Line 530"/>
              <p:cNvSpPr>
                <a:spLocks noChangeShapeType="1"/>
              </p:cNvSpPr>
              <p:nvPr/>
            </p:nvSpPr>
            <p:spPr bwMode="auto">
              <a:xfrm flipV="1">
                <a:off x="1952" y="150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5" name="Line 531"/>
              <p:cNvSpPr>
                <a:spLocks noChangeShapeType="1"/>
              </p:cNvSpPr>
              <p:nvPr/>
            </p:nvSpPr>
            <p:spPr bwMode="auto">
              <a:xfrm>
                <a:off x="1952" y="149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6" name="Line 532"/>
              <p:cNvSpPr>
                <a:spLocks noChangeShapeType="1"/>
              </p:cNvSpPr>
              <p:nvPr/>
            </p:nvSpPr>
            <p:spPr bwMode="auto">
              <a:xfrm>
                <a:off x="1954" y="148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7" name="Line 533"/>
              <p:cNvSpPr>
                <a:spLocks noChangeShapeType="1"/>
              </p:cNvSpPr>
              <p:nvPr/>
            </p:nvSpPr>
            <p:spPr bwMode="auto">
              <a:xfrm>
                <a:off x="1956" y="149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8" name="Line 534"/>
              <p:cNvSpPr>
                <a:spLocks noChangeShapeType="1"/>
              </p:cNvSpPr>
              <p:nvPr/>
            </p:nvSpPr>
            <p:spPr bwMode="auto">
              <a:xfrm>
                <a:off x="1958" y="15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9" name="Line 535"/>
              <p:cNvSpPr>
                <a:spLocks noChangeShapeType="1"/>
              </p:cNvSpPr>
              <p:nvPr/>
            </p:nvSpPr>
            <p:spPr bwMode="auto">
              <a:xfrm>
                <a:off x="1960" y="149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0" name="Line 536"/>
              <p:cNvSpPr>
                <a:spLocks noChangeShapeType="1"/>
              </p:cNvSpPr>
              <p:nvPr/>
            </p:nvSpPr>
            <p:spPr bwMode="auto">
              <a:xfrm>
                <a:off x="1962" y="148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1" name="Line 537"/>
              <p:cNvSpPr>
                <a:spLocks noChangeShapeType="1"/>
              </p:cNvSpPr>
              <p:nvPr/>
            </p:nvSpPr>
            <p:spPr bwMode="auto">
              <a:xfrm>
                <a:off x="1964" y="147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2" name="Line 538"/>
              <p:cNvSpPr>
                <a:spLocks noChangeShapeType="1"/>
              </p:cNvSpPr>
              <p:nvPr/>
            </p:nvSpPr>
            <p:spPr bwMode="auto">
              <a:xfrm flipV="1">
                <a:off x="1966" y="147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3" name="Line 539"/>
              <p:cNvSpPr>
                <a:spLocks noChangeShapeType="1"/>
              </p:cNvSpPr>
              <p:nvPr/>
            </p:nvSpPr>
            <p:spPr bwMode="auto">
              <a:xfrm>
                <a:off x="1968" y="149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4" name="Line 540"/>
              <p:cNvSpPr>
                <a:spLocks noChangeShapeType="1"/>
              </p:cNvSpPr>
              <p:nvPr/>
            </p:nvSpPr>
            <p:spPr bwMode="auto">
              <a:xfrm>
                <a:off x="1970" y="147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5" name="Line 541"/>
              <p:cNvSpPr>
                <a:spLocks noChangeShapeType="1"/>
              </p:cNvSpPr>
              <p:nvPr/>
            </p:nvSpPr>
            <p:spPr bwMode="auto">
              <a:xfrm flipV="1">
                <a:off x="1972" y="147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6" name="Line 542"/>
              <p:cNvSpPr>
                <a:spLocks noChangeShapeType="1"/>
              </p:cNvSpPr>
              <p:nvPr/>
            </p:nvSpPr>
            <p:spPr bwMode="auto">
              <a:xfrm>
                <a:off x="1972" y="1474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7" name="Line 543"/>
              <p:cNvSpPr>
                <a:spLocks noChangeShapeType="1"/>
              </p:cNvSpPr>
              <p:nvPr/>
            </p:nvSpPr>
            <p:spPr bwMode="auto">
              <a:xfrm>
                <a:off x="1972" y="149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8" name="Line 544"/>
              <p:cNvSpPr>
                <a:spLocks noChangeShapeType="1"/>
              </p:cNvSpPr>
              <p:nvPr/>
            </p:nvSpPr>
            <p:spPr bwMode="auto">
              <a:xfrm>
                <a:off x="1974" y="148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9" name="Line 545"/>
              <p:cNvSpPr>
                <a:spLocks noChangeShapeType="1"/>
              </p:cNvSpPr>
              <p:nvPr/>
            </p:nvSpPr>
            <p:spPr bwMode="auto">
              <a:xfrm>
                <a:off x="1974" y="146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0" name="Line 546"/>
              <p:cNvSpPr>
                <a:spLocks noChangeShapeType="1"/>
              </p:cNvSpPr>
              <p:nvPr/>
            </p:nvSpPr>
            <p:spPr bwMode="auto">
              <a:xfrm>
                <a:off x="1976" y="148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1" name="Line 547"/>
              <p:cNvSpPr>
                <a:spLocks noChangeShapeType="1"/>
              </p:cNvSpPr>
              <p:nvPr/>
            </p:nvSpPr>
            <p:spPr bwMode="auto">
              <a:xfrm>
                <a:off x="1978" y="146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2" name="Freeform 548"/>
              <p:cNvSpPr>
                <a:spLocks/>
              </p:cNvSpPr>
              <p:nvPr/>
            </p:nvSpPr>
            <p:spPr bwMode="auto">
              <a:xfrm>
                <a:off x="1980" y="1484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2 w 4"/>
                  <a:gd name="T3" fmla="*/ 0 h 1"/>
                  <a:gd name="T4" fmla="*/ 4 w 4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3" name="Line 549"/>
              <p:cNvSpPr>
                <a:spLocks noChangeShapeType="1"/>
              </p:cNvSpPr>
              <p:nvPr/>
            </p:nvSpPr>
            <p:spPr bwMode="auto">
              <a:xfrm>
                <a:off x="1984" y="146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4" name="Line 550"/>
              <p:cNvSpPr>
                <a:spLocks noChangeShapeType="1"/>
              </p:cNvSpPr>
              <p:nvPr/>
            </p:nvSpPr>
            <p:spPr bwMode="auto">
              <a:xfrm>
                <a:off x="1986" y="14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5" name="Line 551"/>
              <p:cNvSpPr>
                <a:spLocks noChangeShapeType="1"/>
              </p:cNvSpPr>
              <p:nvPr/>
            </p:nvSpPr>
            <p:spPr bwMode="auto">
              <a:xfrm>
                <a:off x="1988" y="148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6" name="Line 552"/>
              <p:cNvSpPr>
                <a:spLocks noChangeShapeType="1"/>
              </p:cNvSpPr>
              <p:nvPr/>
            </p:nvSpPr>
            <p:spPr bwMode="auto">
              <a:xfrm>
                <a:off x="1990" y="146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7" name="Line 553"/>
              <p:cNvSpPr>
                <a:spLocks noChangeShapeType="1"/>
              </p:cNvSpPr>
              <p:nvPr/>
            </p:nvSpPr>
            <p:spPr bwMode="auto">
              <a:xfrm flipV="1">
                <a:off x="1992" y="148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8" name="Line 554"/>
              <p:cNvSpPr>
                <a:spLocks noChangeShapeType="1"/>
              </p:cNvSpPr>
              <p:nvPr/>
            </p:nvSpPr>
            <p:spPr bwMode="auto">
              <a:xfrm>
                <a:off x="1992" y="146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9" name="Line 555"/>
              <p:cNvSpPr>
                <a:spLocks noChangeShapeType="1"/>
              </p:cNvSpPr>
              <p:nvPr/>
            </p:nvSpPr>
            <p:spPr bwMode="auto">
              <a:xfrm>
                <a:off x="1994" y="146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0" name="Line 556"/>
              <p:cNvSpPr>
                <a:spLocks noChangeShapeType="1"/>
              </p:cNvSpPr>
              <p:nvPr/>
            </p:nvSpPr>
            <p:spPr bwMode="auto">
              <a:xfrm>
                <a:off x="1996" y="145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1" name="Line 557"/>
              <p:cNvSpPr>
                <a:spLocks noChangeShapeType="1"/>
              </p:cNvSpPr>
              <p:nvPr/>
            </p:nvSpPr>
            <p:spPr bwMode="auto">
              <a:xfrm flipV="1">
                <a:off x="1998" y="146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2" name="Line 558"/>
              <p:cNvSpPr>
                <a:spLocks noChangeShapeType="1"/>
              </p:cNvSpPr>
              <p:nvPr/>
            </p:nvSpPr>
            <p:spPr bwMode="auto">
              <a:xfrm>
                <a:off x="1998" y="146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3" name="Line 559"/>
              <p:cNvSpPr>
                <a:spLocks noChangeShapeType="1"/>
              </p:cNvSpPr>
              <p:nvPr/>
            </p:nvSpPr>
            <p:spPr bwMode="auto">
              <a:xfrm flipV="1">
                <a:off x="2000" y="145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4" name="Line 560"/>
              <p:cNvSpPr>
                <a:spLocks noChangeShapeType="1"/>
              </p:cNvSpPr>
              <p:nvPr/>
            </p:nvSpPr>
            <p:spPr bwMode="auto">
              <a:xfrm>
                <a:off x="2002" y="145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5" name="Line 561"/>
              <p:cNvSpPr>
                <a:spLocks noChangeShapeType="1"/>
              </p:cNvSpPr>
              <p:nvPr/>
            </p:nvSpPr>
            <p:spPr bwMode="auto">
              <a:xfrm>
                <a:off x="2004" y="147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6" name="Line 562"/>
              <p:cNvSpPr>
                <a:spLocks noChangeShapeType="1"/>
              </p:cNvSpPr>
              <p:nvPr/>
            </p:nvSpPr>
            <p:spPr bwMode="auto">
              <a:xfrm>
                <a:off x="2006" y="144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7" name="Line 563"/>
              <p:cNvSpPr>
                <a:spLocks noChangeShapeType="1"/>
              </p:cNvSpPr>
              <p:nvPr/>
            </p:nvSpPr>
            <p:spPr bwMode="auto">
              <a:xfrm>
                <a:off x="2008" y="145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8" name="Line 564"/>
              <p:cNvSpPr>
                <a:spLocks noChangeShapeType="1"/>
              </p:cNvSpPr>
              <p:nvPr/>
            </p:nvSpPr>
            <p:spPr bwMode="auto">
              <a:xfrm>
                <a:off x="2010" y="146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9" name="Line 565"/>
              <p:cNvSpPr>
                <a:spLocks noChangeShapeType="1"/>
              </p:cNvSpPr>
              <p:nvPr/>
            </p:nvSpPr>
            <p:spPr bwMode="auto">
              <a:xfrm>
                <a:off x="2012" y="144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0" name="Line 566"/>
              <p:cNvSpPr>
                <a:spLocks noChangeShapeType="1"/>
              </p:cNvSpPr>
              <p:nvPr/>
            </p:nvSpPr>
            <p:spPr bwMode="auto">
              <a:xfrm flipV="1">
                <a:off x="2014" y="144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1" name="Line 567"/>
              <p:cNvSpPr>
                <a:spLocks noChangeShapeType="1"/>
              </p:cNvSpPr>
              <p:nvPr/>
            </p:nvSpPr>
            <p:spPr bwMode="auto">
              <a:xfrm>
                <a:off x="2014" y="14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2" name="Line 568"/>
              <p:cNvSpPr>
                <a:spLocks noChangeShapeType="1"/>
              </p:cNvSpPr>
              <p:nvPr/>
            </p:nvSpPr>
            <p:spPr bwMode="auto">
              <a:xfrm>
                <a:off x="2016" y="146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3" name="Line 569"/>
              <p:cNvSpPr>
                <a:spLocks noChangeShapeType="1"/>
              </p:cNvSpPr>
              <p:nvPr/>
            </p:nvSpPr>
            <p:spPr bwMode="auto">
              <a:xfrm flipV="1">
                <a:off x="2018" y="144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4" name="Line 570"/>
              <p:cNvSpPr>
                <a:spLocks noChangeShapeType="1"/>
              </p:cNvSpPr>
              <p:nvPr/>
            </p:nvSpPr>
            <p:spPr bwMode="auto">
              <a:xfrm>
                <a:off x="2018" y="144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5" name="Line 571"/>
              <p:cNvSpPr>
                <a:spLocks noChangeShapeType="1"/>
              </p:cNvSpPr>
              <p:nvPr/>
            </p:nvSpPr>
            <p:spPr bwMode="auto">
              <a:xfrm>
                <a:off x="2020" y="1434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6" name="Line 572"/>
              <p:cNvSpPr>
                <a:spLocks noChangeShapeType="1"/>
              </p:cNvSpPr>
              <p:nvPr/>
            </p:nvSpPr>
            <p:spPr bwMode="auto">
              <a:xfrm>
                <a:off x="2020" y="1462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7" name="Line 573"/>
              <p:cNvSpPr>
                <a:spLocks noChangeShapeType="1"/>
              </p:cNvSpPr>
              <p:nvPr/>
            </p:nvSpPr>
            <p:spPr bwMode="auto">
              <a:xfrm>
                <a:off x="2020" y="143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8" name="Line 574"/>
              <p:cNvSpPr>
                <a:spLocks noChangeShapeType="1"/>
              </p:cNvSpPr>
              <p:nvPr/>
            </p:nvSpPr>
            <p:spPr bwMode="auto">
              <a:xfrm>
                <a:off x="2022" y="1420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9" name="Line 575"/>
              <p:cNvSpPr>
                <a:spLocks noChangeShapeType="1"/>
              </p:cNvSpPr>
              <p:nvPr/>
            </p:nvSpPr>
            <p:spPr bwMode="auto">
              <a:xfrm>
                <a:off x="2022" y="14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0" name="Line 576"/>
              <p:cNvSpPr>
                <a:spLocks noChangeShapeType="1"/>
              </p:cNvSpPr>
              <p:nvPr/>
            </p:nvSpPr>
            <p:spPr bwMode="auto">
              <a:xfrm flipV="1">
                <a:off x="2024" y="142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1" name="Line 577"/>
              <p:cNvSpPr>
                <a:spLocks noChangeShapeType="1"/>
              </p:cNvSpPr>
              <p:nvPr/>
            </p:nvSpPr>
            <p:spPr bwMode="auto">
              <a:xfrm flipV="1">
                <a:off x="2026" y="144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2" name="Line 578"/>
              <p:cNvSpPr>
                <a:spLocks noChangeShapeType="1"/>
              </p:cNvSpPr>
              <p:nvPr/>
            </p:nvSpPr>
            <p:spPr bwMode="auto">
              <a:xfrm>
                <a:off x="2026" y="14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3" name="Line 579"/>
              <p:cNvSpPr>
                <a:spLocks noChangeShapeType="1"/>
              </p:cNvSpPr>
              <p:nvPr/>
            </p:nvSpPr>
            <p:spPr bwMode="auto">
              <a:xfrm>
                <a:off x="2028" y="143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4" name="Line 580"/>
              <p:cNvSpPr>
                <a:spLocks noChangeShapeType="1"/>
              </p:cNvSpPr>
              <p:nvPr/>
            </p:nvSpPr>
            <p:spPr bwMode="auto">
              <a:xfrm>
                <a:off x="2030" y="143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5" name="Line 581"/>
              <p:cNvSpPr>
                <a:spLocks noChangeShapeType="1"/>
              </p:cNvSpPr>
              <p:nvPr/>
            </p:nvSpPr>
            <p:spPr bwMode="auto">
              <a:xfrm flipV="1">
                <a:off x="2032" y="142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6" name="Line 582"/>
              <p:cNvSpPr>
                <a:spLocks noChangeShapeType="1"/>
              </p:cNvSpPr>
              <p:nvPr/>
            </p:nvSpPr>
            <p:spPr bwMode="auto">
              <a:xfrm>
                <a:off x="2032" y="141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7" name="Line 583"/>
              <p:cNvSpPr>
                <a:spLocks noChangeShapeType="1"/>
              </p:cNvSpPr>
              <p:nvPr/>
            </p:nvSpPr>
            <p:spPr bwMode="auto">
              <a:xfrm>
                <a:off x="2034" y="144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8" name="Line 584"/>
              <p:cNvSpPr>
                <a:spLocks noChangeShapeType="1"/>
              </p:cNvSpPr>
              <p:nvPr/>
            </p:nvSpPr>
            <p:spPr bwMode="auto">
              <a:xfrm>
                <a:off x="2036" y="144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9" name="Line 585"/>
              <p:cNvSpPr>
                <a:spLocks noChangeShapeType="1"/>
              </p:cNvSpPr>
              <p:nvPr/>
            </p:nvSpPr>
            <p:spPr bwMode="auto">
              <a:xfrm>
                <a:off x="2038" y="14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0" name="Line 586"/>
              <p:cNvSpPr>
                <a:spLocks noChangeShapeType="1"/>
              </p:cNvSpPr>
              <p:nvPr/>
            </p:nvSpPr>
            <p:spPr bwMode="auto">
              <a:xfrm>
                <a:off x="2040" y="142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1" name="Line 587"/>
              <p:cNvSpPr>
                <a:spLocks noChangeShapeType="1"/>
              </p:cNvSpPr>
              <p:nvPr/>
            </p:nvSpPr>
            <p:spPr bwMode="auto">
              <a:xfrm>
                <a:off x="2042" y="141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2" name="Line 588"/>
              <p:cNvSpPr>
                <a:spLocks noChangeShapeType="1"/>
              </p:cNvSpPr>
              <p:nvPr/>
            </p:nvSpPr>
            <p:spPr bwMode="auto">
              <a:xfrm>
                <a:off x="2044" y="143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3" name="Line 589"/>
              <p:cNvSpPr>
                <a:spLocks noChangeShapeType="1"/>
              </p:cNvSpPr>
              <p:nvPr/>
            </p:nvSpPr>
            <p:spPr bwMode="auto">
              <a:xfrm>
                <a:off x="2046" y="1440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4" name="Line 590"/>
              <p:cNvSpPr>
                <a:spLocks noChangeShapeType="1"/>
              </p:cNvSpPr>
              <p:nvPr/>
            </p:nvSpPr>
            <p:spPr bwMode="auto">
              <a:xfrm>
                <a:off x="2046" y="14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5" name="Line 591"/>
              <p:cNvSpPr>
                <a:spLocks noChangeShapeType="1"/>
              </p:cNvSpPr>
              <p:nvPr/>
            </p:nvSpPr>
            <p:spPr bwMode="auto">
              <a:xfrm>
                <a:off x="2048" y="141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6" name="Line 592"/>
              <p:cNvSpPr>
                <a:spLocks noChangeShapeType="1"/>
              </p:cNvSpPr>
              <p:nvPr/>
            </p:nvSpPr>
            <p:spPr bwMode="auto">
              <a:xfrm>
                <a:off x="2050" y="141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7" name="Line 593"/>
              <p:cNvSpPr>
                <a:spLocks noChangeShapeType="1"/>
              </p:cNvSpPr>
              <p:nvPr/>
            </p:nvSpPr>
            <p:spPr bwMode="auto">
              <a:xfrm>
                <a:off x="2052" y="143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8" name="Line 594"/>
              <p:cNvSpPr>
                <a:spLocks noChangeShapeType="1"/>
              </p:cNvSpPr>
              <p:nvPr/>
            </p:nvSpPr>
            <p:spPr bwMode="auto">
              <a:xfrm>
                <a:off x="1938" y="1508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9" name="Line 595"/>
              <p:cNvSpPr>
                <a:spLocks noChangeShapeType="1"/>
              </p:cNvSpPr>
              <p:nvPr/>
            </p:nvSpPr>
            <p:spPr bwMode="auto">
              <a:xfrm>
                <a:off x="1944" y="1504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0" name="Line 596"/>
              <p:cNvSpPr>
                <a:spLocks noChangeShapeType="1"/>
              </p:cNvSpPr>
              <p:nvPr/>
            </p:nvSpPr>
            <p:spPr bwMode="auto">
              <a:xfrm>
                <a:off x="1950" y="1496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1" name="Line 597"/>
              <p:cNvSpPr>
                <a:spLocks noChangeShapeType="1"/>
              </p:cNvSpPr>
              <p:nvPr/>
            </p:nvSpPr>
            <p:spPr bwMode="auto">
              <a:xfrm>
                <a:off x="1954" y="1494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2" name="Line 598"/>
              <p:cNvSpPr>
                <a:spLocks noChangeShapeType="1"/>
              </p:cNvSpPr>
              <p:nvPr/>
            </p:nvSpPr>
            <p:spPr bwMode="auto">
              <a:xfrm>
                <a:off x="1960" y="1490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3" name="Line 599"/>
              <p:cNvSpPr>
                <a:spLocks noChangeShapeType="1"/>
              </p:cNvSpPr>
              <p:nvPr/>
            </p:nvSpPr>
            <p:spPr bwMode="auto">
              <a:xfrm>
                <a:off x="1966" y="1488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4" name="Line 600"/>
              <p:cNvSpPr>
                <a:spLocks noChangeShapeType="1"/>
              </p:cNvSpPr>
              <p:nvPr/>
            </p:nvSpPr>
            <p:spPr bwMode="auto">
              <a:xfrm>
                <a:off x="1972" y="148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5" name="Line 601"/>
              <p:cNvSpPr>
                <a:spLocks noChangeShapeType="1"/>
              </p:cNvSpPr>
              <p:nvPr/>
            </p:nvSpPr>
            <p:spPr bwMode="auto">
              <a:xfrm flipV="1">
                <a:off x="1976" y="1474"/>
                <a:ext cx="4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6" name="Line 602"/>
              <p:cNvSpPr>
                <a:spLocks noChangeShapeType="1"/>
              </p:cNvSpPr>
              <p:nvPr/>
            </p:nvSpPr>
            <p:spPr bwMode="auto">
              <a:xfrm>
                <a:off x="1980" y="1474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7" name="Line 603"/>
              <p:cNvSpPr>
                <a:spLocks noChangeShapeType="1"/>
              </p:cNvSpPr>
              <p:nvPr/>
            </p:nvSpPr>
            <p:spPr bwMode="auto">
              <a:xfrm>
                <a:off x="1986" y="1470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453" name="Group 604"/>
            <p:cNvGrpSpPr>
              <a:grpSpLocks/>
            </p:cNvGrpSpPr>
            <p:nvPr/>
          </p:nvGrpSpPr>
          <p:grpSpPr bwMode="auto">
            <a:xfrm>
              <a:off x="1990" y="1182"/>
              <a:ext cx="550" cy="285"/>
              <a:chOff x="1990" y="1182"/>
              <a:chExt cx="550" cy="285"/>
            </a:xfrm>
          </p:grpSpPr>
          <p:sp>
            <p:nvSpPr>
              <p:cNvPr id="19578" name="Line 605"/>
              <p:cNvSpPr>
                <a:spLocks noChangeShapeType="1"/>
              </p:cNvSpPr>
              <p:nvPr/>
            </p:nvSpPr>
            <p:spPr bwMode="auto">
              <a:xfrm>
                <a:off x="1990" y="1466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9" name="Line 606"/>
              <p:cNvSpPr>
                <a:spLocks noChangeShapeType="1"/>
              </p:cNvSpPr>
              <p:nvPr/>
            </p:nvSpPr>
            <p:spPr bwMode="auto">
              <a:xfrm>
                <a:off x="1996" y="146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0" name="Line 607"/>
              <p:cNvSpPr>
                <a:spLocks noChangeShapeType="1"/>
              </p:cNvSpPr>
              <p:nvPr/>
            </p:nvSpPr>
            <p:spPr bwMode="auto">
              <a:xfrm>
                <a:off x="2000" y="1462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1" name="Line 608"/>
              <p:cNvSpPr>
                <a:spLocks noChangeShapeType="1"/>
              </p:cNvSpPr>
              <p:nvPr/>
            </p:nvSpPr>
            <p:spPr bwMode="auto">
              <a:xfrm flipV="1">
                <a:off x="2006" y="1456"/>
                <a:ext cx="4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2" name="Line 609"/>
              <p:cNvSpPr>
                <a:spLocks noChangeShapeType="1"/>
              </p:cNvSpPr>
              <p:nvPr/>
            </p:nvSpPr>
            <p:spPr bwMode="auto">
              <a:xfrm>
                <a:off x="2010" y="1454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3" name="Line 610"/>
              <p:cNvSpPr>
                <a:spLocks noChangeShapeType="1"/>
              </p:cNvSpPr>
              <p:nvPr/>
            </p:nvSpPr>
            <p:spPr bwMode="auto">
              <a:xfrm>
                <a:off x="2014" y="145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4" name="Line 611"/>
              <p:cNvSpPr>
                <a:spLocks noChangeShapeType="1"/>
              </p:cNvSpPr>
              <p:nvPr/>
            </p:nvSpPr>
            <p:spPr bwMode="auto">
              <a:xfrm>
                <a:off x="2018" y="1444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5" name="Line 612"/>
              <p:cNvSpPr>
                <a:spLocks noChangeShapeType="1"/>
              </p:cNvSpPr>
              <p:nvPr/>
            </p:nvSpPr>
            <p:spPr bwMode="auto">
              <a:xfrm>
                <a:off x="2022" y="1446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6" name="Line 613"/>
              <p:cNvSpPr>
                <a:spLocks noChangeShapeType="1"/>
              </p:cNvSpPr>
              <p:nvPr/>
            </p:nvSpPr>
            <p:spPr bwMode="auto">
              <a:xfrm>
                <a:off x="2026" y="1446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7" name="Line 614"/>
              <p:cNvSpPr>
                <a:spLocks noChangeShapeType="1"/>
              </p:cNvSpPr>
              <p:nvPr/>
            </p:nvSpPr>
            <p:spPr bwMode="auto">
              <a:xfrm>
                <a:off x="2030" y="1440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8" name="Line 615"/>
              <p:cNvSpPr>
                <a:spLocks noChangeShapeType="1"/>
              </p:cNvSpPr>
              <p:nvPr/>
            </p:nvSpPr>
            <p:spPr bwMode="auto">
              <a:xfrm>
                <a:off x="2034" y="1440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9" name="Line 616"/>
              <p:cNvSpPr>
                <a:spLocks noChangeShapeType="1"/>
              </p:cNvSpPr>
              <p:nvPr/>
            </p:nvSpPr>
            <p:spPr bwMode="auto">
              <a:xfrm>
                <a:off x="2038" y="144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0" name="Line 617"/>
              <p:cNvSpPr>
                <a:spLocks noChangeShapeType="1"/>
              </p:cNvSpPr>
              <p:nvPr/>
            </p:nvSpPr>
            <p:spPr bwMode="auto">
              <a:xfrm>
                <a:off x="2042" y="1436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1" name="Line 618"/>
              <p:cNvSpPr>
                <a:spLocks noChangeShapeType="1"/>
              </p:cNvSpPr>
              <p:nvPr/>
            </p:nvSpPr>
            <p:spPr bwMode="auto">
              <a:xfrm>
                <a:off x="2046" y="143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2" name="Line 619"/>
              <p:cNvSpPr>
                <a:spLocks noChangeShapeType="1"/>
              </p:cNvSpPr>
              <p:nvPr/>
            </p:nvSpPr>
            <p:spPr bwMode="auto">
              <a:xfrm>
                <a:off x="2050" y="1430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3" name="Line 620"/>
              <p:cNvSpPr>
                <a:spLocks noChangeShapeType="1"/>
              </p:cNvSpPr>
              <p:nvPr/>
            </p:nvSpPr>
            <p:spPr bwMode="auto">
              <a:xfrm>
                <a:off x="2054" y="1430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4" name="Line 621"/>
              <p:cNvSpPr>
                <a:spLocks noChangeShapeType="1"/>
              </p:cNvSpPr>
              <p:nvPr/>
            </p:nvSpPr>
            <p:spPr bwMode="auto">
              <a:xfrm flipV="1">
                <a:off x="2058" y="1426"/>
                <a:ext cx="4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5" name="Line 622"/>
              <p:cNvSpPr>
                <a:spLocks noChangeShapeType="1"/>
              </p:cNvSpPr>
              <p:nvPr/>
            </p:nvSpPr>
            <p:spPr bwMode="auto">
              <a:xfrm>
                <a:off x="2062" y="1420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6" name="Line 623"/>
              <p:cNvSpPr>
                <a:spLocks noChangeShapeType="1"/>
              </p:cNvSpPr>
              <p:nvPr/>
            </p:nvSpPr>
            <p:spPr bwMode="auto">
              <a:xfrm>
                <a:off x="2066" y="142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7" name="Line 624"/>
              <p:cNvSpPr>
                <a:spLocks noChangeShapeType="1"/>
              </p:cNvSpPr>
              <p:nvPr/>
            </p:nvSpPr>
            <p:spPr bwMode="auto">
              <a:xfrm>
                <a:off x="2068" y="142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8" name="Line 625"/>
              <p:cNvSpPr>
                <a:spLocks noChangeShapeType="1"/>
              </p:cNvSpPr>
              <p:nvPr/>
            </p:nvSpPr>
            <p:spPr bwMode="auto">
              <a:xfrm flipV="1">
                <a:off x="2070" y="1420"/>
                <a:ext cx="4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9" name="Line 626"/>
              <p:cNvSpPr>
                <a:spLocks noChangeShapeType="1"/>
              </p:cNvSpPr>
              <p:nvPr/>
            </p:nvSpPr>
            <p:spPr bwMode="auto">
              <a:xfrm>
                <a:off x="2074" y="142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0" name="Line 627"/>
              <p:cNvSpPr>
                <a:spLocks noChangeShapeType="1"/>
              </p:cNvSpPr>
              <p:nvPr/>
            </p:nvSpPr>
            <p:spPr bwMode="auto">
              <a:xfrm>
                <a:off x="2078" y="141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1" name="Line 628"/>
              <p:cNvSpPr>
                <a:spLocks noChangeShapeType="1"/>
              </p:cNvSpPr>
              <p:nvPr/>
            </p:nvSpPr>
            <p:spPr bwMode="auto">
              <a:xfrm>
                <a:off x="2080" y="1416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2" name="Line 629"/>
              <p:cNvSpPr>
                <a:spLocks noChangeShapeType="1"/>
              </p:cNvSpPr>
              <p:nvPr/>
            </p:nvSpPr>
            <p:spPr bwMode="auto">
              <a:xfrm>
                <a:off x="2084" y="1414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3" name="Line 630"/>
              <p:cNvSpPr>
                <a:spLocks noChangeShapeType="1"/>
              </p:cNvSpPr>
              <p:nvPr/>
            </p:nvSpPr>
            <p:spPr bwMode="auto">
              <a:xfrm>
                <a:off x="2088" y="141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4" name="Line 631"/>
              <p:cNvSpPr>
                <a:spLocks noChangeShapeType="1"/>
              </p:cNvSpPr>
              <p:nvPr/>
            </p:nvSpPr>
            <p:spPr bwMode="auto">
              <a:xfrm>
                <a:off x="2090" y="1410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5" name="Line 632"/>
              <p:cNvSpPr>
                <a:spLocks noChangeShapeType="1"/>
              </p:cNvSpPr>
              <p:nvPr/>
            </p:nvSpPr>
            <p:spPr bwMode="auto">
              <a:xfrm>
                <a:off x="2094" y="1410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6" name="Line 633"/>
              <p:cNvSpPr>
                <a:spLocks noChangeShapeType="1"/>
              </p:cNvSpPr>
              <p:nvPr/>
            </p:nvSpPr>
            <p:spPr bwMode="auto">
              <a:xfrm>
                <a:off x="2098" y="141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7" name="Line 634"/>
              <p:cNvSpPr>
                <a:spLocks noChangeShapeType="1"/>
              </p:cNvSpPr>
              <p:nvPr/>
            </p:nvSpPr>
            <p:spPr bwMode="auto">
              <a:xfrm>
                <a:off x="2100" y="140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8" name="Line 635"/>
              <p:cNvSpPr>
                <a:spLocks noChangeShapeType="1"/>
              </p:cNvSpPr>
              <p:nvPr/>
            </p:nvSpPr>
            <p:spPr bwMode="auto">
              <a:xfrm flipV="1">
                <a:off x="2104" y="140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9" name="Line 636"/>
              <p:cNvSpPr>
                <a:spLocks noChangeShapeType="1"/>
              </p:cNvSpPr>
              <p:nvPr/>
            </p:nvSpPr>
            <p:spPr bwMode="auto">
              <a:xfrm flipV="1">
                <a:off x="2106" y="1400"/>
                <a:ext cx="4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0" name="Line 637"/>
              <p:cNvSpPr>
                <a:spLocks noChangeShapeType="1"/>
              </p:cNvSpPr>
              <p:nvPr/>
            </p:nvSpPr>
            <p:spPr bwMode="auto">
              <a:xfrm>
                <a:off x="2110" y="139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1" name="Line 638"/>
              <p:cNvSpPr>
                <a:spLocks noChangeShapeType="1"/>
              </p:cNvSpPr>
              <p:nvPr/>
            </p:nvSpPr>
            <p:spPr bwMode="auto">
              <a:xfrm>
                <a:off x="2112" y="140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2" name="Line 639"/>
              <p:cNvSpPr>
                <a:spLocks noChangeShapeType="1"/>
              </p:cNvSpPr>
              <p:nvPr/>
            </p:nvSpPr>
            <p:spPr bwMode="auto">
              <a:xfrm>
                <a:off x="2116" y="1402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3" name="Line 640"/>
              <p:cNvSpPr>
                <a:spLocks noChangeShapeType="1"/>
              </p:cNvSpPr>
              <p:nvPr/>
            </p:nvSpPr>
            <p:spPr bwMode="auto">
              <a:xfrm>
                <a:off x="2116" y="1396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4" name="Line 641"/>
              <p:cNvSpPr>
                <a:spLocks noChangeShapeType="1"/>
              </p:cNvSpPr>
              <p:nvPr/>
            </p:nvSpPr>
            <p:spPr bwMode="auto">
              <a:xfrm>
                <a:off x="2120" y="139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5" name="Line 642"/>
              <p:cNvSpPr>
                <a:spLocks noChangeShapeType="1"/>
              </p:cNvSpPr>
              <p:nvPr/>
            </p:nvSpPr>
            <p:spPr bwMode="auto">
              <a:xfrm flipV="1">
                <a:off x="2122" y="1394"/>
                <a:ext cx="4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6" name="Line 643"/>
              <p:cNvSpPr>
                <a:spLocks noChangeShapeType="1"/>
              </p:cNvSpPr>
              <p:nvPr/>
            </p:nvSpPr>
            <p:spPr bwMode="auto">
              <a:xfrm>
                <a:off x="2126" y="139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7" name="Line 644"/>
              <p:cNvSpPr>
                <a:spLocks noChangeShapeType="1"/>
              </p:cNvSpPr>
              <p:nvPr/>
            </p:nvSpPr>
            <p:spPr bwMode="auto">
              <a:xfrm>
                <a:off x="2128" y="139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8" name="Line 645"/>
              <p:cNvSpPr>
                <a:spLocks noChangeShapeType="1"/>
              </p:cNvSpPr>
              <p:nvPr/>
            </p:nvSpPr>
            <p:spPr bwMode="auto">
              <a:xfrm>
                <a:off x="2130" y="139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9" name="Line 646"/>
              <p:cNvSpPr>
                <a:spLocks noChangeShapeType="1"/>
              </p:cNvSpPr>
              <p:nvPr/>
            </p:nvSpPr>
            <p:spPr bwMode="auto">
              <a:xfrm>
                <a:off x="2134" y="139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0" name="Line 647"/>
              <p:cNvSpPr>
                <a:spLocks noChangeShapeType="1"/>
              </p:cNvSpPr>
              <p:nvPr/>
            </p:nvSpPr>
            <p:spPr bwMode="auto">
              <a:xfrm>
                <a:off x="2136" y="139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1" name="Line 648"/>
              <p:cNvSpPr>
                <a:spLocks noChangeShapeType="1"/>
              </p:cNvSpPr>
              <p:nvPr/>
            </p:nvSpPr>
            <p:spPr bwMode="auto">
              <a:xfrm>
                <a:off x="2138" y="1390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2" name="Line 649"/>
              <p:cNvSpPr>
                <a:spLocks noChangeShapeType="1"/>
              </p:cNvSpPr>
              <p:nvPr/>
            </p:nvSpPr>
            <p:spPr bwMode="auto">
              <a:xfrm>
                <a:off x="2142" y="139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3" name="Line 650"/>
              <p:cNvSpPr>
                <a:spLocks noChangeShapeType="1"/>
              </p:cNvSpPr>
              <p:nvPr/>
            </p:nvSpPr>
            <p:spPr bwMode="auto">
              <a:xfrm>
                <a:off x="2144" y="138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4" name="Line 651"/>
              <p:cNvSpPr>
                <a:spLocks noChangeShapeType="1"/>
              </p:cNvSpPr>
              <p:nvPr/>
            </p:nvSpPr>
            <p:spPr bwMode="auto">
              <a:xfrm flipV="1">
                <a:off x="2146" y="1382"/>
                <a:ext cx="4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5" name="Line 652"/>
              <p:cNvSpPr>
                <a:spLocks noChangeShapeType="1"/>
              </p:cNvSpPr>
              <p:nvPr/>
            </p:nvSpPr>
            <p:spPr bwMode="auto">
              <a:xfrm>
                <a:off x="2150" y="138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6" name="Line 653"/>
              <p:cNvSpPr>
                <a:spLocks noChangeShapeType="1"/>
              </p:cNvSpPr>
              <p:nvPr/>
            </p:nvSpPr>
            <p:spPr bwMode="auto">
              <a:xfrm>
                <a:off x="2152" y="138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7" name="Line 654"/>
              <p:cNvSpPr>
                <a:spLocks noChangeShapeType="1"/>
              </p:cNvSpPr>
              <p:nvPr/>
            </p:nvSpPr>
            <p:spPr bwMode="auto">
              <a:xfrm>
                <a:off x="2154" y="1386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8" name="Line 655"/>
              <p:cNvSpPr>
                <a:spLocks noChangeShapeType="1"/>
              </p:cNvSpPr>
              <p:nvPr/>
            </p:nvSpPr>
            <p:spPr bwMode="auto">
              <a:xfrm>
                <a:off x="2158" y="137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9" name="Line 656"/>
              <p:cNvSpPr>
                <a:spLocks noChangeShapeType="1"/>
              </p:cNvSpPr>
              <p:nvPr/>
            </p:nvSpPr>
            <p:spPr bwMode="auto">
              <a:xfrm>
                <a:off x="2160" y="137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0" name="Line 657"/>
              <p:cNvSpPr>
                <a:spLocks noChangeShapeType="1"/>
              </p:cNvSpPr>
              <p:nvPr/>
            </p:nvSpPr>
            <p:spPr bwMode="auto">
              <a:xfrm flipV="1">
                <a:off x="2162" y="137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1" name="Line 658"/>
              <p:cNvSpPr>
                <a:spLocks noChangeShapeType="1"/>
              </p:cNvSpPr>
              <p:nvPr/>
            </p:nvSpPr>
            <p:spPr bwMode="auto">
              <a:xfrm>
                <a:off x="2164" y="1372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2" name="Line 659"/>
              <p:cNvSpPr>
                <a:spLocks noChangeShapeType="1"/>
              </p:cNvSpPr>
              <p:nvPr/>
            </p:nvSpPr>
            <p:spPr bwMode="auto">
              <a:xfrm>
                <a:off x="2164" y="1374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3" name="Line 660"/>
              <p:cNvSpPr>
                <a:spLocks noChangeShapeType="1"/>
              </p:cNvSpPr>
              <p:nvPr/>
            </p:nvSpPr>
            <p:spPr bwMode="auto">
              <a:xfrm>
                <a:off x="2168" y="137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4" name="Line 661"/>
              <p:cNvSpPr>
                <a:spLocks noChangeShapeType="1"/>
              </p:cNvSpPr>
              <p:nvPr/>
            </p:nvSpPr>
            <p:spPr bwMode="auto">
              <a:xfrm>
                <a:off x="2170" y="13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5" name="Line 662"/>
              <p:cNvSpPr>
                <a:spLocks noChangeShapeType="1"/>
              </p:cNvSpPr>
              <p:nvPr/>
            </p:nvSpPr>
            <p:spPr bwMode="auto">
              <a:xfrm>
                <a:off x="2172" y="137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6" name="Line 663"/>
              <p:cNvSpPr>
                <a:spLocks noChangeShapeType="1"/>
              </p:cNvSpPr>
              <p:nvPr/>
            </p:nvSpPr>
            <p:spPr bwMode="auto">
              <a:xfrm>
                <a:off x="2174" y="13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7" name="Line 664"/>
              <p:cNvSpPr>
                <a:spLocks noChangeShapeType="1"/>
              </p:cNvSpPr>
              <p:nvPr/>
            </p:nvSpPr>
            <p:spPr bwMode="auto">
              <a:xfrm>
                <a:off x="2176" y="136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8" name="Line 665"/>
              <p:cNvSpPr>
                <a:spLocks noChangeShapeType="1"/>
              </p:cNvSpPr>
              <p:nvPr/>
            </p:nvSpPr>
            <p:spPr bwMode="auto">
              <a:xfrm>
                <a:off x="2178" y="13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9" name="Freeform 666"/>
              <p:cNvSpPr>
                <a:spLocks/>
              </p:cNvSpPr>
              <p:nvPr/>
            </p:nvSpPr>
            <p:spPr bwMode="auto">
              <a:xfrm>
                <a:off x="2180" y="1366"/>
                <a:ext cx="6" cy="1"/>
              </a:xfrm>
              <a:custGeom>
                <a:avLst/>
                <a:gdLst>
                  <a:gd name="T0" fmla="*/ 0 w 6"/>
                  <a:gd name="T1" fmla="*/ 0 h 1"/>
                  <a:gd name="T2" fmla="*/ 4 w 6"/>
                  <a:gd name="T3" fmla="*/ 0 h 1"/>
                  <a:gd name="T4" fmla="*/ 6 w 6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lnTo>
                      <a:pt x="4" y="0"/>
                    </a:lnTo>
                    <a:lnTo>
                      <a:pt x="6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0" name="Line 667"/>
              <p:cNvSpPr>
                <a:spLocks noChangeShapeType="1"/>
              </p:cNvSpPr>
              <p:nvPr/>
            </p:nvSpPr>
            <p:spPr bwMode="auto">
              <a:xfrm>
                <a:off x="2186" y="136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1" name="Line 668"/>
              <p:cNvSpPr>
                <a:spLocks noChangeShapeType="1"/>
              </p:cNvSpPr>
              <p:nvPr/>
            </p:nvSpPr>
            <p:spPr bwMode="auto">
              <a:xfrm flipV="1">
                <a:off x="2188" y="136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2" name="Line 669"/>
              <p:cNvSpPr>
                <a:spLocks noChangeShapeType="1"/>
              </p:cNvSpPr>
              <p:nvPr/>
            </p:nvSpPr>
            <p:spPr bwMode="auto">
              <a:xfrm>
                <a:off x="2190" y="136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3" name="Line 670"/>
              <p:cNvSpPr>
                <a:spLocks noChangeShapeType="1"/>
              </p:cNvSpPr>
              <p:nvPr/>
            </p:nvSpPr>
            <p:spPr bwMode="auto">
              <a:xfrm>
                <a:off x="2192" y="135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4" name="Line 671"/>
              <p:cNvSpPr>
                <a:spLocks noChangeShapeType="1"/>
              </p:cNvSpPr>
              <p:nvPr/>
            </p:nvSpPr>
            <p:spPr bwMode="auto">
              <a:xfrm>
                <a:off x="2194" y="136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5" name="Line 672"/>
              <p:cNvSpPr>
                <a:spLocks noChangeShapeType="1"/>
              </p:cNvSpPr>
              <p:nvPr/>
            </p:nvSpPr>
            <p:spPr bwMode="auto">
              <a:xfrm>
                <a:off x="2196" y="136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6" name="Line 673"/>
              <p:cNvSpPr>
                <a:spLocks noChangeShapeType="1"/>
              </p:cNvSpPr>
              <p:nvPr/>
            </p:nvSpPr>
            <p:spPr bwMode="auto">
              <a:xfrm>
                <a:off x="2198" y="135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7" name="Line 674"/>
              <p:cNvSpPr>
                <a:spLocks noChangeShapeType="1"/>
              </p:cNvSpPr>
              <p:nvPr/>
            </p:nvSpPr>
            <p:spPr bwMode="auto">
              <a:xfrm>
                <a:off x="2200" y="135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8" name="Line 675"/>
              <p:cNvSpPr>
                <a:spLocks noChangeShapeType="1"/>
              </p:cNvSpPr>
              <p:nvPr/>
            </p:nvSpPr>
            <p:spPr bwMode="auto">
              <a:xfrm>
                <a:off x="2202" y="135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9" name="Line 676"/>
              <p:cNvSpPr>
                <a:spLocks noChangeShapeType="1"/>
              </p:cNvSpPr>
              <p:nvPr/>
            </p:nvSpPr>
            <p:spPr bwMode="auto">
              <a:xfrm>
                <a:off x="2204" y="135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50" name="Line 677"/>
              <p:cNvSpPr>
                <a:spLocks noChangeShapeType="1"/>
              </p:cNvSpPr>
              <p:nvPr/>
            </p:nvSpPr>
            <p:spPr bwMode="auto">
              <a:xfrm>
                <a:off x="2206" y="135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51" name="Line 678"/>
              <p:cNvSpPr>
                <a:spLocks noChangeShapeType="1"/>
              </p:cNvSpPr>
              <p:nvPr/>
            </p:nvSpPr>
            <p:spPr bwMode="auto">
              <a:xfrm>
                <a:off x="2208" y="135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52" name="Line 679"/>
              <p:cNvSpPr>
                <a:spLocks noChangeShapeType="1"/>
              </p:cNvSpPr>
              <p:nvPr/>
            </p:nvSpPr>
            <p:spPr bwMode="auto">
              <a:xfrm>
                <a:off x="2210" y="135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53" name="Line 680"/>
              <p:cNvSpPr>
                <a:spLocks noChangeShapeType="1"/>
              </p:cNvSpPr>
              <p:nvPr/>
            </p:nvSpPr>
            <p:spPr bwMode="auto">
              <a:xfrm>
                <a:off x="2212" y="1356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54" name="Line 681"/>
              <p:cNvSpPr>
                <a:spLocks noChangeShapeType="1"/>
              </p:cNvSpPr>
              <p:nvPr/>
            </p:nvSpPr>
            <p:spPr bwMode="auto">
              <a:xfrm>
                <a:off x="2212" y="135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55" name="Line 682"/>
              <p:cNvSpPr>
                <a:spLocks noChangeShapeType="1"/>
              </p:cNvSpPr>
              <p:nvPr/>
            </p:nvSpPr>
            <p:spPr bwMode="auto">
              <a:xfrm>
                <a:off x="2214" y="134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56" name="Line 683"/>
              <p:cNvSpPr>
                <a:spLocks noChangeShapeType="1"/>
              </p:cNvSpPr>
              <p:nvPr/>
            </p:nvSpPr>
            <p:spPr bwMode="auto">
              <a:xfrm>
                <a:off x="2216" y="135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57" name="Line 684"/>
              <p:cNvSpPr>
                <a:spLocks noChangeShapeType="1"/>
              </p:cNvSpPr>
              <p:nvPr/>
            </p:nvSpPr>
            <p:spPr bwMode="auto">
              <a:xfrm>
                <a:off x="2218" y="134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58" name="Line 685"/>
              <p:cNvSpPr>
                <a:spLocks noChangeShapeType="1"/>
              </p:cNvSpPr>
              <p:nvPr/>
            </p:nvSpPr>
            <p:spPr bwMode="auto">
              <a:xfrm>
                <a:off x="2220" y="134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59" name="Line 686"/>
              <p:cNvSpPr>
                <a:spLocks noChangeShapeType="1"/>
              </p:cNvSpPr>
              <p:nvPr/>
            </p:nvSpPr>
            <p:spPr bwMode="auto">
              <a:xfrm>
                <a:off x="2222" y="13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0" name="Line 687"/>
              <p:cNvSpPr>
                <a:spLocks noChangeShapeType="1"/>
              </p:cNvSpPr>
              <p:nvPr/>
            </p:nvSpPr>
            <p:spPr bwMode="auto">
              <a:xfrm>
                <a:off x="2224" y="135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1" name="Line 688"/>
              <p:cNvSpPr>
                <a:spLocks noChangeShapeType="1"/>
              </p:cNvSpPr>
              <p:nvPr/>
            </p:nvSpPr>
            <p:spPr bwMode="auto">
              <a:xfrm>
                <a:off x="2226" y="135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2" name="Line 689"/>
              <p:cNvSpPr>
                <a:spLocks noChangeShapeType="1"/>
              </p:cNvSpPr>
              <p:nvPr/>
            </p:nvSpPr>
            <p:spPr bwMode="auto">
              <a:xfrm>
                <a:off x="2228" y="134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3" name="Line 690"/>
              <p:cNvSpPr>
                <a:spLocks noChangeShapeType="1"/>
              </p:cNvSpPr>
              <p:nvPr/>
            </p:nvSpPr>
            <p:spPr bwMode="auto">
              <a:xfrm>
                <a:off x="2230" y="133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4" name="Line 691"/>
              <p:cNvSpPr>
                <a:spLocks noChangeShapeType="1"/>
              </p:cNvSpPr>
              <p:nvPr/>
            </p:nvSpPr>
            <p:spPr bwMode="auto">
              <a:xfrm>
                <a:off x="2232" y="130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5" name="Line 692"/>
              <p:cNvSpPr>
                <a:spLocks noChangeShapeType="1"/>
              </p:cNvSpPr>
              <p:nvPr/>
            </p:nvSpPr>
            <p:spPr bwMode="auto">
              <a:xfrm>
                <a:off x="2232" y="129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6" name="Line 693"/>
              <p:cNvSpPr>
                <a:spLocks noChangeShapeType="1"/>
              </p:cNvSpPr>
              <p:nvPr/>
            </p:nvSpPr>
            <p:spPr bwMode="auto">
              <a:xfrm>
                <a:off x="2234" y="131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7" name="Line 694"/>
              <p:cNvSpPr>
                <a:spLocks noChangeShapeType="1"/>
              </p:cNvSpPr>
              <p:nvPr/>
            </p:nvSpPr>
            <p:spPr bwMode="auto">
              <a:xfrm>
                <a:off x="2236" y="133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8" name="Line 695"/>
              <p:cNvSpPr>
                <a:spLocks noChangeShapeType="1"/>
              </p:cNvSpPr>
              <p:nvPr/>
            </p:nvSpPr>
            <p:spPr bwMode="auto">
              <a:xfrm>
                <a:off x="2238" y="133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9" name="Line 696"/>
              <p:cNvSpPr>
                <a:spLocks noChangeShapeType="1"/>
              </p:cNvSpPr>
              <p:nvPr/>
            </p:nvSpPr>
            <p:spPr bwMode="auto">
              <a:xfrm>
                <a:off x="2240" y="133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0" name="Line 697"/>
              <p:cNvSpPr>
                <a:spLocks noChangeShapeType="1"/>
              </p:cNvSpPr>
              <p:nvPr/>
            </p:nvSpPr>
            <p:spPr bwMode="auto">
              <a:xfrm>
                <a:off x="2242" y="133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1" name="Line 698"/>
              <p:cNvSpPr>
                <a:spLocks noChangeShapeType="1"/>
              </p:cNvSpPr>
              <p:nvPr/>
            </p:nvSpPr>
            <p:spPr bwMode="auto">
              <a:xfrm>
                <a:off x="2244" y="133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2" name="Line 699"/>
              <p:cNvSpPr>
                <a:spLocks noChangeShapeType="1"/>
              </p:cNvSpPr>
              <p:nvPr/>
            </p:nvSpPr>
            <p:spPr bwMode="auto">
              <a:xfrm>
                <a:off x="2248" y="133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3" name="Line 700"/>
              <p:cNvSpPr>
                <a:spLocks noChangeShapeType="1"/>
              </p:cNvSpPr>
              <p:nvPr/>
            </p:nvSpPr>
            <p:spPr bwMode="auto">
              <a:xfrm>
                <a:off x="2250" y="133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4" name="Freeform 701"/>
              <p:cNvSpPr>
                <a:spLocks/>
              </p:cNvSpPr>
              <p:nvPr/>
            </p:nvSpPr>
            <p:spPr bwMode="auto">
              <a:xfrm>
                <a:off x="2252" y="1336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2 w 4"/>
                  <a:gd name="T3" fmla="*/ 0 h 1"/>
                  <a:gd name="T4" fmla="*/ 4 w 4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5" name="Line 702"/>
              <p:cNvSpPr>
                <a:spLocks noChangeShapeType="1"/>
              </p:cNvSpPr>
              <p:nvPr/>
            </p:nvSpPr>
            <p:spPr bwMode="auto">
              <a:xfrm>
                <a:off x="2256" y="13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6" name="Line 703"/>
              <p:cNvSpPr>
                <a:spLocks noChangeShapeType="1"/>
              </p:cNvSpPr>
              <p:nvPr/>
            </p:nvSpPr>
            <p:spPr bwMode="auto">
              <a:xfrm>
                <a:off x="2258" y="133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7" name="Line 704"/>
              <p:cNvSpPr>
                <a:spLocks noChangeShapeType="1"/>
              </p:cNvSpPr>
              <p:nvPr/>
            </p:nvSpPr>
            <p:spPr bwMode="auto">
              <a:xfrm>
                <a:off x="2260" y="133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8" name="Line 705"/>
              <p:cNvSpPr>
                <a:spLocks noChangeShapeType="1"/>
              </p:cNvSpPr>
              <p:nvPr/>
            </p:nvSpPr>
            <p:spPr bwMode="auto">
              <a:xfrm>
                <a:off x="2260" y="134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9" name="Line 706"/>
              <p:cNvSpPr>
                <a:spLocks noChangeShapeType="1"/>
              </p:cNvSpPr>
              <p:nvPr/>
            </p:nvSpPr>
            <p:spPr bwMode="auto">
              <a:xfrm>
                <a:off x="2262" y="133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80" name="Line 707"/>
              <p:cNvSpPr>
                <a:spLocks noChangeShapeType="1"/>
              </p:cNvSpPr>
              <p:nvPr/>
            </p:nvSpPr>
            <p:spPr bwMode="auto">
              <a:xfrm>
                <a:off x="2264" y="133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81" name="Line 708"/>
              <p:cNvSpPr>
                <a:spLocks noChangeShapeType="1"/>
              </p:cNvSpPr>
              <p:nvPr/>
            </p:nvSpPr>
            <p:spPr bwMode="auto">
              <a:xfrm>
                <a:off x="2266" y="133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82" name="Line 709"/>
              <p:cNvSpPr>
                <a:spLocks noChangeShapeType="1"/>
              </p:cNvSpPr>
              <p:nvPr/>
            </p:nvSpPr>
            <p:spPr bwMode="auto">
              <a:xfrm>
                <a:off x="2268" y="134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83" name="Line 710"/>
              <p:cNvSpPr>
                <a:spLocks noChangeShapeType="1"/>
              </p:cNvSpPr>
              <p:nvPr/>
            </p:nvSpPr>
            <p:spPr bwMode="auto">
              <a:xfrm flipV="1">
                <a:off x="2270" y="133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84" name="Line 711"/>
              <p:cNvSpPr>
                <a:spLocks noChangeShapeType="1"/>
              </p:cNvSpPr>
              <p:nvPr/>
            </p:nvSpPr>
            <p:spPr bwMode="auto">
              <a:xfrm>
                <a:off x="2272" y="133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85" name="Line 712"/>
              <p:cNvSpPr>
                <a:spLocks noChangeShapeType="1"/>
              </p:cNvSpPr>
              <p:nvPr/>
            </p:nvSpPr>
            <p:spPr bwMode="auto">
              <a:xfrm>
                <a:off x="2274" y="133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86" name="Line 713"/>
              <p:cNvSpPr>
                <a:spLocks noChangeShapeType="1"/>
              </p:cNvSpPr>
              <p:nvPr/>
            </p:nvSpPr>
            <p:spPr bwMode="auto">
              <a:xfrm>
                <a:off x="2276" y="13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87" name="Line 714"/>
              <p:cNvSpPr>
                <a:spLocks noChangeShapeType="1"/>
              </p:cNvSpPr>
              <p:nvPr/>
            </p:nvSpPr>
            <p:spPr bwMode="auto">
              <a:xfrm flipV="1">
                <a:off x="2278" y="133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88" name="Line 715"/>
              <p:cNvSpPr>
                <a:spLocks noChangeShapeType="1"/>
              </p:cNvSpPr>
              <p:nvPr/>
            </p:nvSpPr>
            <p:spPr bwMode="auto">
              <a:xfrm flipV="1">
                <a:off x="2280" y="133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89" name="Line 716"/>
              <p:cNvSpPr>
                <a:spLocks noChangeShapeType="1"/>
              </p:cNvSpPr>
              <p:nvPr/>
            </p:nvSpPr>
            <p:spPr bwMode="auto">
              <a:xfrm>
                <a:off x="2282" y="133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90" name="Line 717"/>
              <p:cNvSpPr>
                <a:spLocks noChangeShapeType="1"/>
              </p:cNvSpPr>
              <p:nvPr/>
            </p:nvSpPr>
            <p:spPr bwMode="auto">
              <a:xfrm>
                <a:off x="2284" y="13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91" name="Freeform 718"/>
              <p:cNvSpPr>
                <a:spLocks/>
              </p:cNvSpPr>
              <p:nvPr/>
            </p:nvSpPr>
            <p:spPr bwMode="auto">
              <a:xfrm>
                <a:off x="2288" y="1328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2 w 4"/>
                  <a:gd name="T3" fmla="*/ 0 h 1"/>
                  <a:gd name="T4" fmla="*/ 4 w 4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92" name="Line 719"/>
              <p:cNvSpPr>
                <a:spLocks noChangeShapeType="1"/>
              </p:cNvSpPr>
              <p:nvPr/>
            </p:nvSpPr>
            <p:spPr bwMode="auto">
              <a:xfrm>
                <a:off x="2292" y="133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93" name="Line 720"/>
              <p:cNvSpPr>
                <a:spLocks noChangeShapeType="1"/>
              </p:cNvSpPr>
              <p:nvPr/>
            </p:nvSpPr>
            <p:spPr bwMode="auto">
              <a:xfrm>
                <a:off x="2294" y="132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94" name="Line 721"/>
              <p:cNvSpPr>
                <a:spLocks noChangeShapeType="1"/>
              </p:cNvSpPr>
              <p:nvPr/>
            </p:nvSpPr>
            <p:spPr bwMode="auto">
              <a:xfrm>
                <a:off x="2296" y="132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95" name="Line 722"/>
              <p:cNvSpPr>
                <a:spLocks noChangeShapeType="1"/>
              </p:cNvSpPr>
              <p:nvPr/>
            </p:nvSpPr>
            <p:spPr bwMode="auto">
              <a:xfrm>
                <a:off x="2298" y="132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96" name="Line 723"/>
              <p:cNvSpPr>
                <a:spLocks noChangeShapeType="1"/>
              </p:cNvSpPr>
              <p:nvPr/>
            </p:nvSpPr>
            <p:spPr bwMode="auto">
              <a:xfrm flipV="1">
                <a:off x="2300" y="132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97" name="Line 724"/>
              <p:cNvSpPr>
                <a:spLocks noChangeShapeType="1"/>
              </p:cNvSpPr>
              <p:nvPr/>
            </p:nvSpPr>
            <p:spPr bwMode="auto">
              <a:xfrm>
                <a:off x="2302" y="132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98" name="Line 725"/>
              <p:cNvSpPr>
                <a:spLocks noChangeShapeType="1"/>
              </p:cNvSpPr>
              <p:nvPr/>
            </p:nvSpPr>
            <p:spPr bwMode="auto">
              <a:xfrm>
                <a:off x="2304" y="13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99" name="Line 726"/>
              <p:cNvSpPr>
                <a:spLocks noChangeShapeType="1"/>
              </p:cNvSpPr>
              <p:nvPr/>
            </p:nvSpPr>
            <p:spPr bwMode="auto">
              <a:xfrm>
                <a:off x="2306" y="132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00" name="Line 727"/>
              <p:cNvSpPr>
                <a:spLocks noChangeShapeType="1"/>
              </p:cNvSpPr>
              <p:nvPr/>
            </p:nvSpPr>
            <p:spPr bwMode="auto">
              <a:xfrm>
                <a:off x="2308" y="1330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01" name="Line 728"/>
              <p:cNvSpPr>
                <a:spLocks noChangeShapeType="1"/>
              </p:cNvSpPr>
              <p:nvPr/>
            </p:nvSpPr>
            <p:spPr bwMode="auto">
              <a:xfrm>
                <a:off x="2308" y="132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02" name="Line 729"/>
              <p:cNvSpPr>
                <a:spLocks noChangeShapeType="1"/>
              </p:cNvSpPr>
              <p:nvPr/>
            </p:nvSpPr>
            <p:spPr bwMode="auto">
              <a:xfrm>
                <a:off x="2310" y="131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03" name="Line 730"/>
              <p:cNvSpPr>
                <a:spLocks noChangeShapeType="1"/>
              </p:cNvSpPr>
              <p:nvPr/>
            </p:nvSpPr>
            <p:spPr bwMode="auto">
              <a:xfrm>
                <a:off x="2312" y="131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04" name="Line 731"/>
              <p:cNvSpPr>
                <a:spLocks noChangeShapeType="1"/>
              </p:cNvSpPr>
              <p:nvPr/>
            </p:nvSpPr>
            <p:spPr bwMode="auto">
              <a:xfrm>
                <a:off x="2314" y="133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05" name="Line 732"/>
              <p:cNvSpPr>
                <a:spLocks noChangeShapeType="1"/>
              </p:cNvSpPr>
              <p:nvPr/>
            </p:nvSpPr>
            <p:spPr bwMode="auto">
              <a:xfrm>
                <a:off x="2316" y="131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06" name="Line 733"/>
              <p:cNvSpPr>
                <a:spLocks noChangeShapeType="1"/>
              </p:cNvSpPr>
              <p:nvPr/>
            </p:nvSpPr>
            <p:spPr bwMode="auto">
              <a:xfrm>
                <a:off x="2318" y="131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07" name="Line 734"/>
              <p:cNvSpPr>
                <a:spLocks noChangeShapeType="1"/>
              </p:cNvSpPr>
              <p:nvPr/>
            </p:nvSpPr>
            <p:spPr bwMode="auto">
              <a:xfrm>
                <a:off x="2320" y="132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08" name="Line 735"/>
              <p:cNvSpPr>
                <a:spLocks noChangeShapeType="1"/>
              </p:cNvSpPr>
              <p:nvPr/>
            </p:nvSpPr>
            <p:spPr bwMode="auto">
              <a:xfrm>
                <a:off x="2322" y="131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09" name="Line 736"/>
              <p:cNvSpPr>
                <a:spLocks noChangeShapeType="1"/>
              </p:cNvSpPr>
              <p:nvPr/>
            </p:nvSpPr>
            <p:spPr bwMode="auto">
              <a:xfrm>
                <a:off x="2324" y="130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10" name="Line 737"/>
              <p:cNvSpPr>
                <a:spLocks noChangeShapeType="1"/>
              </p:cNvSpPr>
              <p:nvPr/>
            </p:nvSpPr>
            <p:spPr bwMode="auto">
              <a:xfrm>
                <a:off x="2326" y="131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11" name="Line 738"/>
              <p:cNvSpPr>
                <a:spLocks noChangeShapeType="1"/>
              </p:cNvSpPr>
              <p:nvPr/>
            </p:nvSpPr>
            <p:spPr bwMode="auto">
              <a:xfrm flipV="1">
                <a:off x="2328" y="131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12" name="Line 739"/>
              <p:cNvSpPr>
                <a:spLocks noChangeShapeType="1"/>
              </p:cNvSpPr>
              <p:nvPr/>
            </p:nvSpPr>
            <p:spPr bwMode="auto">
              <a:xfrm>
                <a:off x="2330" y="131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13" name="Line 740"/>
              <p:cNvSpPr>
                <a:spLocks noChangeShapeType="1"/>
              </p:cNvSpPr>
              <p:nvPr/>
            </p:nvSpPr>
            <p:spPr bwMode="auto">
              <a:xfrm>
                <a:off x="2332" y="132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14" name="Line 741"/>
              <p:cNvSpPr>
                <a:spLocks noChangeShapeType="1"/>
              </p:cNvSpPr>
              <p:nvPr/>
            </p:nvSpPr>
            <p:spPr bwMode="auto">
              <a:xfrm flipV="1">
                <a:off x="2334" y="131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15" name="Line 742"/>
              <p:cNvSpPr>
                <a:spLocks noChangeShapeType="1"/>
              </p:cNvSpPr>
              <p:nvPr/>
            </p:nvSpPr>
            <p:spPr bwMode="auto">
              <a:xfrm>
                <a:off x="2336" y="131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16" name="Line 743"/>
              <p:cNvSpPr>
                <a:spLocks noChangeShapeType="1"/>
              </p:cNvSpPr>
              <p:nvPr/>
            </p:nvSpPr>
            <p:spPr bwMode="auto">
              <a:xfrm flipV="1">
                <a:off x="2338" y="131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17" name="Line 744"/>
              <p:cNvSpPr>
                <a:spLocks noChangeShapeType="1"/>
              </p:cNvSpPr>
              <p:nvPr/>
            </p:nvSpPr>
            <p:spPr bwMode="auto">
              <a:xfrm>
                <a:off x="2286" y="1336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18" name="Line 745"/>
              <p:cNvSpPr>
                <a:spLocks noChangeShapeType="1"/>
              </p:cNvSpPr>
              <p:nvPr/>
            </p:nvSpPr>
            <p:spPr bwMode="auto">
              <a:xfrm>
                <a:off x="2294" y="1326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19" name="Line 746"/>
              <p:cNvSpPr>
                <a:spLocks noChangeShapeType="1"/>
              </p:cNvSpPr>
              <p:nvPr/>
            </p:nvSpPr>
            <p:spPr bwMode="auto">
              <a:xfrm flipV="1">
                <a:off x="2302" y="1320"/>
                <a:ext cx="6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0" name="Line 747"/>
              <p:cNvSpPr>
                <a:spLocks noChangeShapeType="1"/>
              </p:cNvSpPr>
              <p:nvPr/>
            </p:nvSpPr>
            <p:spPr bwMode="auto">
              <a:xfrm>
                <a:off x="2308" y="1318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1" name="Line 748"/>
              <p:cNvSpPr>
                <a:spLocks noChangeShapeType="1"/>
              </p:cNvSpPr>
              <p:nvPr/>
            </p:nvSpPr>
            <p:spPr bwMode="auto">
              <a:xfrm>
                <a:off x="2314" y="1318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2" name="Line 749"/>
              <p:cNvSpPr>
                <a:spLocks noChangeShapeType="1"/>
              </p:cNvSpPr>
              <p:nvPr/>
            </p:nvSpPr>
            <p:spPr bwMode="auto">
              <a:xfrm>
                <a:off x="2320" y="1318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3" name="Line 750"/>
              <p:cNvSpPr>
                <a:spLocks noChangeShapeType="1"/>
              </p:cNvSpPr>
              <p:nvPr/>
            </p:nvSpPr>
            <p:spPr bwMode="auto">
              <a:xfrm flipV="1">
                <a:off x="2328" y="1310"/>
                <a:ext cx="6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4" name="Line 751"/>
              <p:cNvSpPr>
                <a:spLocks noChangeShapeType="1"/>
              </p:cNvSpPr>
              <p:nvPr/>
            </p:nvSpPr>
            <p:spPr bwMode="auto">
              <a:xfrm>
                <a:off x="2334" y="1308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5" name="Line 752"/>
              <p:cNvSpPr>
                <a:spLocks noChangeShapeType="1"/>
              </p:cNvSpPr>
              <p:nvPr/>
            </p:nvSpPr>
            <p:spPr bwMode="auto">
              <a:xfrm flipV="1">
                <a:off x="2340" y="1300"/>
                <a:ext cx="6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6" name="Line 753"/>
              <p:cNvSpPr>
                <a:spLocks noChangeShapeType="1"/>
              </p:cNvSpPr>
              <p:nvPr/>
            </p:nvSpPr>
            <p:spPr bwMode="auto">
              <a:xfrm>
                <a:off x="2346" y="1304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7" name="Line 754"/>
              <p:cNvSpPr>
                <a:spLocks noChangeShapeType="1"/>
              </p:cNvSpPr>
              <p:nvPr/>
            </p:nvSpPr>
            <p:spPr bwMode="auto">
              <a:xfrm>
                <a:off x="2352" y="1298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8" name="Line 755"/>
              <p:cNvSpPr>
                <a:spLocks noChangeShapeType="1"/>
              </p:cNvSpPr>
              <p:nvPr/>
            </p:nvSpPr>
            <p:spPr bwMode="auto">
              <a:xfrm>
                <a:off x="2356" y="1296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9" name="Line 756"/>
              <p:cNvSpPr>
                <a:spLocks noChangeShapeType="1"/>
              </p:cNvSpPr>
              <p:nvPr/>
            </p:nvSpPr>
            <p:spPr bwMode="auto">
              <a:xfrm>
                <a:off x="2362" y="1294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0" name="Line 757"/>
              <p:cNvSpPr>
                <a:spLocks noChangeShapeType="1"/>
              </p:cNvSpPr>
              <p:nvPr/>
            </p:nvSpPr>
            <p:spPr bwMode="auto">
              <a:xfrm>
                <a:off x="2366" y="1288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1" name="Line 758"/>
              <p:cNvSpPr>
                <a:spLocks noChangeShapeType="1"/>
              </p:cNvSpPr>
              <p:nvPr/>
            </p:nvSpPr>
            <p:spPr bwMode="auto">
              <a:xfrm>
                <a:off x="2372" y="1284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2" name="Line 759"/>
              <p:cNvSpPr>
                <a:spLocks noChangeShapeType="1"/>
              </p:cNvSpPr>
              <p:nvPr/>
            </p:nvSpPr>
            <p:spPr bwMode="auto">
              <a:xfrm>
                <a:off x="2378" y="128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3" name="Line 760"/>
              <p:cNvSpPr>
                <a:spLocks noChangeShapeType="1"/>
              </p:cNvSpPr>
              <p:nvPr/>
            </p:nvSpPr>
            <p:spPr bwMode="auto">
              <a:xfrm>
                <a:off x="2382" y="1284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4" name="Line 761"/>
              <p:cNvSpPr>
                <a:spLocks noChangeShapeType="1"/>
              </p:cNvSpPr>
              <p:nvPr/>
            </p:nvSpPr>
            <p:spPr bwMode="auto">
              <a:xfrm>
                <a:off x="2388" y="128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5" name="Line 762"/>
              <p:cNvSpPr>
                <a:spLocks noChangeShapeType="1"/>
              </p:cNvSpPr>
              <p:nvPr/>
            </p:nvSpPr>
            <p:spPr bwMode="auto">
              <a:xfrm flipV="1">
                <a:off x="2392" y="1278"/>
                <a:ext cx="6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6" name="Line 763"/>
              <p:cNvSpPr>
                <a:spLocks noChangeShapeType="1"/>
              </p:cNvSpPr>
              <p:nvPr/>
            </p:nvSpPr>
            <p:spPr bwMode="auto">
              <a:xfrm>
                <a:off x="2398" y="1274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7" name="Line 764"/>
              <p:cNvSpPr>
                <a:spLocks noChangeShapeType="1"/>
              </p:cNvSpPr>
              <p:nvPr/>
            </p:nvSpPr>
            <p:spPr bwMode="auto">
              <a:xfrm>
                <a:off x="2402" y="127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8" name="Line 765"/>
              <p:cNvSpPr>
                <a:spLocks noChangeShapeType="1"/>
              </p:cNvSpPr>
              <p:nvPr/>
            </p:nvSpPr>
            <p:spPr bwMode="auto">
              <a:xfrm>
                <a:off x="2406" y="1270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9" name="Line 766"/>
              <p:cNvSpPr>
                <a:spLocks noChangeShapeType="1"/>
              </p:cNvSpPr>
              <p:nvPr/>
            </p:nvSpPr>
            <p:spPr bwMode="auto">
              <a:xfrm>
                <a:off x="2410" y="1264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0" name="Line 767"/>
              <p:cNvSpPr>
                <a:spLocks noChangeShapeType="1"/>
              </p:cNvSpPr>
              <p:nvPr/>
            </p:nvSpPr>
            <p:spPr bwMode="auto">
              <a:xfrm>
                <a:off x="2414" y="1258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1" name="Line 768"/>
              <p:cNvSpPr>
                <a:spLocks noChangeShapeType="1"/>
              </p:cNvSpPr>
              <p:nvPr/>
            </p:nvSpPr>
            <p:spPr bwMode="auto">
              <a:xfrm>
                <a:off x="2418" y="1258"/>
                <a:ext cx="6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2" name="Line 769"/>
              <p:cNvSpPr>
                <a:spLocks noChangeShapeType="1"/>
              </p:cNvSpPr>
              <p:nvPr/>
            </p:nvSpPr>
            <p:spPr bwMode="auto">
              <a:xfrm>
                <a:off x="2424" y="1256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3" name="Line 770"/>
              <p:cNvSpPr>
                <a:spLocks noChangeShapeType="1"/>
              </p:cNvSpPr>
              <p:nvPr/>
            </p:nvSpPr>
            <p:spPr bwMode="auto">
              <a:xfrm>
                <a:off x="2428" y="1256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4" name="Line 771"/>
              <p:cNvSpPr>
                <a:spLocks noChangeShapeType="1"/>
              </p:cNvSpPr>
              <p:nvPr/>
            </p:nvSpPr>
            <p:spPr bwMode="auto">
              <a:xfrm>
                <a:off x="2432" y="125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5" name="Line 772"/>
              <p:cNvSpPr>
                <a:spLocks noChangeShapeType="1"/>
              </p:cNvSpPr>
              <p:nvPr/>
            </p:nvSpPr>
            <p:spPr bwMode="auto">
              <a:xfrm>
                <a:off x="2436" y="1250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6" name="Line 773"/>
              <p:cNvSpPr>
                <a:spLocks noChangeShapeType="1"/>
              </p:cNvSpPr>
              <p:nvPr/>
            </p:nvSpPr>
            <p:spPr bwMode="auto">
              <a:xfrm>
                <a:off x="2440" y="1246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7" name="Line 774"/>
              <p:cNvSpPr>
                <a:spLocks noChangeShapeType="1"/>
              </p:cNvSpPr>
              <p:nvPr/>
            </p:nvSpPr>
            <p:spPr bwMode="auto">
              <a:xfrm>
                <a:off x="2444" y="124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8" name="Line 775"/>
              <p:cNvSpPr>
                <a:spLocks noChangeShapeType="1"/>
              </p:cNvSpPr>
              <p:nvPr/>
            </p:nvSpPr>
            <p:spPr bwMode="auto">
              <a:xfrm flipV="1">
                <a:off x="2448" y="1240"/>
                <a:ext cx="4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9" name="Line 776"/>
              <p:cNvSpPr>
                <a:spLocks noChangeShapeType="1"/>
              </p:cNvSpPr>
              <p:nvPr/>
            </p:nvSpPr>
            <p:spPr bwMode="auto">
              <a:xfrm>
                <a:off x="2452" y="124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0" name="Line 777"/>
              <p:cNvSpPr>
                <a:spLocks noChangeShapeType="1"/>
              </p:cNvSpPr>
              <p:nvPr/>
            </p:nvSpPr>
            <p:spPr bwMode="auto">
              <a:xfrm>
                <a:off x="2454" y="124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1" name="Line 778"/>
              <p:cNvSpPr>
                <a:spLocks noChangeShapeType="1"/>
              </p:cNvSpPr>
              <p:nvPr/>
            </p:nvSpPr>
            <p:spPr bwMode="auto">
              <a:xfrm>
                <a:off x="2458" y="123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2" name="Line 779"/>
              <p:cNvSpPr>
                <a:spLocks noChangeShapeType="1"/>
              </p:cNvSpPr>
              <p:nvPr/>
            </p:nvSpPr>
            <p:spPr bwMode="auto">
              <a:xfrm>
                <a:off x="2460" y="1234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3" name="Line 780"/>
              <p:cNvSpPr>
                <a:spLocks noChangeShapeType="1"/>
              </p:cNvSpPr>
              <p:nvPr/>
            </p:nvSpPr>
            <p:spPr bwMode="auto">
              <a:xfrm>
                <a:off x="2464" y="1236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4" name="Line 781"/>
              <p:cNvSpPr>
                <a:spLocks noChangeShapeType="1"/>
              </p:cNvSpPr>
              <p:nvPr/>
            </p:nvSpPr>
            <p:spPr bwMode="auto">
              <a:xfrm>
                <a:off x="2468" y="123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5" name="Line 782"/>
              <p:cNvSpPr>
                <a:spLocks noChangeShapeType="1"/>
              </p:cNvSpPr>
              <p:nvPr/>
            </p:nvSpPr>
            <p:spPr bwMode="auto">
              <a:xfrm flipV="1">
                <a:off x="2472" y="1222"/>
                <a:ext cx="4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6" name="Line 783"/>
              <p:cNvSpPr>
                <a:spLocks noChangeShapeType="1"/>
              </p:cNvSpPr>
              <p:nvPr/>
            </p:nvSpPr>
            <p:spPr bwMode="auto">
              <a:xfrm>
                <a:off x="2476" y="122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7" name="Line 784"/>
              <p:cNvSpPr>
                <a:spLocks noChangeShapeType="1"/>
              </p:cNvSpPr>
              <p:nvPr/>
            </p:nvSpPr>
            <p:spPr bwMode="auto">
              <a:xfrm>
                <a:off x="2478" y="122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8" name="Line 785"/>
              <p:cNvSpPr>
                <a:spLocks noChangeShapeType="1"/>
              </p:cNvSpPr>
              <p:nvPr/>
            </p:nvSpPr>
            <p:spPr bwMode="auto">
              <a:xfrm>
                <a:off x="2482" y="1220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9" name="Line 786"/>
              <p:cNvSpPr>
                <a:spLocks noChangeShapeType="1"/>
              </p:cNvSpPr>
              <p:nvPr/>
            </p:nvSpPr>
            <p:spPr bwMode="auto">
              <a:xfrm>
                <a:off x="2486" y="122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0" name="Line 787"/>
              <p:cNvSpPr>
                <a:spLocks noChangeShapeType="1"/>
              </p:cNvSpPr>
              <p:nvPr/>
            </p:nvSpPr>
            <p:spPr bwMode="auto">
              <a:xfrm>
                <a:off x="2488" y="122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1" name="Line 788"/>
              <p:cNvSpPr>
                <a:spLocks noChangeShapeType="1"/>
              </p:cNvSpPr>
              <p:nvPr/>
            </p:nvSpPr>
            <p:spPr bwMode="auto">
              <a:xfrm>
                <a:off x="2492" y="121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2" name="Line 789"/>
              <p:cNvSpPr>
                <a:spLocks noChangeShapeType="1"/>
              </p:cNvSpPr>
              <p:nvPr/>
            </p:nvSpPr>
            <p:spPr bwMode="auto">
              <a:xfrm>
                <a:off x="2496" y="122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3" name="Line 790"/>
              <p:cNvSpPr>
                <a:spLocks noChangeShapeType="1"/>
              </p:cNvSpPr>
              <p:nvPr/>
            </p:nvSpPr>
            <p:spPr bwMode="auto">
              <a:xfrm>
                <a:off x="2498" y="12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4" name="Line 791"/>
              <p:cNvSpPr>
                <a:spLocks noChangeShapeType="1"/>
              </p:cNvSpPr>
              <p:nvPr/>
            </p:nvSpPr>
            <p:spPr bwMode="auto">
              <a:xfrm>
                <a:off x="2500" y="121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5" name="Line 792"/>
              <p:cNvSpPr>
                <a:spLocks noChangeShapeType="1"/>
              </p:cNvSpPr>
              <p:nvPr/>
            </p:nvSpPr>
            <p:spPr bwMode="auto">
              <a:xfrm>
                <a:off x="2502" y="1208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6" name="Line 793"/>
              <p:cNvSpPr>
                <a:spLocks noChangeShapeType="1"/>
              </p:cNvSpPr>
              <p:nvPr/>
            </p:nvSpPr>
            <p:spPr bwMode="auto">
              <a:xfrm>
                <a:off x="2506" y="12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7" name="Line 794"/>
              <p:cNvSpPr>
                <a:spLocks noChangeShapeType="1"/>
              </p:cNvSpPr>
              <p:nvPr/>
            </p:nvSpPr>
            <p:spPr bwMode="auto">
              <a:xfrm>
                <a:off x="2508" y="1200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8" name="Line 795"/>
              <p:cNvSpPr>
                <a:spLocks noChangeShapeType="1"/>
              </p:cNvSpPr>
              <p:nvPr/>
            </p:nvSpPr>
            <p:spPr bwMode="auto">
              <a:xfrm>
                <a:off x="2512" y="120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9" name="Line 796"/>
              <p:cNvSpPr>
                <a:spLocks noChangeShapeType="1"/>
              </p:cNvSpPr>
              <p:nvPr/>
            </p:nvSpPr>
            <p:spPr bwMode="auto">
              <a:xfrm>
                <a:off x="2514" y="1200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70" name="Line 797"/>
              <p:cNvSpPr>
                <a:spLocks noChangeShapeType="1"/>
              </p:cNvSpPr>
              <p:nvPr/>
            </p:nvSpPr>
            <p:spPr bwMode="auto">
              <a:xfrm>
                <a:off x="2518" y="119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71" name="Line 798"/>
              <p:cNvSpPr>
                <a:spLocks noChangeShapeType="1"/>
              </p:cNvSpPr>
              <p:nvPr/>
            </p:nvSpPr>
            <p:spPr bwMode="auto">
              <a:xfrm>
                <a:off x="2520" y="1196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72" name="Line 799"/>
              <p:cNvSpPr>
                <a:spLocks noChangeShapeType="1"/>
              </p:cNvSpPr>
              <p:nvPr/>
            </p:nvSpPr>
            <p:spPr bwMode="auto">
              <a:xfrm>
                <a:off x="2524" y="119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73" name="Line 800"/>
              <p:cNvSpPr>
                <a:spLocks noChangeShapeType="1"/>
              </p:cNvSpPr>
              <p:nvPr/>
            </p:nvSpPr>
            <p:spPr bwMode="auto">
              <a:xfrm>
                <a:off x="2526" y="119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74" name="Line 801"/>
              <p:cNvSpPr>
                <a:spLocks noChangeShapeType="1"/>
              </p:cNvSpPr>
              <p:nvPr/>
            </p:nvSpPr>
            <p:spPr bwMode="auto">
              <a:xfrm>
                <a:off x="2528" y="1190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75" name="Line 802"/>
              <p:cNvSpPr>
                <a:spLocks noChangeShapeType="1"/>
              </p:cNvSpPr>
              <p:nvPr/>
            </p:nvSpPr>
            <p:spPr bwMode="auto">
              <a:xfrm>
                <a:off x="2532" y="118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76" name="Line 803"/>
              <p:cNvSpPr>
                <a:spLocks noChangeShapeType="1"/>
              </p:cNvSpPr>
              <p:nvPr/>
            </p:nvSpPr>
            <p:spPr bwMode="auto">
              <a:xfrm>
                <a:off x="2534" y="1182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77" name="Line 804"/>
              <p:cNvSpPr>
                <a:spLocks noChangeShapeType="1"/>
              </p:cNvSpPr>
              <p:nvPr/>
            </p:nvSpPr>
            <p:spPr bwMode="auto">
              <a:xfrm>
                <a:off x="2538" y="118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454" name="Group 805"/>
            <p:cNvGrpSpPr>
              <a:grpSpLocks/>
            </p:cNvGrpSpPr>
            <p:nvPr/>
          </p:nvGrpSpPr>
          <p:grpSpPr bwMode="auto">
            <a:xfrm>
              <a:off x="1582" y="1172"/>
              <a:ext cx="976" cy="2154"/>
              <a:chOff x="1582" y="1172"/>
              <a:chExt cx="976" cy="2154"/>
            </a:xfrm>
          </p:grpSpPr>
          <p:sp>
            <p:nvSpPr>
              <p:cNvPr id="19378" name="Line 806"/>
              <p:cNvSpPr>
                <a:spLocks noChangeShapeType="1"/>
              </p:cNvSpPr>
              <p:nvPr/>
            </p:nvSpPr>
            <p:spPr bwMode="auto">
              <a:xfrm>
                <a:off x="2540" y="118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79" name="Line 807"/>
              <p:cNvSpPr>
                <a:spLocks noChangeShapeType="1"/>
              </p:cNvSpPr>
              <p:nvPr/>
            </p:nvSpPr>
            <p:spPr bwMode="auto">
              <a:xfrm flipV="1">
                <a:off x="2542" y="1178"/>
                <a:ext cx="4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80" name="Line 808"/>
              <p:cNvSpPr>
                <a:spLocks noChangeShapeType="1"/>
              </p:cNvSpPr>
              <p:nvPr/>
            </p:nvSpPr>
            <p:spPr bwMode="auto">
              <a:xfrm>
                <a:off x="2546" y="118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81" name="Line 809"/>
              <p:cNvSpPr>
                <a:spLocks noChangeShapeType="1"/>
              </p:cNvSpPr>
              <p:nvPr/>
            </p:nvSpPr>
            <p:spPr bwMode="auto">
              <a:xfrm>
                <a:off x="2548" y="117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82" name="Line 810"/>
              <p:cNvSpPr>
                <a:spLocks noChangeShapeType="1"/>
              </p:cNvSpPr>
              <p:nvPr/>
            </p:nvSpPr>
            <p:spPr bwMode="auto">
              <a:xfrm>
                <a:off x="2548" y="118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83" name="Line 811"/>
              <p:cNvSpPr>
                <a:spLocks noChangeShapeType="1"/>
              </p:cNvSpPr>
              <p:nvPr/>
            </p:nvSpPr>
            <p:spPr bwMode="auto">
              <a:xfrm>
                <a:off x="2550" y="1178"/>
                <a:ext cx="4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84" name="Line 812"/>
              <p:cNvSpPr>
                <a:spLocks noChangeShapeType="1"/>
              </p:cNvSpPr>
              <p:nvPr/>
            </p:nvSpPr>
            <p:spPr bwMode="auto">
              <a:xfrm flipV="1">
                <a:off x="2554" y="117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85" name="Line 813"/>
              <p:cNvSpPr>
                <a:spLocks noChangeShapeType="1"/>
              </p:cNvSpPr>
              <p:nvPr/>
            </p:nvSpPr>
            <p:spPr bwMode="auto">
              <a:xfrm>
                <a:off x="2556" y="117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86" name="Line 814"/>
              <p:cNvSpPr>
                <a:spLocks noChangeShapeType="1"/>
              </p:cNvSpPr>
              <p:nvPr/>
            </p:nvSpPr>
            <p:spPr bwMode="auto">
              <a:xfrm>
                <a:off x="1582" y="3290"/>
                <a:ext cx="1" cy="3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87" name="Line 815"/>
              <p:cNvSpPr>
                <a:spLocks noChangeShapeType="1"/>
              </p:cNvSpPr>
              <p:nvPr/>
            </p:nvSpPr>
            <p:spPr bwMode="auto">
              <a:xfrm>
                <a:off x="1602" y="2864"/>
                <a:ext cx="1" cy="3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88" name="Line 816"/>
              <p:cNvSpPr>
                <a:spLocks noChangeShapeType="1"/>
              </p:cNvSpPr>
              <p:nvPr/>
            </p:nvSpPr>
            <p:spPr bwMode="auto">
              <a:xfrm>
                <a:off x="1618" y="2604"/>
                <a:ext cx="1" cy="3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89" name="Line 817"/>
              <p:cNvSpPr>
                <a:spLocks noChangeShapeType="1"/>
              </p:cNvSpPr>
              <p:nvPr/>
            </p:nvSpPr>
            <p:spPr bwMode="auto">
              <a:xfrm>
                <a:off x="1632" y="2406"/>
                <a:ext cx="1" cy="4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90" name="Line 818"/>
              <p:cNvSpPr>
                <a:spLocks noChangeShapeType="1"/>
              </p:cNvSpPr>
              <p:nvPr/>
            </p:nvSpPr>
            <p:spPr bwMode="auto">
              <a:xfrm>
                <a:off x="1642" y="2508"/>
                <a:ext cx="1" cy="3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91" name="Line 819"/>
              <p:cNvSpPr>
                <a:spLocks noChangeShapeType="1"/>
              </p:cNvSpPr>
              <p:nvPr/>
            </p:nvSpPr>
            <p:spPr bwMode="auto">
              <a:xfrm>
                <a:off x="1654" y="2692"/>
                <a:ext cx="1" cy="3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92" name="Line 820"/>
              <p:cNvSpPr>
                <a:spLocks noChangeShapeType="1"/>
              </p:cNvSpPr>
              <p:nvPr/>
            </p:nvSpPr>
            <p:spPr bwMode="auto">
              <a:xfrm>
                <a:off x="1664" y="2564"/>
                <a:ext cx="1" cy="3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93" name="Line 821"/>
              <p:cNvSpPr>
                <a:spLocks noChangeShapeType="1"/>
              </p:cNvSpPr>
              <p:nvPr/>
            </p:nvSpPr>
            <p:spPr bwMode="auto">
              <a:xfrm>
                <a:off x="1672" y="2490"/>
                <a:ext cx="1" cy="3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94" name="Line 822"/>
              <p:cNvSpPr>
                <a:spLocks noChangeShapeType="1"/>
              </p:cNvSpPr>
              <p:nvPr/>
            </p:nvSpPr>
            <p:spPr bwMode="auto">
              <a:xfrm>
                <a:off x="1682" y="2354"/>
                <a:ext cx="1" cy="2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95" name="Line 823"/>
              <p:cNvSpPr>
                <a:spLocks noChangeShapeType="1"/>
              </p:cNvSpPr>
              <p:nvPr/>
            </p:nvSpPr>
            <p:spPr bwMode="auto">
              <a:xfrm>
                <a:off x="1686" y="2318"/>
                <a:ext cx="1" cy="4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96" name="Line 824"/>
              <p:cNvSpPr>
                <a:spLocks noChangeShapeType="1"/>
              </p:cNvSpPr>
              <p:nvPr/>
            </p:nvSpPr>
            <p:spPr bwMode="auto">
              <a:xfrm>
                <a:off x="1690" y="2262"/>
                <a:ext cx="1" cy="3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97" name="Line 825"/>
              <p:cNvSpPr>
                <a:spLocks noChangeShapeType="1"/>
              </p:cNvSpPr>
              <p:nvPr/>
            </p:nvSpPr>
            <p:spPr bwMode="auto">
              <a:xfrm>
                <a:off x="1694" y="2244"/>
                <a:ext cx="1" cy="3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98" name="Line 826"/>
              <p:cNvSpPr>
                <a:spLocks noChangeShapeType="1"/>
              </p:cNvSpPr>
              <p:nvPr/>
            </p:nvSpPr>
            <p:spPr bwMode="auto">
              <a:xfrm>
                <a:off x="1698" y="2208"/>
                <a:ext cx="1" cy="3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99" name="Line 827"/>
              <p:cNvSpPr>
                <a:spLocks noChangeShapeType="1"/>
              </p:cNvSpPr>
              <p:nvPr/>
            </p:nvSpPr>
            <p:spPr bwMode="auto">
              <a:xfrm>
                <a:off x="1702" y="2150"/>
                <a:ext cx="1" cy="3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00" name="Line 828"/>
              <p:cNvSpPr>
                <a:spLocks noChangeShapeType="1"/>
              </p:cNvSpPr>
              <p:nvPr/>
            </p:nvSpPr>
            <p:spPr bwMode="auto">
              <a:xfrm>
                <a:off x="1706" y="2096"/>
                <a:ext cx="1" cy="2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01" name="Line 829"/>
              <p:cNvSpPr>
                <a:spLocks noChangeShapeType="1"/>
              </p:cNvSpPr>
              <p:nvPr/>
            </p:nvSpPr>
            <p:spPr bwMode="auto">
              <a:xfrm>
                <a:off x="1708" y="2120"/>
                <a:ext cx="1" cy="3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02" name="Line 830"/>
              <p:cNvSpPr>
                <a:spLocks noChangeShapeType="1"/>
              </p:cNvSpPr>
              <p:nvPr/>
            </p:nvSpPr>
            <p:spPr bwMode="auto">
              <a:xfrm>
                <a:off x="1712" y="2132"/>
                <a:ext cx="1" cy="3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03" name="Line 831"/>
              <p:cNvSpPr>
                <a:spLocks noChangeShapeType="1"/>
              </p:cNvSpPr>
              <p:nvPr/>
            </p:nvSpPr>
            <p:spPr bwMode="auto">
              <a:xfrm>
                <a:off x="1716" y="2118"/>
                <a:ext cx="1" cy="2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04" name="Line 832"/>
              <p:cNvSpPr>
                <a:spLocks noChangeShapeType="1"/>
              </p:cNvSpPr>
              <p:nvPr/>
            </p:nvSpPr>
            <p:spPr bwMode="auto">
              <a:xfrm>
                <a:off x="1720" y="2076"/>
                <a:ext cx="1" cy="2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05" name="Line 833"/>
              <p:cNvSpPr>
                <a:spLocks noChangeShapeType="1"/>
              </p:cNvSpPr>
              <p:nvPr/>
            </p:nvSpPr>
            <p:spPr bwMode="auto">
              <a:xfrm>
                <a:off x="1724" y="2056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06" name="Line 834"/>
              <p:cNvSpPr>
                <a:spLocks noChangeShapeType="1"/>
              </p:cNvSpPr>
              <p:nvPr/>
            </p:nvSpPr>
            <p:spPr bwMode="auto">
              <a:xfrm>
                <a:off x="1726" y="2032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07" name="Line 835"/>
              <p:cNvSpPr>
                <a:spLocks noChangeShapeType="1"/>
              </p:cNvSpPr>
              <p:nvPr/>
            </p:nvSpPr>
            <p:spPr bwMode="auto">
              <a:xfrm>
                <a:off x="1730" y="2012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08" name="Line 836"/>
              <p:cNvSpPr>
                <a:spLocks noChangeShapeType="1"/>
              </p:cNvSpPr>
              <p:nvPr/>
            </p:nvSpPr>
            <p:spPr bwMode="auto">
              <a:xfrm>
                <a:off x="1732" y="1976"/>
                <a:ext cx="1" cy="2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09" name="Line 837"/>
              <p:cNvSpPr>
                <a:spLocks noChangeShapeType="1"/>
              </p:cNvSpPr>
              <p:nvPr/>
            </p:nvSpPr>
            <p:spPr bwMode="auto">
              <a:xfrm>
                <a:off x="1734" y="1950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10" name="Line 838"/>
              <p:cNvSpPr>
                <a:spLocks noChangeShapeType="1"/>
              </p:cNvSpPr>
              <p:nvPr/>
            </p:nvSpPr>
            <p:spPr bwMode="auto">
              <a:xfrm>
                <a:off x="1738" y="1942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11" name="Line 839"/>
              <p:cNvSpPr>
                <a:spLocks noChangeShapeType="1"/>
              </p:cNvSpPr>
              <p:nvPr/>
            </p:nvSpPr>
            <p:spPr bwMode="auto">
              <a:xfrm>
                <a:off x="1742" y="1926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12" name="Line 840"/>
              <p:cNvSpPr>
                <a:spLocks noChangeShapeType="1"/>
              </p:cNvSpPr>
              <p:nvPr/>
            </p:nvSpPr>
            <p:spPr bwMode="auto">
              <a:xfrm>
                <a:off x="1744" y="1908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13" name="Line 841"/>
              <p:cNvSpPr>
                <a:spLocks noChangeShapeType="1"/>
              </p:cNvSpPr>
              <p:nvPr/>
            </p:nvSpPr>
            <p:spPr bwMode="auto">
              <a:xfrm>
                <a:off x="1748" y="1890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14" name="Line 842"/>
              <p:cNvSpPr>
                <a:spLocks noChangeShapeType="1"/>
              </p:cNvSpPr>
              <p:nvPr/>
            </p:nvSpPr>
            <p:spPr bwMode="auto">
              <a:xfrm>
                <a:off x="1752" y="1874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15" name="Line 843"/>
              <p:cNvSpPr>
                <a:spLocks noChangeShapeType="1"/>
              </p:cNvSpPr>
              <p:nvPr/>
            </p:nvSpPr>
            <p:spPr bwMode="auto">
              <a:xfrm>
                <a:off x="1754" y="1864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16" name="Line 844"/>
              <p:cNvSpPr>
                <a:spLocks noChangeShapeType="1"/>
              </p:cNvSpPr>
              <p:nvPr/>
            </p:nvSpPr>
            <p:spPr bwMode="auto">
              <a:xfrm>
                <a:off x="1758" y="1856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17" name="Line 845"/>
              <p:cNvSpPr>
                <a:spLocks noChangeShapeType="1"/>
              </p:cNvSpPr>
              <p:nvPr/>
            </p:nvSpPr>
            <p:spPr bwMode="auto">
              <a:xfrm>
                <a:off x="1760" y="1884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18" name="Line 846"/>
              <p:cNvSpPr>
                <a:spLocks noChangeShapeType="1"/>
              </p:cNvSpPr>
              <p:nvPr/>
            </p:nvSpPr>
            <p:spPr bwMode="auto">
              <a:xfrm>
                <a:off x="1764" y="1890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19" name="Line 847"/>
              <p:cNvSpPr>
                <a:spLocks noChangeShapeType="1"/>
              </p:cNvSpPr>
              <p:nvPr/>
            </p:nvSpPr>
            <p:spPr bwMode="auto">
              <a:xfrm>
                <a:off x="1766" y="1880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20" name="Line 848"/>
              <p:cNvSpPr>
                <a:spLocks noChangeShapeType="1"/>
              </p:cNvSpPr>
              <p:nvPr/>
            </p:nvSpPr>
            <p:spPr bwMode="auto">
              <a:xfrm flipH="1">
                <a:off x="1768" y="1848"/>
                <a:ext cx="2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21" name="Line 849"/>
              <p:cNvSpPr>
                <a:spLocks noChangeShapeType="1"/>
              </p:cNvSpPr>
              <p:nvPr/>
            </p:nvSpPr>
            <p:spPr bwMode="auto">
              <a:xfrm>
                <a:off x="1772" y="1854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22" name="Line 850"/>
              <p:cNvSpPr>
                <a:spLocks noChangeShapeType="1"/>
              </p:cNvSpPr>
              <p:nvPr/>
            </p:nvSpPr>
            <p:spPr bwMode="auto">
              <a:xfrm>
                <a:off x="1774" y="1826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23" name="Line 851"/>
              <p:cNvSpPr>
                <a:spLocks noChangeShapeType="1"/>
              </p:cNvSpPr>
              <p:nvPr/>
            </p:nvSpPr>
            <p:spPr bwMode="auto">
              <a:xfrm>
                <a:off x="1778" y="1838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24" name="Line 852"/>
              <p:cNvSpPr>
                <a:spLocks noChangeShapeType="1"/>
              </p:cNvSpPr>
              <p:nvPr/>
            </p:nvSpPr>
            <p:spPr bwMode="auto">
              <a:xfrm>
                <a:off x="1780" y="1808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25" name="Line 853"/>
              <p:cNvSpPr>
                <a:spLocks noChangeShapeType="1"/>
              </p:cNvSpPr>
              <p:nvPr/>
            </p:nvSpPr>
            <p:spPr bwMode="auto">
              <a:xfrm>
                <a:off x="1782" y="1790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26" name="Line 854"/>
              <p:cNvSpPr>
                <a:spLocks noChangeShapeType="1"/>
              </p:cNvSpPr>
              <p:nvPr/>
            </p:nvSpPr>
            <p:spPr bwMode="auto">
              <a:xfrm>
                <a:off x="1784" y="1796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27" name="Line 855"/>
              <p:cNvSpPr>
                <a:spLocks noChangeShapeType="1"/>
              </p:cNvSpPr>
              <p:nvPr/>
            </p:nvSpPr>
            <p:spPr bwMode="auto">
              <a:xfrm>
                <a:off x="1786" y="1774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28" name="Line 856"/>
              <p:cNvSpPr>
                <a:spLocks noChangeShapeType="1"/>
              </p:cNvSpPr>
              <p:nvPr/>
            </p:nvSpPr>
            <p:spPr bwMode="auto">
              <a:xfrm>
                <a:off x="1790" y="1782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29" name="Line 857"/>
              <p:cNvSpPr>
                <a:spLocks noChangeShapeType="1"/>
              </p:cNvSpPr>
              <p:nvPr/>
            </p:nvSpPr>
            <p:spPr bwMode="auto">
              <a:xfrm>
                <a:off x="1792" y="1768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30" name="Line 858"/>
              <p:cNvSpPr>
                <a:spLocks noChangeShapeType="1"/>
              </p:cNvSpPr>
              <p:nvPr/>
            </p:nvSpPr>
            <p:spPr bwMode="auto">
              <a:xfrm>
                <a:off x="1794" y="1764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31" name="Line 859"/>
              <p:cNvSpPr>
                <a:spLocks noChangeShapeType="1"/>
              </p:cNvSpPr>
              <p:nvPr/>
            </p:nvSpPr>
            <p:spPr bwMode="auto">
              <a:xfrm flipH="1">
                <a:off x="1796" y="1742"/>
                <a:ext cx="2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32" name="Line 860"/>
              <p:cNvSpPr>
                <a:spLocks noChangeShapeType="1"/>
              </p:cNvSpPr>
              <p:nvPr/>
            </p:nvSpPr>
            <p:spPr bwMode="auto">
              <a:xfrm>
                <a:off x="1800" y="1740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33" name="Line 861"/>
              <p:cNvSpPr>
                <a:spLocks noChangeShapeType="1"/>
              </p:cNvSpPr>
              <p:nvPr/>
            </p:nvSpPr>
            <p:spPr bwMode="auto">
              <a:xfrm>
                <a:off x="1802" y="172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34" name="Line 862"/>
              <p:cNvSpPr>
                <a:spLocks noChangeShapeType="1"/>
              </p:cNvSpPr>
              <p:nvPr/>
            </p:nvSpPr>
            <p:spPr bwMode="auto">
              <a:xfrm>
                <a:off x="1804" y="172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35" name="Line 863"/>
              <p:cNvSpPr>
                <a:spLocks noChangeShapeType="1"/>
              </p:cNvSpPr>
              <p:nvPr/>
            </p:nvSpPr>
            <p:spPr bwMode="auto">
              <a:xfrm>
                <a:off x="1808" y="1710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36" name="Line 864"/>
              <p:cNvSpPr>
                <a:spLocks noChangeShapeType="1"/>
              </p:cNvSpPr>
              <p:nvPr/>
            </p:nvSpPr>
            <p:spPr bwMode="auto">
              <a:xfrm>
                <a:off x="1810" y="1710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37" name="Line 865"/>
              <p:cNvSpPr>
                <a:spLocks noChangeShapeType="1"/>
              </p:cNvSpPr>
              <p:nvPr/>
            </p:nvSpPr>
            <p:spPr bwMode="auto">
              <a:xfrm>
                <a:off x="1812" y="1700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38" name="Line 866"/>
              <p:cNvSpPr>
                <a:spLocks noChangeShapeType="1"/>
              </p:cNvSpPr>
              <p:nvPr/>
            </p:nvSpPr>
            <p:spPr bwMode="auto">
              <a:xfrm>
                <a:off x="1814" y="1698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39" name="Line 867"/>
              <p:cNvSpPr>
                <a:spLocks noChangeShapeType="1"/>
              </p:cNvSpPr>
              <p:nvPr/>
            </p:nvSpPr>
            <p:spPr bwMode="auto">
              <a:xfrm>
                <a:off x="1816" y="1690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40" name="Line 868"/>
              <p:cNvSpPr>
                <a:spLocks noChangeShapeType="1"/>
              </p:cNvSpPr>
              <p:nvPr/>
            </p:nvSpPr>
            <p:spPr bwMode="auto">
              <a:xfrm>
                <a:off x="1820" y="1680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41" name="Line 869"/>
              <p:cNvSpPr>
                <a:spLocks noChangeShapeType="1"/>
              </p:cNvSpPr>
              <p:nvPr/>
            </p:nvSpPr>
            <p:spPr bwMode="auto">
              <a:xfrm>
                <a:off x="1822" y="1692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42" name="Line 870"/>
              <p:cNvSpPr>
                <a:spLocks noChangeShapeType="1"/>
              </p:cNvSpPr>
              <p:nvPr/>
            </p:nvSpPr>
            <p:spPr bwMode="auto">
              <a:xfrm>
                <a:off x="1824" y="1678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43" name="Line 871"/>
              <p:cNvSpPr>
                <a:spLocks noChangeShapeType="1"/>
              </p:cNvSpPr>
              <p:nvPr/>
            </p:nvSpPr>
            <p:spPr bwMode="auto">
              <a:xfrm>
                <a:off x="1826" y="166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44" name="Line 872"/>
              <p:cNvSpPr>
                <a:spLocks noChangeShapeType="1"/>
              </p:cNvSpPr>
              <p:nvPr/>
            </p:nvSpPr>
            <p:spPr bwMode="auto">
              <a:xfrm>
                <a:off x="1828" y="1660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45" name="Line 873"/>
              <p:cNvSpPr>
                <a:spLocks noChangeShapeType="1"/>
              </p:cNvSpPr>
              <p:nvPr/>
            </p:nvSpPr>
            <p:spPr bwMode="auto">
              <a:xfrm>
                <a:off x="1828" y="1658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46" name="Line 874"/>
              <p:cNvSpPr>
                <a:spLocks noChangeShapeType="1"/>
              </p:cNvSpPr>
              <p:nvPr/>
            </p:nvSpPr>
            <p:spPr bwMode="auto">
              <a:xfrm>
                <a:off x="1830" y="1650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47" name="Line 875"/>
              <p:cNvSpPr>
                <a:spLocks noChangeShapeType="1"/>
              </p:cNvSpPr>
              <p:nvPr/>
            </p:nvSpPr>
            <p:spPr bwMode="auto">
              <a:xfrm>
                <a:off x="1834" y="1644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48" name="Line 876"/>
              <p:cNvSpPr>
                <a:spLocks noChangeShapeType="1"/>
              </p:cNvSpPr>
              <p:nvPr/>
            </p:nvSpPr>
            <p:spPr bwMode="auto">
              <a:xfrm>
                <a:off x="1836" y="1640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49" name="Line 877"/>
              <p:cNvSpPr>
                <a:spLocks noChangeShapeType="1"/>
              </p:cNvSpPr>
              <p:nvPr/>
            </p:nvSpPr>
            <p:spPr bwMode="auto">
              <a:xfrm>
                <a:off x="1838" y="1634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50" name="Line 878"/>
              <p:cNvSpPr>
                <a:spLocks noChangeShapeType="1"/>
              </p:cNvSpPr>
              <p:nvPr/>
            </p:nvSpPr>
            <p:spPr bwMode="auto">
              <a:xfrm>
                <a:off x="1840" y="1634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51" name="Line 879"/>
              <p:cNvSpPr>
                <a:spLocks noChangeShapeType="1"/>
              </p:cNvSpPr>
              <p:nvPr/>
            </p:nvSpPr>
            <p:spPr bwMode="auto">
              <a:xfrm>
                <a:off x="1842" y="1634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52" name="Line 880"/>
              <p:cNvSpPr>
                <a:spLocks noChangeShapeType="1"/>
              </p:cNvSpPr>
              <p:nvPr/>
            </p:nvSpPr>
            <p:spPr bwMode="auto">
              <a:xfrm>
                <a:off x="1844" y="1628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53" name="Line 881"/>
              <p:cNvSpPr>
                <a:spLocks noChangeShapeType="1"/>
              </p:cNvSpPr>
              <p:nvPr/>
            </p:nvSpPr>
            <p:spPr bwMode="auto">
              <a:xfrm>
                <a:off x="1846" y="162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54" name="Line 882"/>
              <p:cNvSpPr>
                <a:spLocks noChangeShapeType="1"/>
              </p:cNvSpPr>
              <p:nvPr/>
            </p:nvSpPr>
            <p:spPr bwMode="auto">
              <a:xfrm>
                <a:off x="1848" y="1624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55" name="Line 883"/>
              <p:cNvSpPr>
                <a:spLocks noChangeShapeType="1"/>
              </p:cNvSpPr>
              <p:nvPr/>
            </p:nvSpPr>
            <p:spPr bwMode="auto">
              <a:xfrm>
                <a:off x="1850" y="1602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56" name="Line 884"/>
              <p:cNvSpPr>
                <a:spLocks noChangeShapeType="1"/>
              </p:cNvSpPr>
              <p:nvPr/>
            </p:nvSpPr>
            <p:spPr bwMode="auto">
              <a:xfrm>
                <a:off x="1852" y="1600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57" name="Line 885"/>
              <p:cNvSpPr>
                <a:spLocks noChangeShapeType="1"/>
              </p:cNvSpPr>
              <p:nvPr/>
            </p:nvSpPr>
            <p:spPr bwMode="auto">
              <a:xfrm>
                <a:off x="1854" y="1612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58" name="Line 886"/>
              <p:cNvSpPr>
                <a:spLocks noChangeShapeType="1"/>
              </p:cNvSpPr>
              <p:nvPr/>
            </p:nvSpPr>
            <p:spPr bwMode="auto">
              <a:xfrm>
                <a:off x="1856" y="1620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59" name="Line 887"/>
              <p:cNvSpPr>
                <a:spLocks noChangeShapeType="1"/>
              </p:cNvSpPr>
              <p:nvPr/>
            </p:nvSpPr>
            <p:spPr bwMode="auto">
              <a:xfrm>
                <a:off x="1858" y="1608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0" name="Line 888"/>
              <p:cNvSpPr>
                <a:spLocks noChangeShapeType="1"/>
              </p:cNvSpPr>
              <p:nvPr/>
            </p:nvSpPr>
            <p:spPr bwMode="auto">
              <a:xfrm>
                <a:off x="1860" y="1610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1" name="Line 889"/>
              <p:cNvSpPr>
                <a:spLocks noChangeShapeType="1"/>
              </p:cNvSpPr>
              <p:nvPr/>
            </p:nvSpPr>
            <p:spPr bwMode="auto">
              <a:xfrm>
                <a:off x="1862" y="1602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2" name="Line 890"/>
              <p:cNvSpPr>
                <a:spLocks noChangeShapeType="1"/>
              </p:cNvSpPr>
              <p:nvPr/>
            </p:nvSpPr>
            <p:spPr bwMode="auto">
              <a:xfrm>
                <a:off x="1864" y="1598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3" name="Line 891"/>
              <p:cNvSpPr>
                <a:spLocks noChangeShapeType="1"/>
              </p:cNvSpPr>
              <p:nvPr/>
            </p:nvSpPr>
            <p:spPr bwMode="auto">
              <a:xfrm>
                <a:off x="1866" y="160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4" name="Line 892"/>
              <p:cNvSpPr>
                <a:spLocks noChangeShapeType="1"/>
              </p:cNvSpPr>
              <p:nvPr/>
            </p:nvSpPr>
            <p:spPr bwMode="auto">
              <a:xfrm>
                <a:off x="1868" y="1594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5" name="Line 893"/>
              <p:cNvSpPr>
                <a:spLocks noChangeShapeType="1"/>
              </p:cNvSpPr>
              <p:nvPr/>
            </p:nvSpPr>
            <p:spPr bwMode="auto">
              <a:xfrm>
                <a:off x="1870" y="1592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6" name="Line 894"/>
              <p:cNvSpPr>
                <a:spLocks noChangeShapeType="1"/>
              </p:cNvSpPr>
              <p:nvPr/>
            </p:nvSpPr>
            <p:spPr bwMode="auto">
              <a:xfrm>
                <a:off x="1872" y="1590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7" name="Line 895"/>
              <p:cNvSpPr>
                <a:spLocks noChangeShapeType="1"/>
              </p:cNvSpPr>
              <p:nvPr/>
            </p:nvSpPr>
            <p:spPr bwMode="auto">
              <a:xfrm>
                <a:off x="1874" y="1592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8" name="Line 896"/>
              <p:cNvSpPr>
                <a:spLocks noChangeShapeType="1"/>
              </p:cNvSpPr>
              <p:nvPr/>
            </p:nvSpPr>
            <p:spPr bwMode="auto">
              <a:xfrm>
                <a:off x="1876" y="159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9" name="Line 897"/>
              <p:cNvSpPr>
                <a:spLocks noChangeShapeType="1"/>
              </p:cNvSpPr>
              <p:nvPr/>
            </p:nvSpPr>
            <p:spPr bwMode="auto">
              <a:xfrm>
                <a:off x="1876" y="1582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0" name="Line 898"/>
              <p:cNvSpPr>
                <a:spLocks noChangeShapeType="1"/>
              </p:cNvSpPr>
              <p:nvPr/>
            </p:nvSpPr>
            <p:spPr bwMode="auto">
              <a:xfrm>
                <a:off x="1878" y="1584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1" name="Line 899"/>
              <p:cNvSpPr>
                <a:spLocks noChangeShapeType="1"/>
              </p:cNvSpPr>
              <p:nvPr/>
            </p:nvSpPr>
            <p:spPr bwMode="auto">
              <a:xfrm flipH="1">
                <a:off x="1878" y="1586"/>
                <a:ext cx="2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2" name="Line 900"/>
              <p:cNvSpPr>
                <a:spLocks noChangeShapeType="1"/>
              </p:cNvSpPr>
              <p:nvPr/>
            </p:nvSpPr>
            <p:spPr bwMode="auto">
              <a:xfrm>
                <a:off x="1880" y="1582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3" name="Line 901"/>
              <p:cNvSpPr>
                <a:spLocks noChangeShapeType="1"/>
              </p:cNvSpPr>
              <p:nvPr/>
            </p:nvSpPr>
            <p:spPr bwMode="auto">
              <a:xfrm>
                <a:off x="1882" y="1568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4" name="Line 902"/>
              <p:cNvSpPr>
                <a:spLocks noChangeShapeType="1"/>
              </p:cNvSpPr>
              <p:nvPr/>
            </p:nvSpPr>
            <p:spPr bwMode="auto">
              <a:xfrm>
                <a:off x="1884" y="1570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5" name="Line 903"/>
              <p:cNvSpPr>
                <a:spLocks noChangeShapeType="1"/>
              </p:cNvSpPr>
              <p:nvPr/>
            </p:nvSpPr>
            <p:spPr bwMode="auto">
              <a:xfrm>
                <a:off x="1886" y="1564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6" name="Line 904"/>
              <p:cNvSpPr>
                <a:spLocks noChangeShapeType="1"/>
              </p:cNvSpPr>
              <p:nvPr/>
            </p:nvSpPr>
            <p:spPr bwMode="auto">
              <a:xfrm>
                <a:off x="1888" y="1570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7" name="Line 905"/>
              <p:cNvSpPr>
                <a:spLocks noChangeShapeType="1"/>
              </p:cNvSpPr>
              <p:nvPr/>
            </p:nvSpPr>
            <p:spPr bwMode="auto">
              <a:xfrm>
                <a:off x="1890" y="1582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8" name="Line 906"/>
              <p:cNvSpPr>
                <a:spLocks noChangeShapeType="1"/>
              </p:cNvSpPr>
              <p:nvPr/>
            </p:nvSpPr>
            <p:spPr bwMode="auto">
              <a:xfrm>
                <a:off x="1892" y="1558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9" name="Line 907"/>
              <p:cNvSpPr>
                <a:spLocks noChangeShapeType="1"/>
              </p:cNvSpPr>
              <p:nvPr/>
            </p:nvSpPr>
            <p:spPr bwMode="auto">
              <a:xfrm>
                <a:off x="1894" y="1566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0" name="Line 908"/>
              <p:cNvSpPr>
                <a:spLocks noChangeShapeType="1"/>
              </p:cNvSpPr>
              <p:nvPr/>
            </p:nvSpPr>
            <p:spPr bwMode="auto">
              <a:xfrm>
                <a:off x="1894" y="1550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1" name="Line 909"/>
              <p:cNvSpPr>
                <a:spLocks noChangeShapeType="1"/>
              </p:cNvSpPr>
              <p:nvPr/>
            </p:nvSpPr>
            <p:spPr bwMode="auto">
              <a:xfrm>
                <a:off x="1896" y="1556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2" name="Line 910"/>
              <p:cNvSpPr>
                <a:spLocks noChangeShapeType="1"/>
              </p:cNvSpPr>
              <p:nvPr/>
            </p:nvSpPr>
            <p:spPr bwMode="auto">
              <a:xfrm>
                <a:off x="1898" y="155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3" name="Line 911"/>
              <p:cNvSpPr>
                <a:spLocks noChangeShapeType="1"/>
              </p:cNvSpPr>
              <p:nvPr/>
            </p:nvSpPr>
            <p:spPr bwMode="auto">
              <a:xfrm>
                <a:off x="1900" y="1550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4" name="Line 912"/>
              <p:cNvSpPr>
                <a:spLocks noChangeShapeType="1"/>
              </p:cNvSpPr>
              <p:nvPr/>
            </p:nvSpPr>
            <p:spPr bwMode="auto">
              <a:xfrm>
                <a:off x="1902" y="1548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5" name="Line 913"/>
              <p:cNvSpPr>
                <a:spLocks noChangeShapeType="1"/>
              </p:cNvSpPr>
              <p:nvPr/>
            </p:nvSpPr>
            <p:spPr bwMode="auto">
              <a:xfrm>
                <a:off x="1904" y="1550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6" name="Line 914"/>
              <p:cNvSpPr>
                <a:spLocks noChangeShapeType="1"/>
              </p:cNvSpPr>
              <p:nvPr/>
            </p:nvSpPr>
            <p:spPr bwMode="auto">
              <a:xfrm>
                <a:off x="1904" y="1540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7" name="Line 915"/>
              <p:cNvSpPr>
                <a:spLocks noChangeShapeType="1"/>
              </p:cNvSpPr>
              <p:nvPr/>
            </p:nvSpPr>
            <p:spPr bwMode="auto">
              <a:xfrm>
                <a:off x="1906" y="1542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8" name="Line 916"/>
              <p:cNvSpPr>
                <a:spLocks noChangeShapeType="1"/>
              </p:cNvSpPr>
              <p:nvPr/>
            </p:nvSpPr>
            <p:spPr bwMode="auto">
              <a:xfrm>
                <a:off x="1908" y="1540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9" name="Line 917"/>
              <p:cNvSpPr>
                <a:spLocks noChangeShapeType="1"/>
              </p:cNvSpPr>
              <p:nvPr/>
            </p:nvSpPr>
            <p:spPr bwMode="auto">
              <a:xfrm>
                <a:off x="1910" y="1558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90" name="Line 918"/>
              <p:cNvSpPr>
                <a:spLocks noChangeShapeType="1"/>
              </p:cNvSpPr>
              <p:nvPr/>
            </p:nvSpPr>
            <p:spPr bwMode="auto">
              <a:xfrm>
                <a:off x="1912" y="1522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91" name="Line 919"/>
              <p:cNvSpPr>
                <a:spLocks noChangeShapeType="1"/>
              </p:cNvSpPr>
              <p:nvPr/>
            </p:nvSpPr>
            <p:spPr bwMode="auto">
              <a:xfrm flipH="1">
                <a:off x="1912" y="1530"/>
                <a:ext cx="2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92" name="Line 920"/>
              <p:cNvSpPr>
                <a:spLocks noChangeShapeType="1"/>
              </p:cNvSpPr>
              <p:nvPr/>
            </p:nvSpPr>
            <p:spPr bwMode="auto">
              <a:xfrm>
                <a:off x="1914" y="1526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93" name="Line 921"/>
              <p:cNvSpPr>
                <a:spLocks noChangeShapeType="1"/>
              </p:cNvSpPr>
              <p:nvPr/>
            </p:nvSpPr>
            <p:spPr bwMode="auto">
              <a:xfrm>
                <a:off x="1916" y="1532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94" name="Line 922"/>
              <p:cNvSpPr>
                <a:spLocks noChangeShapeType="1"/>
              </p:cNvSpPr>
              <p:nvPr/>
            </p:nvSpPr>
            <p:spPr bwMode="auto">
              <a:xfrm>
                <a:off x="1918" y="1528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95" name="Line 923"/>
              <p:cNvSpPr>
                <a:spLocks noChangeShapeType="1"/>
              </p:cNvSpPr>
              <p:nvPr/>
            </p:nvSpPr>
            <p:spPr bwMode="auto">
              <a:xfrm>
                <a:off x="1920" y="1524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96" name="Line 924"/>
              <p:cNvSpPr>
                <a:spLocks noChangeShapeType="1"/>
              </p:cNvSpPr>
              <p:nvPr/>
            </p:nvSpPr>
            <p:spPr bwMode="auto">
              <a:xfrm>
                <a:off x="1920" y="1520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97" name="Line 925"/>
              <p:cNvSpPr>
                <a:spLocks noChangeShapeType="1"/>
              </p:cNvSpPr>
              <p:nvPr/>
            </p:nvSpPr>
            <p:spPr bwMode="auto">
              <a:xfrm>
                <a:off x="1922" y="1514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98" name="Line 926"/>
              <p:cNvSpPr>
                <a:spLocks noChangeShapeType="1"/>
              </p:cNvSpPr>
              <p:nvPr/>
            </p:nvSpPr>
            <p:spPr bwMode="auto">
              <a:xfrm>
                <a:off x="1924" y="1514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99" name="Line 927"/>
              <p:cNvSpPr>
                <a:spLocks noChangeShapeType="1"/>
              </p:cNvSpPr>
              <p:nvPr/>
            </p:nvSpPr>
            <p:spPr bwMode="auto">
              <a:xfrm>
                <a:off x="1924" y="1514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00" name="Line 928"/>
              <p:cNvSpPr>
                <a:spLocks noChangeShapeType="1"/>
              </p:cNvSpPr>
              <p:nvPr/>
            </p:nvSpPr>
            <p:spPr bwMode="auto">
              <a:xfrm>
                <a:off x="1924" y="150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01" name="Line 929"/>
              <p:cNvSpPr>
                <a:spLocks noChangeShapeType="1"/>
              </p:cNvSpPr>
              <p:nvPr/>
            </p:nvSpPr>
            <p:spPr bwMode="auto">
              <a:xfrm>
                <a:off x="1926" y="1508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02" name="Line 930"/>
              <p:cNvSpPr>
                <a:spLocks noChangeShapeType="1"/>
              </p:cNvSpPr>
              <p:nvPr/>
            </p:nvSpPr>
            <p:spPr bwMode="auto">
              <a:xfrm>
                <a:off x="1928" y="1508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03" name="Line 931"/>
              <p:cNvSpPr>
                <a:spLocks noChangeShapeType="1"/>
              </p:cNvSpPr>
              <p:nvPr/>
            </p:nvSpPr>
            <p:spPr bwMode="auto">
              <a:xfrm>
                <a:off x="1930" y="149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04" name="Line 932"/>
              <p:cNvSpPr>
                <a:spLocks noChangeShapeType="1"/>
              </p:cNvSpPr>
              <p:nvPr/>
            </p:nvSpPr>
            <p:spPr bwMode="auto">
              <a:xfrm>
                <a:off x="1930" y="1514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05" name="Line 933"/>
              <p:cNvSpPr>
                <a:spLocks noChangeShapeType="1"/>
              </p:cNvSpPr>
              <p:nvPr/>
            </p:nvSpPr>
            <p:spPr bwMode="auto">
              <a:xfrm>
                <a:off x="1932" y="1516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06" name="Line 934"/>
              <p:cNvSpPr>
                <a:spLocks noChangeShapeType="1"/>
              </p:cNvSpPr>
              <p:nvPr/>
            </p:nvSpPr>
            <p:spPr bwMode="auto">
              <a:xfrm>
                <a:off x="1934" y="1508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07" name="Line 935"/>
              <p:cNvSpPr>
                <a:spLocks noChangeShapeType="1"/>
              </p:cNvSpPr>
              <p:nvPr/>
            </p:nvSpPr>
            <p:spPr bwMode="auto">
              <a:xfrm>
                <a:off x="1934" y="150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08" name="Line 936"/>
              <p:cNvSpPr>
                <a:spLocks noChangeShapeType="1"/>
              </p:cNvSpPr>
              <p:nvPr/>
            </p:nvSpPr>
            <p:spPr bwMode="auto">
              <a:xfrm>
                <a:off x="1936" y="1508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09" name="Line 937"/>
              <p:cNvSpPr>
                <a:spLocks noChangeShapeType="1"/>
              </p:cNvSpPr>
              <p:nvPr/>
            </p:nvSpPr>
            <p:spPr bwMode="auto">
              <a:xfrm>
                <a:off x="1938" y="1510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10" name="Line 938"/>
              <p:cNvSpPr>
                <a:spLocks noChangeShapeType="1"/>
              </p:cNvSpPr>
              <p:nvPr/>
            </p:nvSpPr>
            <p:spPr bwMode="auto">
              <a:xfrm>
                <a:off x="1940" y="1508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11" name="Line 939"/>
              <p:cNvSpPr>
                <a:spLocks noChangeShapeType="1"/>
              </p:cNvSpPr>
              <p:nvPr/>
            </p:nvSpPr>
            <p:spPr bwMode="auto">
              <a:xfrm>
                <a:off x="1940" y="1508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12" name="Line 940"/>
              <p:cNvSpPr>
                <a:spLocks noChangeShapeType="1"/>
              </p:cNvSpPr>
              <p:nvPr/>
            </p:nvSpPr>
            <p:spPr bwMode="auto">
              <a:xfrm>
                <a:off x="1942" y="150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13" name="Line 941"/>
              <p:cNvSpPr>
                <a:spLocks noChangeShapeType="1"/>
              </p:cNvSpPr>
              <p:nvPr/>
            </p:nvSpPr>
            <p:spPr bwMode="auto">
              <a:xfrm>
                <a:off x="1944" y="1504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14" name="Line 942"/>
              <p:cNvSpPr>
                <a:spLocks noChangeShapeType="1"/>
              </p:cNvSpPr>
              <p:nvPr/>
            </p:nvSpPr>
            <p:spPr bwMode="auto">
              <a:xfrm>
                <a:off x="1944" y="1502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15" name="Line 943"/>
              <p:cNvSpPr>
                <a:spLocks noChangeShapeType="1"/>
              </p:cNvSpPr>
              <p:nvPr/>
            </p:nvSpPr>
            <p:spPr bwMode="auto">
              <a:xfrm>
                <a:off x="1946" y="1498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16" name="Line 944"/>
              <p:cNvSpPr>
                <a:spLocks noChangeShapeType="1"/>
              </p:cNvSpPr>
              <p:nvPr/>
            </p:nvSpPr>
            <p:spPr bwMode="auto">
              <a:xfrm>
                <a:off x="1948" y="1494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17" name="Line 945"/>
              <p:cNvSpPr>
                <a:spLocks noChangeShapeType="1"/>
              </p:cNvSpPr>
              <p:nvPr/>
            </p:nvSpPr>
            <p:spPr bwMode="auto">
              <a:xfrm>
                <a:off x="1948" y="149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18" name="Line 946"/>
              <p:cNvSpPr>
                <a:spLocks noChangeShapeType="1"/>
              </p:cNvSpPr>
              <p:nvPr/>
            </p:nvSpPr>
            <p:spPr bwMode="auto">
              <a:xfrm>
                <a:off x="1950" y="149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19" name="Line 947"/>
              <p:cNvSpPr>
                <a:spLocks noChangeShapeType="1"/>
              </p:cNvSpPr>
              <p:nvPr/>
            </p:nvSpPr>
            <p:spPr bwMode="auto">
              <a:xfrm>
                <a:off x="1952" y="149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20" name="Line 948"/>
              <p:cNvSpPr>
                <a:spLocks noChangeShapeType="1"/>
              </p:cNvSpPr>
              <p:nvPr/>
            </p:nvSpPr>
            <p:spPr bwMode="auto">
              <a:xfrm flipH="1">
                <a:off x="1952" y="1492"/>
                <a:ext cx="2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21" name="Line 949"/>
              <p:cNvSpPr>
                <a:spLocks noChangeShapeType="1"/>
              </p:cNvSpPr>
              <p:nvPr/>
            </p:nvSpPr>
            <p:spPr bwMode="auto">
              <a:xfrm>
                <a:off x="1954" y="149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22" name="Line 950"/>
              <p:cNvSpPr>
                <a:spLocks noChangeShapeType="1"/>
              </p:cNvSpPr>
              <p:nvPr/>
            </p:nvSpPr>
            <p:spPr bwMode="auto">
              <a:xfrm>
                <a:off x="1956" y="1480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23" name="Line 951"/>
              <p:cNvSpPr>
                <a:spLocks noChangeShapeType="1"/>
              </p:cNvSpPr>
              <p:nvPr/>
            </p:nvSpPr>
            <p:spPr bwMode="auto">
              <a:xfrm>
                <a:off x="1958" y="1492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24" name="Line 952"/>
              <p:cNvSpPr>
                <a:spLocks noChangeShapeType="1"/>
              </p:cNvSpPr>
              <p:nvPr/>
            </p:nvSpPr>
            <p:spPr bwMode="auto">
              <a:xfrm>
                <a:off x="1958" y="1496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25" name="Line 953"/>
              <p:cNvSpPr>
                <a:spLocks noChangeShapeType="1"/>
              </p:cNvSpPr>
              <p:nvPr/>
            </p:nvSpPr>
            <p:spPr bwMode="auto">
              <a:xfrm>
                <a:off x="1960" y="149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26" name="Line 954"/>
              <p:cNvSpPr>
                <a:spLocks noChangeShapeType="1"/>
              </p:cNvSpPr>
              <p:nvPr/>
            </p:nvSpPr>
            <p:spPr bwMode="auto">
              <a:xfrm>
                <a:off x="1960" y="1490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27" name="Line 955"/>
              <p:cNvSpPr>
                <a:spLocks noChangeShapeType="1"/>
              </p:cNvSpPr>
              <p:nvPr/>
            </p:nvSpPr>
            <p:spPr bwMode="auto">
              <a:xfrm>
                <a:off x="1962" y="1490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28" name="Line 956"/>
              <p:cNvSpPr>
                <a:spLocks noChangeShapeType="1"/>
              </p:cNvSpPr>
              <p:nvPr/>
            </p:nvSpPr>
            <p:spPr bwMode="auto">
              <a:xfrm>
                <a:off x="1964" y="147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29" name="Line 957"/>
              <p:cNvSpPr>
                <a:spLocks noChangeShapeType="1"/>
              </p:cNvSpPr>
              <p:nvPr/>
            </p:nvSpPr>
            <p:spPr bwMode="auto">
              <a:xfrm>
                <a:off x="1964" y="1470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0" name="Line 958"/>
              <p:cNvSpPr>
                <a:spLocks noChangeShapeType="1"/>
              </p:cNvSpPr>
              <p:nvPr/>
            </p:nvSpPr>
            <p:spPr bwMode="auto">
              <a:xfrm>
                <a:off x="1966" y="1478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1" name="Line 959"/>
              <p:cNvSpPr>
                <a:spLocks noChangeShapeType="1"/>
              </p:cNvSpPr>
              <p:nvPr/>
            </p:nvSpPr>
            <p:spPr bwMode="auto">
              <a:xfrm>
                <a:off x="1968" y="1468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2" name="Line 960"/>
              <p:cNvSpPr>
                <a:spLocks noChangeShapeType="1"/>
              </p:cNvSpPr>
              <p:nvPr/>
            </p:nvSpPr>
            <p:spPr bwMode="auto">
              <a:xfrm>
                <a:off x="1968" y="1484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3" name="Line 961"/>
              <p:cNvSpPr>
                <a:spLocks noChangeShapeType="1"/>
              </p:cNvSpPr>
              <p:nvPr/>
            </p:nvSpPr>
            <p:spPr bwMode="auto">
              <a:xfrm>
                <a:off x="1970" y="1470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4" name="Line 962"/>
              <p:cNvSpPr>
                <a:spLocks noChangeShapeType="1"/>
              </p:cNvSpPr>
              <p:nvPr/>
            </p:nvSpPr>
            <p:spPr bwMode="auto">
              <a:xfrm flipH="1">
                <a:off x="1970" y="1464"/>
                <a:ext cx="2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5" name="Line 963"/>
              <p:cNvSpPr>
                <a:spLocks noChangeShapeType="1"/>
              </p:cNvSpPr>
              <p:nvPr/>
            </p:nvSpPr>
            <p:spPr bwMode="auto">
              <a:xfrm>
                <a:off x="1972" y="1470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6" name="Line 964"/>
              <p:cNvSpPr>
                <a:spLocks noChangeShapeType="1"/>
              </p:cNvSpPr>
              <p:nvPr/>
            </p:nvSpPr>
            <p:spPr bwMode="auto">
              <a:xfrm>
                <a:off x="1972" y="146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7" name="Line 965"/>
              <p:cNvSpPr>
                <a:spLocks noChangeShapeType="1"/>
              </p:cNvSpPr>
              <p:nvPr/>
            </p:nvSpPr>
            <p:spPr bwMode="auto">
              <a:xfrm>
                <a:off x="1972" y="1484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8" name="Line 966"/>
              <p:cNvSpPr>
                <a:spLocks noChangeShapeType="1"/>
              </p:cNvSpPr>
              <p:nvPr/>
            </p:nvSpPr>
            <p:spPr bwMode="auto">
              <a:xfrm>
                <a:off x="1974" y="1480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9" name="Line 967"/>
              <p:cNvSpPr>
                <a:spLocks noChangeShapeType="1"/>
              </p:cNvSpPr>
              <p:nvPr/>
            </p:nvSpPr>
            <p:spPr bwMode="auto">
              <a:xfrm flipH="1">
                <a:off x="1974" y="1462"/>
                <a:ext cx="2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0" name="Line 968"/>
              <p:cNvSpPr>
                <a:spLocks noChangeShapeType="1"/>
              </p:cNvSpPr>
              <p:nvPr/>
            </p:nvSpPr>
            <p:spPr bwMode="auto">
              <a:xfrm>
                <a:off x="1976" y="1472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1" name="Line 969"/>
              <p:cNvSpPr>
                <a:spLocks noChangeShapeType="1"/>
              </p:cNvSpPr>
              <p:nvPr/>
            </p:nvSpPr>
            <p:spPr bwMode="auto">
              <a:xfrm>
                <a:off x="1978" y="1462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2" name="Line 970"/>
              <p:cNvSpPr>
                <a:spLocks noChangeShapeType="1"/>
              </p:cNvSpPr>
              <p:nvPr/>
            </p:nvSpPr>
            <p:spPr bwMode="auto">
              <a:xfrm>
                <a:off x="1978" y="1462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3" name="Line 971"/>
              <p:cNvSpPr>
                <a:spLocks noChangeShapeType="1"/>
              </p:cNvSpPr>
              <p:nvPr/>
            </p:nvSpPr>
            <p:spPr bwMode="auto">
              <a:xfrm>
                <a:off x="1980" y="1460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4" name="Line 972"/>
              <p:cNvSpPr>
                <a:spLocks noChangeShapeType="1"/>
              </p:cNvSpPr>
              <p:nvPr/>
            </p:nvSpPr>
            <p:spPr bwMode="auto">
              <a:xfrm>
                <a:off x="1982" y="1476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5" name="Line 973"/>
              <p:cNvSpPr>
                <a:spLocks noChangeShapeType="1"/>
              </p:cNvSpPr>
              <p:nvPr/>
            </p:nvSpPr>
            <p:spPr bwMode="auto">
              <a:xfrm>
                <a:off x="1982" y="1476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6" name="Line 974"/>
              <p:cNvSpPr>
                <a:spLocks noChangeShapeType="1"/>
              </p:cNvSpPr>
              <p:nvPr/>
            </p:nvSpPr>
            <p:spPr bwMode="auto">
              <a:xfrm>
                <a:off x="1984" y="1466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7" name="Line 975"/>
              <p:cNvSpPr>
                <a:spLocks noChangeShapeType="1"/>
              </p:cNvSpPr>
              <p:nvPr/>
            </p:nvSpPr>
            <p:spPr bwMode="auto">
              <a:xfrm>
                <a:off x="1984" y="1458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8" name="Line 976"/>
              <p:cNvSpPr>
                <a:spLocks noChangeShapeType="1"/>
              </p:cNvSpPr>
              <p:nvPr/>
            </p:nvSpPr>
            <p:spPr bwMode="auto">
              <a:xfrm>
                <a:off x="1986" y="1478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9" name="Line 977"/>
              <p:cNvSpPr>
                <a:spLocks noChangeShapeType="1"/>
              </p:cNvSpPr>
              <p:nvPr/>
            </p:nvSpPr>
            <p:spPr bwMode="auto">
              <a:xfrm flipH="1">
                <a:off x="1986" y="1464"/>
                <a:ext cx="2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50" name="Line 978"/>
              <p:cNvSpPr>
                <a:spLocks noChangeShapeType="1"/>
              </p:cNvSpPr>
              <p:nvPr/>
            </p:nvSpPr>
            <p:spPr bwMode="auto">
              <a:xfrm>
                <a:off x="1988" y="1452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51" name="Line 979"/>
              <p:cNvSpPr>
                <a:spLocks noChangeShapeType="1"/>
              </p:cNvSpPr>
              <p:nvPr/>
            </p:nvSpPr>
            <p:spPr bwMode="auto">
              <a:xfrm>
                <a:off x="1990" y="1480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52" name="Line 980"/>
              <p:cNvSpPr>
                <a:spLocks noChangeShapeType="1"/>
              </p:cNvSpPr>
              <p:nvPr/>
            </p:nvSpPr>
            <p:spPr bwMode="auto">
              <a:xfrm>
                <a:off x="1990" y="1458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53" name="Line 981"/>
              <p:cNvSpPr>
                <a:spLocks noChangeShapeType="1"/>
              </p:cNvSpPr>
              <p:nvPr/>
            </p:nvSpPr>
            <p:spPr bwMode="auto">
              <a:xfrm>
                <a:off x="1992" y="1472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54" name="Line 982"/>
              <p:cNvSpPr>
                <a:spLocks noChangeShapeType="1"/>
              </p:cNvSpPr>
              <p:nvPr/>
            </p:nvSpPr>
            <p:spPr bwMode="auto">
              <a:xfrm>
                <a:off x="1992" y="1458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55" name="Line 983"/>
              <p:cNvSpPr>
                <a:spLocks noChangeShapeType="1"/>
              </p:cNvSpPr>
              <p:nvPr/>
            </p:nvSpPr>
            <p:spPr bwMode="auto">
              <a:xfrm>
                <a:off x="1994" y="1474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56" name="Line 984"/>
              <p:cNvSpPr>
                <a:spLocks noChangeShapeType="1"/>
              </p:cNvSpPr>
              <p:nvPr/>
            </p:nvSpPr>
            <p:spPr bwMode="auto">
              <a:xfrm>
                <a:off x="1994" y="1454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57" name="Line 985"/>
              <p:cNvSpPr>
                <a:spLocks noChangeShapeType="1"/>
              </p:cNvSpPr>
              <p:nvPr/>
            </p:nvSpPr>
            <p:spPr bwMode="auto">
              <a:xfrm>
                <a:off x="1996" y="1444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58" name="Line 986"/>
              <p:cNvSpPr>
                <a:spLocks noChangeShapeType="1"/>
              </p:cNvSpPr>
              <p:nvPr/>
            </p:nvSpPr>
            <p:spPr bwMode="auto">
              <a:xfrm>
                <a:off x="1998" y="1448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59" name="Line 987"/>
              <p:cNvSpPr>
                <a:spLocks noChangeShapeType="1"/>
              </p:cNvSpPr>
              <p:nvPr/>
            </p:nvSpPr>
            <p:spPr bwMode="auto">
              <a:xfrm>
                <a:off x="1998" y="1452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0" name="Line 988"/>
              <p:cNvSpPr>
                <a:spLocks noChangeShapeType="1"/>
              </p:cNvSpPr>
              <p:nvPr/>
            </p:nvSpPr>
            <p:spPr bwMode="auto">
              <a:xfrm>
                <a:off x="2000" y="1458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1" name="Line 989"/>
              <p:cNvSpPr>
                <a:spLocks noChangeShapeType="1"/>
              </p:cNvSpPr>
              <p:nvPr/>
            </p:nvSpPr>
            <p:spPr bwMode="auto">
              <a:xfrm>
                <a:off x="2000" y="1458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2" name="Line 990"/>
              <p:cNvSpPr>
                <a:spLocks noChangeShapeType="1"/>
              </p:cNvSpPr>
              <p:nvPr/>
            </p:nvSpPr>
            <p:spPr bwMode="auto">
              <a:xfrm>
                <a:off x="2002" y="1448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3" name="Line 991"/>
              <p:cNvSpPr>
                <a:spLocks noChangeShapeType="1"/>
              </p:cNvSpPr>
              <p:nvPr/>
            </p:nvSpPr>
            <p:spPr bwMode="auto">
              <a:xfrm>
                <a:off x="2002" y="1448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4" name="Line 992"/>
              <p:cNvSpPr>
                <a:spLocks noChangeShapeType="1"/>
              </p:cNvSpPr>
              <p:nvPr/>
            </p:nvSpPr>
            <p:spPr bwMode="auto">
              <a:xfrm>
                <a:off x="2004" y="1440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5" name="Line 993"/>
              <p:cNvSpPr>
                <a:spLocks noChangeShapeType="1"/>
              </p:cNvSpPr>
              <p:nvPr/>
            </p:nvSpPr>
            <p:spPr bwMode="auto">
              <a:xfrm>
                <a:off x="2004" y="1460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6" name="Line 994"/>
              <p:cNvSpPr>
                <a:spLocks noChangeShapeType="1"/>
              </p:cNvSpPr>
              <p:nvPr/>
            </p:nvSpPr>
            <p:spPr bwMode="auto">
              <a:xfrm>
                <a:off x="2006" y="1446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7" name="Line 995"/>
              <p:cNvSpPr>
                <a:spLocks noChangeShapeType="1"/>
              </p:cNvSpPr>
              <p:nvPr/>
            </p:nvSpPr>
            <p:spPr bwMode="auto">
              <a:xfrm>
                <a:off x="2006" y="1440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8" name="Line 996"/>
              <p:cNvSpPr>
                <a:spLocks noChangeShapeType="1"/>
              </p:cNvSpPr>
              <p:nvPr/>
            </p:nvSpPr>
            <p:spPr bwMode="auto">
              <a:xfrm>
                <a:off x="2008" y="1434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9" name="Line 997"/>
              <p:cNvSpPr>
                <a:spLocks noChangeShapeType="1"/>
              </p:cNvSpPr>
              <p:nvPr/>
            </p:nvSpPr>
            <p:spPr bwMode="auto">
              <a:xfrm flipH="1">
                <a:off x="2008" y="1446"/>
                <a:ext cx="2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0" name="Line 998"/>
              <p:cNvSpPr>
                <a:spLocks noChangeShapeType="1"/>
              </p:cNvSpPr>
              <p:nvPr/>
            </p:nvSpPr>
            <p:spPr bwMode="auto">
              <a:xfrm>
                <a:off x="2010" y="1444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1" name="Line 999"/>
              <p:cNvSpPr>
                <a:spLocks noChangeShapeType="1"/>
              </p:cNvSpPr>
              <p:nvPr/>
            </p:nvSpPr>
            <p:spPr bwMode="auto">
              <a:xfrm>
                <a:off x="2012" y="1456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2" name="Line 1000"/>
              <p:cNvSpPr>
                <a:spLocks noChangeShapeType="1"/>
              </p:cNvSpPr>
              <p:nvPr/>
            </p:nvSpPr>
            <p:spPr bwMode="auto">
              <a:xfrm>
                <a:off x="2012" y="1440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3" name="Line 1001"/>
              <p:cNvSpPr>
                <a:spLocks noChangeShapeType="1"/>
              </p:cNvSpPr>
              <p:nvPr/>
            </p:nvSpPr>
            <p:spPr bwMode="auto">
              <a:xfrm>
                <a:off x="2014" y="1438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4" name="Line 1002"/>
              <p:cNvSpPr>
                <a:spLocks noChangeShapeType="1"/>
              </p:cNvSpPr>
              <p:nvPr/>
            </p:nvSpPr>
            <p:spPr bwMode="auto">
              <a:xfrm>
                <a:off x="2014" y="1438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5" name="Line 1003"/>
              <p:cNvSpPr>
                <a:spLocks noChangeShapeType="1"/>
              </p:cNvSpPr>
              <p:nvPr/>
            </p:nvSpPr>
            <p:spPr bwMode="auto">
              <a:xfrm>
                <a:off x="2016" y="1436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6" name="Line 1004"/>
              <p:cNvSpPr>
                <a:spLocks noChangeShapeType="1"/>
              </p:cNvSpPr>
              <p:nvPr/>
            </p:nvSpPr>
            <p:spPr bwMode="auto">
              <a:xfrm>
                <a:off x="2016" y="1426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7" name="Line 1005"/>
              <p:cNvSpPr>
                <a:spLocks noChangeShapeType="1"/>
              </p:cNvSpPr>
              <p:nvPr/>
            </p:nvSpPr>
            <p:spPr bwMode="auto">
              <a:xfrm>
                <a:off x="2018" y="1454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455" name="Group 1006"/>
            <p:cNvGrpSpPr>
              <a:grpSpLocks/>
            </p:cNvGrpSpPr>
            <p:nvPr/>
          </p:nvGrpSpPr>
          <p:grpSpPr bwMode="auto">
            <a:xfrm>
              <a:off x="1940" y="1294"/>
              <a:ext cx="381" cy="216"/>
              <a:chOff x="1940" y="1294"/>
              <a:chExt cx="381" cy="216"/>
            </a:xfrm>
          </p:grpSpPr>
          <p:sp>
            <p:nvSpPr>
              <p:cNvPr id="19178" name="Line 1007"/>
              <p:cNvSpPr>
                <a:spLocks noChangeShapeType="1"/>
              </p:cNvSpPr>
              <p:nvPr/>
            </p:nvSpPr>
            <p:spPr bwMode="auto">
              <a:xfrm>
                <a:off x="2018" y="1442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79" name="Line 1008"/>
              <p:cNvSpPr>
                <a:spLocks noChangeShapeType="1"/>
              </p:cNvSpPr>
              <p:nvPr/>
            </p:nvSpPr>
            <p:spPr bwMode="auto">
              <a:xfrm>
                <a:off x="2020" y="1436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80" name="Line 1009"/>
              <p:cNvSpPr>
                <a:spLocks noChangeShapeType="1"/>
              </p:cNvSpPr>
              <p:nvPr/>
            </p:nvSpPr>
            <p:spPr bwMode="auto">
              <a:xfrm>
                <a:off x="2020" y="1420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81" name="Line 1010"/>
              <p:cNvSpPr>
                <a:spLocks noChangeShapeType="1"/>
              </p:cNvSpPr>
              <p:nvPr/>
            </p:nvSpPr>
            <p:spPr bwMode="auto">
              <a:xfrm>
                <a:off x="2020" y="1424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82" name="Line 1011"/>
              <p:cNvSpPr>
                <a:spLocks noChangeShapeType="1"/>
              </p:cNvSpPr>
              <p:nvPr/>
            </p:nvSpPr>
            <p:spPr bwMode="auto">
              <a:xfrm>
                <a:off x="2020" y="1452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83" name="Line 1012"/>
              <p:cNvSpPr>
                <a:spLocks noChangeShapeType="1"/>
              </p:cNvSpPr>
              <p:nvPr/>
            </p:nvSpPr>
            <p:spPr bwMode="auto">
              <a:xfrm>
                <a:off x="2022" y="1430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84" name="Line 1013"/>
              <p:cNvSpPr>
                <a:spLocks noChangeShapeType="1"/>
              </p:cNvSpPr>
              <p:nvPr/>
            </p:nvSpPr>
            <p:spPr bwMode="auto">
              <a:xfrm>
                <a:off x="2022" y="1412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85" name="Line 1014"/>
              <p:cNvSpPr>
                <a:spLocks noChangeShapeType="1"/>
              </p:cNvSpPr>
              <p:nvPr/>
            </p:nvSpPr>
            <p:spPr bwMode="auto">
              <a:xfrm>
                <a:off x="2024" y="1438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86" name="Line 1015"/>
              <p:cNvSpPr>
                <a:spLocks noChangeShapeType="1"/>
              </p:cNvSpPr>
              <p:nvPr/>
            </p:nvSpPr>
            <p:spPr bwMode="auto">
              <a:xfrm>
                <a:off x="2024" y="1428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87" name="Line 1016"/>
              <p:cNvSpPr>
                <a:spLocks noChangeShapeType="1"/>
              </p:cNvSpPr>
              <p:nvPr/>
            </p:nvSpPr>
            <p:spPr bwMode="auto">
              <a:xfrm>
                <a:off x="2026" y="1420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88" name="Line 1017"/>
              <p:cNvSpPr>
                <a:spLocks noChangeShapeType="1"/>
              </p:cNvSpPr>
              <p:nvPr/>
            </p:nvSpPr>
            <p:spPr bwMode="auto">
              <a:xfrm>
                <a:off x="2026" y="1432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89" name="Line 1018"/>
              <p:cNvSpPr>
                <a:spLocks noChangeShapeType="1"/>
              </p:cNvSpPr>
              <p:nvPr/>
            </p:nvSpPr>
            <p:spPr bwMode="auto">
              <a:xfrm>
                <a:off x="2028" y="1436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90" name="Line 1019"/>
              <p:cNvSpPr>
                <a:spLocks noChangeShapeType="1"/>
              </p:cNvSpPr>
              <p:nvPr/>
            </p:nvSpPr>
            <p:spPr bwMode="auto">
              <a:xfrm>
                <a:off x="2028" y="1430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91" name="Line 1020"/>
              <p:cNvSpPr>
                <a:spLocks noChangeShapeType="1"/>
              </p:cNvSpPr>
              <p:nvPr/>
            </p:nvSpPr>
            <p:spPr bwMode="auto">
              <a:xfrm>
                <a:off x="2030" y="1430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92" name="Line 1021"/>
              <p:cNvSpPr>
                <a:spLocks noChangeShapeType="1"/>
              </p:cNvSpPr>
              <p:nvPr/>
            </p:nvSpPr>
            <p:spPr bwMode="auto">
              <a:xfrm>
                <a:off x="2030" y="1430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93" name="Line 1022"/>
              <p:cNvSpPr>
                <a:spLocks noChangeShapeType="1"/>
              </p:cNvSpPr>
              <p:nvPr/>
            </p:nvSpPr>
            <p:spPr bwMode="auto">
              <a:xfrm>
                <a:off x="2032" y="1426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94" name="Line 1023"/>
              <p:cNvSpPr>
                <a:spLocks noChangeShapeType="1"/>
              </p:cNvSpPr>
              <p:nvPr/>
            </p:nvSpPr>
            <p:spPr bwMode="auto">
              <a:xfrm>
                <a:off x="2032" y="1420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95" name="Line 0"/>
              <p:cNvSpPr>
                <a:spLocks noChangeShapeType="1"/>
              </p:cNvSpPr>
              <p:nvPr/>
            </p:nvSpPr>
            <p:spPr bwMode="auto">
              <a:xfrm flipH="1">
                <a:off x="2032" y="1404"/>
                <a:ext cx="2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96" name="Line 1"/>
              <p:cNvSpPr>
                <a:spLocks noChangeShapeType="1"/>
              </p:cNvSpPr>
              <p:nvPr/>
            </p:nvSpPr>
            <p:spPr bwMode="auto">
              <a:xfrm>
                <a:off x="2034" y="1430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97" name="Line 2"/>
              <p:cNvSpPr>
                <a:spLocks noChangeShapeType="1"/>
              </p:cNvSpPr>
              <p:nvPr/>
            </p:nvSpPr>
            <p:spPr bwMode="auto">
              <a:xfrm>
                <a:off x="2034" y="1438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98" name="Line 3"/>
              <p:cNvSpPr>
                <a:spLocks noChangeShapeType="1"/>
              </p:cNvSpPr>
              <p:nvPr/>
            </p:nvSpPr>
            <p:spPr bwMode="auto">
              <a:xfrm>
                <a:off x="2036" y="1422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99" name="Line 4"/>
              <p:cNvSpPr>
                <a:spLocks noChangeShapeType="1"/>
              </p:cNvSpPr>
              <p:nvPr/>
            </p:nvSpPr>
            <p:spPr bwMode="auto">
              <a:xfrm>
                <a:off x="2036" y="1440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00" name="Line 5"/>
              <p:cNvSpPr>
                <a:spLocks noChangeShapeType="1"/>
              </p:cNvSpPr>
              <p:nvPr/>
            </p:nvSpPr>
            <p:spPr bwMode="auto">
              <a:xfrm>
                <a:off x="2038" y="1432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01" name="Line 6"/>
              <p:cNvSpPr>
                <a:spLocks noChangeShapeType="1"/>
              </p:cNvSpPr>
              <p:nvPr/>
            </p:nvSpPr>
            <p:spPr bwMode="auto">
              <a:xfrm>
                <a:off x="2038" y="1420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02" name="Line 7"/>
              <p:cNvSpPr>
                <a:spLocks noChangeShapeType="1"/>
              </p:cNvSpPr>
              <p:nvPr/>
            </p:nvSpPr>
            <p:spPr bwMode="auto">
              <a:xfrm>
                <a:off x="2040" y="1424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03" name="Line 8"/>
              <p:cNvSpPr>
                <a:spLocks noChangeShapeType="1"/>
              </p:cNvSpPr>
              <p:nvPr/>
            </p:nvSpPr>
            <p:spPr bwMode="auto">
              <a:xfrm>
                <a:off x="2040" y="1416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04" name="Line 9"/>
              <p:cNvSpPr>
                <a:spLocks noChangeShapeType="1"/>
              </p:cNvSpPr>
              <p:nvPr/>
            </p:nvSpPr>
            <p:spPr bwMode="auto">
              <a:xfrm>
                <a:off x="2042" y="1436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05" name="Line 10"/>
              <p:cNvSpPr>
                <a:spLocks noChangeShapeType="1"/>
              </p:cNvSpPr>
              <p:nvPr/>
            </p:nvSpPr>
            <p:spPr bwMode="auto">
              <a:xfrm>
                <a:off x="2042" y="1438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06" name="Line 11"/>
              <p:cNvSpPr>
                <a:spLocks noChangeShapeType="1"/>
              </p:cNvSpPr>
              <p:nvPr/>
            </p:nvSpPr>
            <p:spPr bwMode="auto">
              <a:xfrm>
                <a:off x="2044" y="1408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07" name="Line 12"/>
              <p:cNvSpPr>
                <a:spLocks noChangeShapeType="1"/>
              </p:cNvSpPr>
              <p:nvPr/>
            </p:nvSpPr>
            <p:spPr bwMode="auto">
              <a:xfrm>
                <a:off x="2044" y="1434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08" name="Line 13"/>
              <p:cNvSpPr>
                <a:spLocks noChangeShapeType="1"/>
              </p:cNvSpPr>
              <p:nvPr/>
            </p:nvSpPr>
            <p:spPr bwMode="auto">
              <a:xfrm>
                <a:off x="2046" y="1426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09" name="Line 14"/>
              <p:cNvSpPr>
                <a:spLocks noChangeShapeType="1"/>
              </p:cNvSpPr>
              <p:nvPr/>
            </p:nvSpPr>
            <p:spPr bwMode="auto">
              <a:xfrm>
                <a:off x="2046" y="1430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10" name="Line 15"/>
              <p:cNvSpPr>
                <a:spLocks noChangeShapeType="1"/>
              </p:cNvSpPr>
              <p:nvPr/>
            </p:nvSpPr>
            <p:spPr bwMode="auto">
              <a:xfrm>
                <a:off x="2046" y="1420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11" name="Line 16"/>
              <p:cNvSpPr>
                <a:spLocks noChangeShapeType="1"/>
              </p:cNvSpPr>
              <p:nvPr/>
            </p:nvSpPr>
            <p:spPr bwMode="auto">
              <a:xfrm>
                <a:off x="2048" y="1412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12" name="Line 17"/>
              <p:cNvSpPr>
                <a:spLocks noChangeShapeType="1"/>
              </p:cNvSpPr>
              <p:nvPr/>
            </p:nvSpPr>
            <p:spPr bwMode="auto">
              <a:xfrm>
                <a:off x="2048" y="1410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13" name="Line 18"/>
              <p:cNvSpPr>
                <a:spLocks noChangeShapeType="1"/>
              </p:cNvSpPr>
              <p:nvPr/>
            </p:nvSpPr>
            <p:spPr bwMode="auto">
              <a:xfrm>
                <a:off x="2050" y="1424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14" name="Line 19"/>
              <p:cNvSpPr>
                <a:spLocks noChangeShapeType="1"/>
              </p:cNvSpPr>
              <p:nvPr/>
            </p:nvSpPr>
            <p:spPr bwMode="auto">
              <a:xfrm>
                <a:off x="2050" y="1432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15" name="Line 20"/>
              <p:cNvSpPr>
                <a:spLocks noChangeShapeType="1"/>
              </p:cNvSpPr>
              <p:nvPr/>
            </p:nvSpPr>
            <p:spPr bwMode="auto">
              <a:xfrm>
                <a:off x="2052" y="1406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16" name="Line 21"/>
              <p:cNvSpPr>
                <a:spLocks noChangeShapeType="1"/>
              </p:cNvSpPr>
              <p:nvPr/>
            </p:nvSpPr>
            <p:spPr bwMode="auto">
              <a:xfrm>
                <a:off x="2052" y="1418"/>
                <a:ext cx="1" cy="1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17" name="Line 22"/>
              <p:cNvSpPr>
                <a:spLocks noChangeShapeType="1"/>
              </p:cNvSpPr>
              <p:nvPr/>
            </p:nvSpPr>
            <p:spPr bwMode="auto">
              <a:xfrm>
                <a:off x="2054" y="1428"/>
                <a:ext cx="1" cy="2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18" name="Line 23"/>
              <p:cNvSpPr>
                <a:spLocks noChangeShapeType="1"/>
              </p:cNvSpPr>
              <p:nvPr/>
            </p:nvSpPr>
            <p:spPr bwMode="auto">
              <a:xfrm>
                <a:off x="1940" y="1506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19" name="Line 24"/>
              <p:cNvSpPr>
                <a:spLocks noChangeShapeType="1"/>
              </p:cNvSpPr>
              <p:nvPr/>
            </p:nvSpPr>
            <p:spPr bwMode="auto">
              <a:xfrm>
                <a:off x="1946" y="1502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20" name="Line 25"/>
              <p:cNvSpPr>
                <a:spLocks noChangeShapeType="1"/>
              </p:cNvSpPr>
              <p:nvPr/>
            </p:nvSpPr>
            <p:spPr bwMode="auto">
              <a:xfrm>
                <a:off x="1952" y="1496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21" name="Line 26"/>
              <p:cNvSpPr>
                <a:spLocks noChangeShapeType="1"/>
              </p:cNvSpPr>
              <p:nvPr/>
            </p:nvSpPr>
            <p:spPr bwMode="auto">
              <a:xfrm>
                <a:off x="1958" y="1492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22" name="Line 27"/>
              <p:cNvSpPr>
                <a:spLocks noChangeShapeType="1"/>
              </p:cNvSpPr>
              <p:nvPr/>
            </p:nvSpPr>
            <p:spPr bwMode="auto">
              <a:xfrm>
                <a:off x="1964" y="148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23" name="Line 28"/>
              <p:cNvSpPr>
                <a:spLocks noChangeShapeType="1"/>
              </p:cNvSpPr>
              <p:nvPr/>
            </p:nvSpPr>
            <p:spPr bwMode="auto">
              <a:xfrm>
                <a:off x="1970" y="148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24" name="Line 29"/>
              <p:cNvSpPr>
                <a:spLocks noChangeShapeType="1"/>
              </p:cNvSpPr>
              <p:nvPr/>
            </p:nvSpPr>
            <p:spPr bwMode="auto">
              <a:xfrm>
                <a:off x="1972" y="148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25" name="Line 30"/>
              <p:cNvSpPr>
                <a:spLocks noChangeShapeType="1"/>
              </p:cNvSpPr>
              <p:nvPr/>
            </p:nvSpPr>
            <p:spPr bwMode="auto">
              <a:xfrm>
                <a:off x="1978" y="147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26" name="Line 31"/>
              <p:cNvSpPr>
                <a:spLocks noChangeShapeType="1"/>
              </p:cNvSpPr>
              <p:nvPr/>
            </p:nvSpPr>
            <p:spPr bwMode="auto">
              <a:xfrm flipH="1">
                <a:off x="1982" y="1472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27" name="Line 32"/>
              <p:cNvSpPr>
                <a:spLocks noChangeShapeType="1"/>
              </p:cNvSpPr>
              <p:nvPr/>
            </p:nvSpPr>
            <p:spPr bwMode="auto">
              <a:xfrm>
                <a:off x="1988" y="146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28" name="Line 33"/>
              <p:cNvSpPr>
                <a:spLocks noChangeShapeType="1"/>
              </p:cNvSpPr>
              <p:nvPr/>
            </p:nvSpPr>
            <p:spPr bwMode="auto">
              <a:xfrm>
                <a:off x="1994" y="1464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29" name="Line 34"/>
              <p:cNvSpPr>
                <a:spLocks noChangeShapeType="1"/>
              </p:cNvSpPr>
              <p:nvPr/>
            </p:nvSpPr>
            <p:spPr bwMode="auto">
              <a:xfrm>
                <a:off x="1998" y="146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30" name="Line 35"/>
              <p:cNvSpPr>
                <a:spLocks noChangeShapeType="1"/>
              </p:cNvSpPr>
              <p:nvPr/>
            </p:nvSpPr>
            <p:spPr bwMode="auto">
              <a:xfrm>
                <a:off x="2002" y="146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31" name="Line 36"/>
              <p:cNvSpPr>
                <a:spLocks noChangeShapeType="1"/>
              </p:cNvSpPr>
              <p:nvPr/>
            </p:nvSpPr>
            <p:spPr bwMode="auto">
              <a:xfrm>
                <a:off x="2008" y="145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32" name="Line 37"/>
              <p:cNvSpPr>
                <a:spLocks noChangeShapeType="1"/>
              </p:cNvSpPr>
              <p:nvPr/>
            </p:nvSpPr>
            <p:spPr bwMode="auto">
              <a:xfrm>
                <a:off x="2012" y="1452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33" name="Line 38"/>
              <p:cNvSpPr>
                <a:spLocks noChangeShapeType="1"/>
              </p:cNvSpPr>
              <p:nvPr/>
            </p:nvSpPr>
            <p:spPr bwMode="auto">
              <a:xfrm>
                <a:off x="2016" y="145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34" name="Line 39"/>
              <p:cNvSpPr>
                <a:spLocks noChangeShapeType="1"/>
              </p:cNvSpPr>
              <p:nvPr/>
            </p:nvSpPr>
            <p:spPr bwMode="auto">
              <a:xfrm>
                <a:off x="2020" y="1442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35" name="Line 40"/>
              <p:cNvSpPr>
                <a:spLocks noChangeShapeType="1"/>
              </p:cNvSpPr>
              <p:nvPr/>
            </p:nvSpPr>
            <p:spPr bwMode="auto">
              <a:xfrm>
                <a:off x="2024" y="1444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36" name="Line 41"/>
              <p:cNvSpPr>
                <a:spLocks noChangeShapeType="1"/>
              </p:cNvSpPr>
              <p:nvPr/>
            </p:nvSpPr>
            <p:spPr bwMode="auto">
              <a:xfrm>
                <a:off x="2028" y="1444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37" name="Line 42"/>
              <p:cNvSpPr>
                <a:spLocks noChangeShapeType="1"/>
              </p:cNvSpPr>
              <p:nvPr/>
            </p:nvSpPr>
            <p:spPr bwMode="auto">
              <a:xfrm>
                <a:off x="2032" y="1438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38" name="Line 43"/>
              <p:cNvSpPr>
                <a:spLocks noChangeShapeType="1"/>
              </p:cNvSpPr>
              <p:nvPr/>
            </p:nvSpPr>
            <p:spPr bwMode="auto">
              <a:xfrm>
                <a:off x="2036" y="1438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39" name="Line 44"/>
              <p:cNvSpPr>
                <a:spLocks noChangeShapeType="1"/>
              </p:cNvSpPr>
              <p:nvPr/>
            </p:nvSpPr>
            <p:spPr bwMode="auto">
              <a:xfrm>
                <a:off x="2040" y="144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40" name="Line 45"/>
              <p:cNvSpPr>
                <a:spLocks noChangeShapeType="1"/>
              </p:cNvSpPr>
              <p:nvPr/>
            </p:nvSpPr>
            <p:spPr bwMode="auto">
              <a:xfrm>
                <a:off x="2044" y="1434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41" name="Line 46"/>
              <p:cNvSpPr>
                <a:spLocks noChangeShapeType="1"/>
              </p:cNvSpPr>
              <p:nvPr/>
            </p:nvSpPr>
            <p:spPr bwMode="auto">
              <a:xfrm>
                <a:off x="2048" y="143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42" name="Line 47"/>
              <p:cNvSpPr>
                <a:spLocks noChangeShapeType="1"/>
              </p:cNvSpPr>
              <p:nvPr/>
            </p:nvSpPr>
            <p:spPr bwMode="auto">
              <a:xfrm>
                <a:off x="2052" y="1428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43" name="Line 48"/>
              <p:cNvSpPr>
                <a:spLocks noChangeShapeType="1"/>
              </p:cNvSpPr>
              <p:nvPr/>
            </p:nvSpPr>
            <p:spPr bwMode="auto">
              <a:xfrm>
                <a:off x="2056" y="142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44" name="Line 49"/>
              <p:cNvSpPr>
                <a:spLocks noChangeShapeType="1"/>
              </p:cNvSpPr>
              <p:nvPr/>
            </p:nvSpPr>
            <p:spPr bwMode="auto">
              <a:xfrm>
                <a:off x="2060" y="1424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45" name="Line 50"/>
              <p:cNvSpPr>
                <a:spLocks noChangeShapeType="1"/>
              </p:cNvSpPr>
              <p:nvPr/>
            </p:nvSpPr>
            <p:spPr bwMode="auto">
              <a:xfrm>
                <a:off x="2064" y="1418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46" name="Line 51"/>
              <p:cNvSpPr>
                <a:spLocks noChangeShapeType="1"/>
              </p:cNvSpPr>
              <p:nvPr/>
            </p:nvSpPr>
            <p:spPr bwMode="auto">
              <a:xfrm flipH="1">
                <a:off x="2066" y="1422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47" name="Line 52"/>
              <p:cNvSpPr>
                <a:spLocks noChangeShapeType="1"/>
              </p:cNvSpPr>
              <p:nvPr/>
            </p:nvSpPr>
            <p:spPr bwMode="auto">
              <a:xfrm>
                <a:off x="2068" y="1422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48" name="Line 53"/>
              <p:cNvSpPr>
                <a:spLocks noChangeShapeType="1"/>
              </p:cNvSpPr>
              <p:nvPr/>
            </p:nvSpPr>
            <p:spPr bwMode="auto">
              <a:xfrm>
                <a:off x="2072" y="1418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49" name="Line 54"/>
              <p:cNvSpPr>
                <a:spLocks noChangeShapeType="1"/>
              </p:cNvSpPr>
              <p:nvPr/>
            </p:nvSpPr>
            <p:spPr bwMode="auto">
              <a:xfrm>
                <a:off x="2076" y="142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50" name="Line 55"/>
              <p:cNvSpPr>
                <a:spLocks noChangeShapeType="1"/>
              </p:cNvSpPr>
              <p:nvPr/>
            </p:nvSpPr>
            <p:spPr bwMode="auto">
              <a:xfrm>
                <a:off x="2080" y="1414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51" name="Line 56"/>
              <p:cNvSpPr>
                <a:spLocks noChangeShapeType="1"/>
              </p:cNvSpPr>
              <p:nvPr/>
            </p:nvSpPr>
            <p:spPr bwMode="auto">
              <a:xfrm>
                <a:off x="2082" y="1414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52" name="Line 57"/>
              <p:cNvSpPr>
                <a:spLocks noChangeShapeType="1"/>
              </p:cNvSpPr>
              <p:nvPr/>
            </p:nvSpPr>
            <p:spPr bwMode="auto">
              <a:xfrm>
                <a:off x="2086" y="141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53" name="Line 58"/>
              <p:cNvSpPr>
                <a:spLocks noChangeShapeType="1"/>
              </p:cNvSpPr>
              <p:nvPr/>
            </p:nvSpPr>
            <p:spPr bwMode="auto">
              <a:xfrm>
                <a:off x="2090" y="141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54" name="Line 59"/>
              <p:cNvSpPr>
                <a:spLocks noChangeShapeType="1"/>
              </p:cNvSpPr>
              <p:nvPr/>
            </p:nvSpPr>
            <p:spPr bwMode="auto">
              <a:xfrm>
                <a:off x="2092" y="1408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55" name="Line 60"/>
              <p:cNvSpPr>
                <a:spLocks noChangeShapeType="1"/>
              </p:cNvSpPr>
              <p:nvPr/>
            </p:nvSpPr>
            <p:spPr bwMode="auto">
              <a:xfrm>
                <a:off x="2096" y="1408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56" name="Line 61"/>
              <p:cNvSpPr>
                <a:spLocks noChangeShapeType="1"/>
              </p:cNvSpPr>
              <p:nvPr/>
            </p:nvSpPr>
            <p:spPr bwMode="auto">
              <a:xfrm flipH="1">
                <a:off x="2098" y="1408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57" name="Line 62"/>
              <p:cNvSpPr>
                <a:spLocks noChangeShapeType="1"/>
              </p:cNvSpPr>
              <p:nvPr/>
            </p:nvSpPr>
            <p:spPr bwMode="auto">
              <a:xfrm>
                <a:off x="2102" y="140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58" name="Line 63"/>
              <p:cNvSpPr>
                <a:spLocks noChangeShapeType="1"/>
              </p:cNvSpPr>
              <p:nvPr/>
            </p:nvSpPr>
            <p:spPr bwMode="auto">
              <a:xfrm>
                <a:off x="2106" y="1402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59" name="Line 64"/>
              <p:cNvSpPr>
                <a:spLocks noChangeShapeType="1"/>
              </p:cNvSpPr>
              <p:nvPr/>
            </p:nvSpPr>
            <p:spPr bwMode="auto">
              <a:xfrm>
                <a:off x="2108" y="140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60" name="Line 65"/>
              <p:cNvSpPr>
                <a:spLocks noChangeShapeType="1"/>
              </p:cNvSpPr>
              <p:nvPr/>
            </p:nvSpPr>
            <p:spPr bwMode="auto">
              <a:xfrm>
                <a:off x="2112" y="1396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61" name="Line 66"/>
              <p:cNvSpPr>
                <a:spLocks noChangeShapeType="1"/>
              </p:cNvSpPr>
              <p:nvPr/>
            </p:nvSpPr>
            <p:spPr bwMode="auto">
              <a:xfrm>
                <a:off x="2114" y="140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62" name="Line 67"/>
              <p:cNvSpPr>
                <a:spLocks noChangeShapeType="1"/>
              </p:cNvSpPr>
              <p:nvPr/>
            </p:nvSpPr>
            <p:spPr bwMode="auto">
              <a:xfrm>
                <a:off x="2116" y="140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63" name="Line 68"/>
              <p:cNvSpPr>
                <a:spLocks noChangeShapeType="1"/>
              </p:cNvSpPr>
              <p:nvPr/>
            </p:nvSpPr>
            <p:spPr bwMode="auto">
              <a:xfrm>
                <a:off x="2118" y="1394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64" name="Line 69"/>
              <p:cNvSpPr>
                <a:spLocks noChangeShapeType="1"/>
              </p:cNvSpPr>
              <p:nvPr/>
            </p:nvSpPr>
            <p:spPr bwMode="auto">
              <a:xfrm flipH="1">
                <a:off x="2120" y="1394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65" name="Line 70"/>
              <p:cNvSpPr>
                <a:spLocks noChangeShapeType="1"/>
              </p:cNvSpPr>
              <p:nvPr/>
            </p:nvSpPr>
            <p:spPr bwMode="auto">
              <a:xfrm>
                <a:off x="2124" y="1392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66" name="Line 71"/>
              <p:cNvSpPr>
                <a:spLocks noChangeShapeType="1"/>
              </p:cNvSpPr>
              <p:nvPr/>
            </p:nvSpPr>
            <p:spPr bwMode="auto">
              <a:xfrm>
                <a:off x="2126" y="1396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67" name="Line 72"/>
              <p:cNvSpPr>
                <a:spLocks noChangeShapeType="1"/>
              </p:cNvSpPr>
              <p:nvPr/>
            </p:nvSpPr>
            <p:spPr bwMode="auto">
              <a:xfrm>
                <a:off x="2130" y="139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68" name="Line 73"/>
              <p:cNvSpPr>
                <a:spLocks noChangeShapeType="1"/>
              </p:cNvSpPr>
              <p:nvPr/>
            </p:nvSpPr>
            <p:spPr bwMode="auto">
              <a:xfrm>
                <a:off x="2132" y="139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69" name="Line 74"/>
              <p:cNvSpPr>
                <a:spLocks noChangeShapeType="1"/>
              </p:cNvSpPr>
              <p:nvPr/>
            </p:nvSpPr>
            <p:spPr bwMode="auto">
              <a:xfrm flipH="1">
                <a:off x="2134" y="1388"/>
                <a:ext cx="2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70" name="Line 75"/>
              <p:cNvSpPr>
                <a:spLocks noChangeShapeType="1"/>
              </p:cNvSpPr>
              <p:nvPr/>
            </p:nvSpPr>
            <p:spPr bwMode="auto">
              <a:xfrm>
                <a:off x="2138" y="139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71" name="Line 76"/>
              <p:cNvSpPr>
                <a:spLocks noChangeShapeType="1"/>
              </p:cNvSpPr>
              <p:nvPr/>
            </p:nvSpPr>
            <p:spPr bwMode="auto">
              <a:xfrm>
                <a:off x="2140" y="138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72" name="Line 77"/>
              <p:cNvSpPr>
                <a:spLocks noChangeShapeType="1"/>
              </p:cNvSpPr>
              <p:nvPr/>
            </p:nvSpPr>
            <p:spPr bwMode="auto">
              <a:xfrm flipH="1">
                <a:off x="2142" y="1388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73" name="Line 78"/>
              <p:cNvSpPr>
                <a:spLocks noChangeShapeType="1"/>
              </p:cNvSpPr>
              <p:nvPr/>
            </p:nvSpPr>
            <p:spPr bwMode="auto">
              <a:xfrm>
                <a:off x="2146" y="1386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74" name="Line 79"/>
              <p:cNvSpPr>
                <a:spLocks noChangeShapeType="1"/>
              </p:cNvSpPr>
              <p:nvPr/>
            </p:nvSpPr>
            <p:spPr bwMode="auto">
              <a:xfrm>
                <a:off x="2148" y="138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75" name="Line 80"/>
              <p:cNvSpPr>
                <a:spLocks noChangeShapeType="1"/>
              </p:cNvSpPr>
              <p:nvPr/>
            </p:nvSpPr>
            <p:spPr bwMode="auto">
              <a:xfrm>
                <a:off x="2150" y="1384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76" name="Line 81"/>
              <p:cNvSpPr>
                <a:spLocks noChangeShapeType="1"/>
              </p:cNvSpPr>
              <p:nvPr/>
            </p:nvSpPr>
            <p:spPr bwMode="auto">
              <a:xfrm>
                <a:off x="2154" y="1382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77" name="Line 82"/>
              <p:cNvSpPr>
                <a:spLocks noChangeShapeType="1"/>
              </p:cNvSpPr>
              <p:nvPr/>
            </p:nvSpPr>
            <p:spPr bwMode="auto">
              <a:xfrm>
                <a:off x="2156" y="1384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78" name="Line 83"/>
              <p:cNvSpPr>
                <a:spLocks noChangeShapeType="1"/>
              </p:cNvSpPr>
              <p:nvPr/>
            </p:nvSpPr>
            <p:spPr bwMode="auto">
              <a:xfrm>
                <a:off x="2158" y="1376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79" name="Line 84"/>
              <p:cNvSpPr>
                <a:spLocks noChangeShapeType="1"/>
              </p:cNvSpPr>
              <p:nvPr/>
            </p:nvSpPr>
            <p:spPr bwMode="auto">
              <a:xfrm>
                <a:off x="2160" y="1374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80" name="Line 85"/>
              <p:cNvSpPr>
                <a:spLocks noChangeShapeType="1"/>
              </p:cNvSpPr>
              <p:nvPr/>
            </p:nvSpPr>
            <p:spPr bwMode="auto">
              <a:xfrm>
                <a:off x="2164" y="137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81" name="Line 86"/>
              <p:cNvSpPr>
                <a:spLocks noChangeShapeType="1"/>
              </p:cNvSpPr>
              <p:nvPr/>
            </p:nvSpPr>
            <p:spPr bwMode="auto">
              <a:xfrm>
                <a:off x="2164" y="137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82" name="Line 87"/>
              <p:cNvSpPr>
                <a:spLocks noChangeShapeType="1"/>
              </p:cNvSpPr>
              <p:nvPr/>
            </p:nvSpPr>
            <p:spPr bwMode="auto">
              <a:xfrm>
                <a:off x="2166" y="1372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83" name="Line 88"/>
              <p:cNvSpPr>
                <a:spLocks noChangeShapeType="1"/>
              </p:cNvSpPr>
              <p:nvPr/>
            </p:nvSpPr>
            <p:spPr bwMode="auto">
              <a:xfrm>
                <a:off x="2168" y="1374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84" name="Line 89"/>
              <p:cNvSpPr>
                <a:spLocks noChangeShapeType="1"/>
              </p:cNvSpPr>
              <p:nvPr/>
            </p:nvSpPr>
            <p:spPr bwMode="auto">
              <a:xfrm>
                <a:off x="2170" y="137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85" name="Line 90"/>
              <p:cNvSpPr>
                <a:spLocks noChangeShapeType="1"/>
              </p:cNvSpPr>
              <p:nvPr/>
            </p:nvSpPr>
            <p:spPr bwMode="auto">
              <a:xfrm flipH="1">
                <a:off x="2172" y="1372"/>
                <a:ext cx="2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86" name="Line 91"/>
              <p:cNvSpPr>
                <a:spLocks noChangeShapeType="1"/>
              </p:cNvSpPr>
              <p:nvPr/>
            </p:nvSpPr>
            <p:spPr bwMode="auto">
              <a:xfrm>
                <a:off x="2176" y="1368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87" name="Line 92"/>
              <p:cNvSpPr>
                <a:spLocks noChangeShapeType="1"/>
              </p:cNvSpPr>
              <p:nvPr/>
            </p:nvSpPr>
            <p:spPr bwMode="auto">
              <a:xfrm>
                <a:off x="2178" y="1364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88" name="Line 93"/>
              <p:cNvSpPr>
                <a:spLocks noChangeShapeType="1"/>
              </p:cNvSpPr>
              <p:nvPr/>
            </p:nvSpPr>
            <p:spPr bwMode="auto">
              <a:xfrm>
                <a:off x="2180" y="137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89" name="Line 94"/>
              <p:cNvSpPr>
                <a:spLocks noChangeShapeType="1"/>
              </p:cNvSpPr>
              <p:nvPr/>
            </p:nvSpPr>
            <p:spPr bwMode="auto">
              <a:xfrm>
                <a:off x="2182" y="1364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90" name="Line 95"/>
              <p:cNvSpPr>
                <a:spLocks noChangeShapeType="1"/>
              </p:cNvSpPr>
              <p:nvPr/>
            </p:nvSpPr>
            <p:spPr bwMode="auto">
              <a:xfrm>
                <a:off x="2184" y="1362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91" name="Line 96"/>
              <p:cNvSpPr>
                <a:spLocks noChangeShapeType="1"/>
              </p:cNvSpPr>
              <p:nvPr/>
            </p:nvSpPr>
            <p:spPr bwMode="auto">
              <a:xfrm>
                <a:off x="2186" y="1358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92" name="Line 97"/>
              <p:cNvSpPr>
                <a:spLocks noChangeShapeType="1"/>
              </p:cNvSpPr>
              <p:nvPr/>
            </p:nvSpPr>
            <p:spPr bwMode="auto">
              <a:xfrm>
                <a:off x="2188" y="1362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93" name="Line 98"/>
              <p:cNvSpPr>
                <a:spLocks noChangeShapeType="1"/>
              </p:cNvSpPr>
              <p:nvPr/>
            </p:nvSpPr>
            <p:spPr bwMode="auto">
              <a:xfrm>
                <a:off x="2190" y="136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94" name="Line 99"/>
              <p:cNvSpPr>
                <a:spLocks noChangeShapeType="1"/>
              </p:cNvSpPr>
              <p:nvPr/>
            </p:nvSpPr>
            <p:spPr bwMode="auto">
              <a:xfrm flipH="1">
                <a:off x="2192" y="1356"/>
                <a:ext cx="2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95" name="Line 100"/>
              <p:cNvSpPr>
                <a:spLocks noChangeShapeType="1"/>
              </p:cNvSpPr>
              <p:nvPr/>
            </p:nvSpPr>
            <p:spPr bwMode="auto">
              <a:xfrm flipH="1">
                <a:off x="2194" y="1358"/>
                <a:ext cx="2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96" name="Line 101"/>
              <p:cNvSpPr>
                <a:spLocks noChangeShapeType="1"/>
              </p:cNvSpPr>
              <p:nvPr/>
            </p:nvSpPr>
            <p:spPr bwMode="auto">
              <a:xfrm>
                <a:off x="2198" y="1364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97" name="Line 102"/>
              <p:cNvSpPr>
                <a:spLocks noChangeShapeType="1"/>
              </p:cNvSpPr>
              <p:nvPr/>
            </p:nvSpPr>
            <p:spPr bwMode="auto">
              <a:xfrm>
                <a:off x="2200" y="1354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98" name="Line 103"/>
              <p:cNvSpPr>
                <a:spLocks noChangeShapeType="1"/>
              </p:cNvSpPr>
              <p:nvPr/>
            </p:nvSpPr>
            <p:spPr bwMode="auto">
              <a:xfrm>
                <a:off x="2202" y="135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99" name="Line 104"/>
              <p:cNvSpPr>
                <a:spLocks noChangeShapeType="1"/>
              </p:cNvSpPr>
              <p:nvPr/>
            </p:nvSpPr>
            <p:spPr bwMode="auto">
              <a:xfrm>
                <a:off x="2204" y="1352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00" name="Line 105"/>
              <p:cNvSpPr>
                <a:spLocks noChangeShapeType="1"/>
              </p:cNvSpPr>
              <p:nvPr/>
            </p:nvSpPr>
            <p:spPr bwMode="auto">
              <a:xfrm>
                <a:off x="2206" y="1352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01" name="Line 106"/>
              <p:cNvSpPr>
                <a:spLocks noChangeShapeType="1"/>
              </p:cNvSpPr>
              <p:nvPr/>
            </p:nvSpPr>
            <p:spPr bwMode="auto">
              <a:xfrm>
                <a:off x="2208" y="1352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02" name="Line 107"/>
              <p:cNvSpPr>
                <a:spLocks noChangeShapeType="1"/>
              </p:cNvSpPr>
              <p:nvPr/>
            </p:nvSpPr>
            <p:spPr bwMode="auto">
              <a:xfrm>
                <a:off x="2210" y="135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03" name="Line 108"/>
              <p:cNvSpPr>
                <a:spLocks noChangeShapeType="1"/>
              </p:cNvSpPr>
              <p:nvPr/>
            </p:nvSpPr>
            <p:spPr bwMode="auto">
              <a:xfrm>
                <a:off x="2212" y="1352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04" name="Line 109"/>
              <p:cNvSpPr>
                <a:spLocks noChangeShapeType="1"/>
              </p:cNvSpPr>
              <p:nvPr/>
            </p:nvSpPr>
            <p:spPr bwMode="auto">
              <a:xfrm>
                <a:off x="2212" y="1354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05" name="Line 110"/>
              <p:cNvSpPr>
                <a:spLocks noChangeShapeType="1"/>
              </p:cNvSpPr>
              <p:nvPr/>
            </p:nvSpPr>
            <p:spPr bwMode="auto">
              <a:xfrm>
                <a:off x="2214" y="135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06" name="Line 111"/>
              <p:cNvSpPr>
                <a:spLocks noChangeShapeType="1"/>
              </p:cNvSpPr>
              <p:nvPr/>
            </p:nvSpPr>
            <p:spPr bwMode="auto">
              <a:xfrm>
                <a:off x="2216" y="134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07" name="Line 112"/>
              <p:cNvSpPr>
                <a:spLocks noChangeShapeType="1"/>
              </p:cNvSpPr>
              <p:nvPr/>
            </p:nvSpPr>
            <p:spPr bwMode="auto">
              <a:xfrm>
                <a:off x="2218" y="1348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08" name="Line 113"/>
              <p:cNvSpPr>
                <a:spLocks noChangeShapeType="1"/>
              </p:cNvSpPr>
              <p:nvPr/>
            </p:nvSpPr>
            <p:spPr bwMode="auto">
              <a:xfrm>
                <a:off x="2220" y="1344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09" name="Line 114"/>
              <p:cNvSpPr>
                <a:spLocks noChangeShapeType="1"/>
              </p:cNvSpPr>
              <p:nvPr/>
            </p:nvSpPr>
            <p:spPr bwMode="auto">
              <a:xfrm>
                <a:off x="2222" y="134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10" name="Line 115"/>
              <p:cNvSpPr>
                <a:spLocks noChangeShapeType="1"/>
              </p:cNvSpPr>
              <p:nvPr/>
            </p:nvSpPr>
            <p:spPr bwMode="auto">
              <a:xfrm flipH="1">
                <a:off x="2222" y="1342"/>
                <a:ext cx="2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11" name="Line 116"/>
              <p:cNvSpPr>
                <a:spLocks noChangeShapeType="1"/>
              </p:cNvSpPr>
              <p:nvPr/>
            </p:nvSpPr>
            <p:spPr bwMode="auto">
              <a:xfrm>
                <a:off x="2224" y="135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12" name="Line 117"/>
              <p:cNvSpPr>
                <a:spLocks noChangeShapeType="1"/>
              </p:cNvSpPr>
              <p:nvPr/>
            </p:nvSpPr>
            <p:spPr bwMode="auto">
              <a:xfrm>
                <a:off x="2226" y="1348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13" name="Line 118"/>
              <p:cNvSpPr>
                <a:spLocks noChangeShapeType="1"/>
              </p:cNvSpPr>
              <p:nvPr/>
            </p:nvSpPr>
            <p:spPr bwMode="auto">
              <a:xfrm>
                <a:off x="2228" y="1338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14" name="Line 119"/>
              <p:cNvSpPr>
                <a:spLocks noChangeShapeType="1"/>
              </p:cNvSpPr>
              <p:nvPr/>
            </p:nvSpPr>
            <p:spPr bwMode="auto">
              <a:xfrm>
                <a:off x="2230" y="132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15" name="Line 120"/>
              <p:cNvSpPr>
                <a:spLocks noChangeShapeType="1"/>
              </p:cNvSpPr>
              <p:nvPr/>
            </p:nvSpPr>
            <p:spPr bwMode="auto">
              <a:xfrm>
                <a:off x="2232" y="1298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16" name="Line 121"/>
              <p:cNvSpPr>
                <a:spLocks noChangeShapeType="1"/>
              </p:cNvSpPr>
              <p:nvPr/>
            </p:nvSpPr>
            <p:spPr bwMode="auto">
              <a:xfrm>
                <a:off x="2234" y="1294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17" name="Line 122"/>
              <p:cNvSpPr>
                <a:spLocks noChangeShapeType="1"/>
              </p:cNvSpPr>
              <p:nvPr/>
            </p:nvSpPr>
            <p:spPr bwMode="auto">
              <a:xfrm>
                <a:off x="2236" y="131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18" name="Line 123"/>
              <p:cNvSpPr>
                <a:spLocks noChangeShapeType="1"/>
              </p:cNvSpPr>
              <p:nvPr/>
            </p:nvSpPr>
            <p:spPr bwMode="auto">
              <a:xfrm>
                <a:off x="2238" y="1328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19" name="Line 124"/>
              <p:cNvSpPr>
                <a:spLocks noChangeShapeType="1"/>
              </p:cNvSpPr>
              <p:nvPr/>
            </p:nvSpPr>
            <p:spPr bwMode="auto">
              <a:xfrm>
                <a:off x="2240" y="1328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20" name="Line 125"/>
              <p:cNvSpPr>
                <a:spLocks noChangeShapeType="1"/>
              </p:cNvSpPr>
              <p:nvPr/>
            </p:nvSpPr>
            <p:spPr bwMode="auto">
              <a:xfrm>
                <a:off x="2240" y="133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21" name="Line 126"/>
              <p:cNvSpPr>
                <a:spLocks noChangeShapeType="1"/>
              </p:cNvSpPr>
              <p:nvPr/>
            </p:nvSpPr>
            <p:spPr bwMode="auto">
              <a:xfrm>
                <a:off x="2242" y="133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22" name="Line 127"/>
              <p:cNvSpPr>
                <a:spLocks noChangeShapeType="1"/>
              </p:cNvSpPr>
              <p:nvPr/>
            </p:nvSpPr>
            <p:spPr bwMode="auto">
              <a:xfrm>
                <a:off x="2244" y="133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23" name="Line 128"/>
              <p:cNvSpPr>
                <a:spLocks noChangeShapeType="1"/>
              </p:cNvSpPr>
              <p:nvPr/>
            </p:nvSpPr>
            <p:spPr bwMode="auto">
              <a:xfrm>
                <a:off x="2246" y="132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24" name="Line 129"/>
              <p:cNvSpPr>
                <a:spLocks noChangeShapeType="1"/>
              </p:cNvSpPr>
              <p:nvPr/>
            </p:nvSpPr>
            <p:spPr bwMode="auto">
              <a:xfrm>
                <a:off x="2248" y="1322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25" name="Line 130"/>
              <p:cNvSpPr>
                <a:spLocks noChangeShapeType="1"/>
              </p:cNvSpPr>
              <p:nvPr/>
            </p:nvSpPr>
            <p:spPr bwMode="auto">
              <a:xfrm>
                <a:off x="2250" y="1326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26" name="Line 131"/>
              <p:cNvSpPr>
                <a:spLocks noChangeShapeType="1"/>
              </p:cNvSpPr>
              <p:nvPr/>
            </p:nvSpPr>
            <p:spPr bwMode="auto">
              <a:xfrm>
                <a:off x="2252" y="132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27" name="Line 132"/>
              <p:cNvSpPr>
                <a:spLocks noChangeShapeType="1"/>
              </p:cNvSpPr>
              <p:nvPr/>
            </p:nvSpPr>
            <p:spPr bwMode="auto">
              <a:xfrm>
                <a:off x="2252" y="1332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28" name="Line 133"/>
              <p:cNvSpPr>
                <a:spLocks noChangeShapeType="1"/>
              </p:cNvSpPr>
              <p:nvPr/>
            </p:nvSpPr>
            <p:spPr bwMode="auto">
              <a:xfrm>
                <a:off x="2254" y="1332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29" name="Line 134"/>
              <p:cNvSpPr>
                <a:spLocks noChangeShapeType="1"/>
              </p:cNvSpPr>
              <p:nvPr/>
            </p:nvSpPr>
            <p:spPr bwMode="auto">
              <a:xfrm>
                <a:off x="2256" y="1324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30" name="Line 135"/>
              <p:cNvSpPr>
                <a:spLocks noChangeShapeType="1"/>
              </p:cNvSpPr>
              <p:nvPr/>
            </p:nvSpPr>
            <p:spPr bwMode="auto">
              <a:xfrm>
                <a:off x="2258" y="132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31" name="Line 136"/>
              <p:cNvSpPr>
                <a:spLocks noChangeShapeType="1"/>
              </p:cNvSpPr>
              <p:nvPr/>
            </p:nvSpPr>
            <p:spPr bwMode="auto">
              <a:xfrm>
                <a:off x="2260" y="1328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32" name="Line 137"/>
              <p:cNvSpPr>
                <a:spLocks noChangeShapeType="1"/>
              </p:cNvSpPr>
              <p:nvPr/>
            </p:nvSpPr>
            <p:spPr bwMode="auto">
              <a:xfrm>
                <a:off x="2260" y="1334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33" name="Line 138"/>
              <p:cNvSpPr>
                <a:spLocks noChangeShapeType="1"/>
              </p:cNvSpPr>
              <p:nvPr/>
            </p:nvSpPr>
            <p:spPr bwMode="auto">
              <a:xfrm>
                <a:off x="2260" y="134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34" name="Line 139"/>
              <p:cNvSpPr>
                <a:spLocks noChangeShapeType="1"/>
              </p:cNvSpPr>
              <p:nvPr/>
            </p:nvSpPr>
            <p:spPr bwMode="auto">
              <a:xfrm>
                <a:off x="2262" y="1330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35" name="Line 140"/>
              <p:cNvSpPr>
                <a:spLocks noChangeShapeType="1"/>
              </p:cNvSpPr>
              <p:nvPr/>
            </p:nvSpPr>
            <p:spPr bwMode="auto">
              <a:xfrm>
                <a:off x="2264" y="1332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36" name="Line 141"/>
              <p:cNvSpPr>
                <a:spLocks noChangeShapeType="1"/>
              </p:cNvSpPr>
              <p:nvPr/>
            </p:nvSpPr>
            <p:spPr bwMode="auto">
              <a:xfrm>
                <a:off x="2266" y="1328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37" name="Line 142"/>
              <p:cNvSpPr>
                <a:spLocks noChangeShapeType="1"/>
              </p:cNvSpPr>
              <p:nvPr/>
            </p:nvSpPr>
            <p:spPr bwMode="auto">
              <a:xfrm>
                <a:off x="2266" y="1332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38" name="Line 143"/>
              <p:cNvSpPr>
                <a:spLocks noChangeShapeType="1"/>
              </p:cNvSpPr>
              <p:nvPr/>
            </p:nvSpPr>
            <p:spPr bwMode="auto">
              <a:xfrm>
                <a:off x="2268" y="1340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39" name="Line 144"/>
              <p:cNvSpPr>
                <a:spLocks noChangeShapeType="1"/>
              </p:cNvSpPr>
              <p:nvPr/>
            </p:nvSpPr>
            <p:spPr bwMode="auto">
              <a:xfrm>
                <a:off x="2270" y="1334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40" name="Line 145"/>
              <p:cNvSpPr>
                <a:spLocks noChangeShapeType="1"/>
              </p:cNvSpPr>
              <p:nvPr/>
            </p:nvSpPr>
            <p:spPr bwMode="auto">
              <a:xfrm>
                <a:off x="2272" y="1330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41" name="Line 146"/>
              <p:cNvSpPr>
                <a:spLocks noChangeShapeType="1"/>
              </p:cNvSpPr>
              <p:nvPr/>
            </p:nvSpPr>
            <p:spPr bwMode="auto">
              <a:xfrm flipH="1">
                <a:off x="2272" y="1332"/>
                <a:ext cx="2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42" name="Line 147"/>
              <p:cNvSpPr>
                <a:spLocks noChangeShapeType="1"/>
              </p:cNvSpPr>
              <p:nvPr/>
            </p:nvSpPr>
            <p:spPr bwMode="auto">
              <a:xfrm>
                <a:off x="2274" y="1330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43" name="Line 148"/>
              <p:cNvSpPr>
                <a:spLocks noChangeShapeType="1"/>
              </p:cNvSpPr>
              <p:nvPr/>
            </p:nvSpPr>
            <p:spPr bwMode="auto">
              <a:xfrm>
                <a:off x="2276" y="1326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44" name="Line 149"/>
              <p:cNvSpPr>
                <a:spLocks noChangeShapeType="1"/>
              </p:cNvSpPr>
              <p:nvPr/>
            </p:nvSpPr>
            <p:spPr bwMode="auto">
              <a:xfrm>
                <a:off x="2278" y="1324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45" name="Line 150"/>
              <p:cNvSpPr>
                <a:spLocks noChangeShapeType="1"/>
              </p:cNvSpPr>
              <p:nvPr/>
            </p:nvSpPr>
            <p:spPr bwMode="auto">
              <a:xfrm flipH="1">
                <a:off x="2278" y="1326"/>
                <a:ext cx="2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46" name="Line 151"/>
              <p:cNvSpPr>
                <a:spLocks noChangeShapeType="1"/>
              </p:cNvSpPr>
              <p:nvPr/>
            </p:nvSpPr>
            <p:spPr bwMode="auto">
              <a:xfrm>
                <a:off x="2280" y="1328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47" name="Line 152"/>
              <p:cNvSpPr>
                <a:spLocks noChangeShapeType="1"/>
              </p:cNvSpPr>
              <p:nvPr/>
            </p:nvSpPr>
            <p:spPr bwMode="auto">
              <a:xfrm>
                <a:off x="2282" y="1330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48" name="Line 153"/>
              <p:cNvSpPr>
                <a:spLocks noChangeShapeType="1"/>
              </p:cNvSpPr>
              <p:nvPr/>
            </p:nvSpPr>
            <p:spPr bwMode="auto">
              <a:xfrm>
                <a:off x="2284" y="1328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49" name="Line 154"/>
              <p:cNvSpPr>
                <a:spLocks noChangeShapeType="1"/>
              </p:cNvSpPr>
              <p:nvPr/>
            </p:nvSpPr>
            <p:spPr bwMode="auto">
              <a:xfrm>
                <a:off x="2284" y="1324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50" name="Line 155"/>
              <p:cNvSpPr>
                <a:spLocks noChangeShapeType="1"/>
              </p:cNvSpPr>
              <p:nvPr/>
            </p:nvSpPr>
            <p:spPr bwMode="auto">
              <a:xfrm>
                <a:off x="2286" y="1326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51" name="Line 156"/>
              <p:cNvSpPr>
                <a:spLocks noChangeShapeType="1"/>
              </p:cNvSpPr>
              <p:nvPr/>
            </p:nvSpPr>
            <p:spPr bwMode="auto">
              <a:xfrm>
                <a:off x="2288" y="1314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52" name="Line 157"/>
              <p:cNvSpPr>
                <a:spLocks noChangeShapeType="1"/>
              </p:cNvSpPr>
              <p:nvPr/>
            </p:nvSpPr>
            <p:spPr bwMode="auto">
              <a:xfrm>
                <a:off x="2290" y="1324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53" name="Line 158"/>
              <p:cNvSpPr>
                <a:spLocks noChangeShapeType="1"/>
              </p:cNvSpPr>
              <p:nvPr/>
            </p:nvSpPr>
            <p:spPr bwMode="auto">
              <a:xfrm>
                <a:off x="2290" y="1324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54" name="Line 159"/>
              <p:cNvSpPr>
                <a:spLocks noChangeShapeType="1"/>
              </p:cNvSpPr>
              <p:nvPr/>
            </p:nvSpPr>
            <p:spPr bwMode="auto">
              <a:xfrm>
                <a:off x="2292" y="1324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55" name="Line 160"/>
              <p:cNvSpPr>
                <a:spLocks noChangeShapeType="1"/>
              </p:cNvSpPr>
              <p:nvPr/>
            </p:nvSpPr>
            <p:spPr bwMode="auto">
              <a:xfrm>
                <a:off x="2294" y="1326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56" name="Line 161"/>
              <p:cNvSpPr>
                <a:spLocks noChangeShapeType="1"/>
              </p:cNvSpPr>
              <p:nvPr/>
            </p:nvSpPr>
            <p:spPr bwMode="auto">
              <a:xfrm>
                <a:off x="2294" y="1320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57" name="Line 162"/>
              <p:cNvSpPr>
                <a:spLocks noChangeShapeType="1"/>
              </p:cNvSpPr>
              <p:nvPr/>
            </p:nvSpPr>
            <p:spPr bwMode="auto">
              <a:xfrm>
                <a:off x="2296" y="1320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58" name="Line 163"/>
              <p:cNvSpPr>
                <a:spLocks noChangeShapeType="1"/>
              </p:cNvSpPr>
              <p:nvPr/>
            </p:nvSpPr>
            <p:spPr bwMode="auto">
              <a:xfrm>
                <a:off x="2298" y="1316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59" name="Line 164"/>
              <p:cNvSpPr>
                <a:spLocks noChangeShapeType="1"/>
              </p:cNvSpPr>
              <p:nvPr/>
            </p:nvSpPr>
            <p:spPr bwMode="auto">
              <a:xfrm flipH="1">
                <a:off x="2298" y="1318"/>
                <a:ext cx="2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60" name="Line 165"/>
              <p:cNvSpPr>
                <a:spLocks noChangeShapeType="1"/>
              </p:cNvSpPr>
              <p:nvPr/>
            </p:nvSpPr>
            <p:spPr bwMode="auto">
              <a:xfrm>
                <a:off x="2300" y="1322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61" name="Line 166"/>
              <p:cNvSpPr>
                <a:spLocks noChangeShapeType="1"/>
              </p:cNvSpPr>
              <p:nvPr/>
            </p:nvSpPr>
            <p:spPr bwMode="auto">
              <a:xfrm>
                <a:off x="2302" y="1324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62" name="Line 167"/>
              <p:cNvSpPr>
                <a:spLocks noChangeShapeType="1"/>
              </p:cNvSpPr>
              <p:nvPr/>
            </p:nvSpPr>
            <p:spPr bwMode="auto">
              <a:xfrm>
                <a:off x="2304" y="1322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63" name="Line 168"/>
              <p:cNvSpPr>
                <a:spLocks noChangeShapeType="1"/>
              </p:cNvSpPr>
              <p:nvPr/>
            </p:nvSpPr>
            <p:spPr bwMode="auto">
              <a:xfrm>
                <a:off x="2304" y="1322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64" name="Line 169"/>
              <p:cNvSpPr>
                <a:spLocks noChangeShapeType="1"/>
              </p:cNvSpPr>
              <p:nvPr/>
            </p:nvSpPr>
            <p:spPr bwMode="auto">
              <a:xfrm>
                <a:off x="2306" y="1318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65" name="Line 170"/>
              <p:cNvSpPr>
                <a:spLocks noChangeShapeType="1"/>
              </p:cNvSpPr>
              <p:nvPr/>
            </p:nvSpPr>
            <p:spPr bwMode="auto">
              <a:xfrm flipH="1">
                <a:off x="2306" y="1320"/>
                <a:ext cx="2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66" name="Line 171"/>
              <p:cNvSpPr>
                <a:spLocks noChangeShapeType="1"/>
              </p:cNvSpPr>
              <p:nvPr/>
            </p:nvSpPr>
            <p:spPr bwMode="auto">
              <a:xfrm>
                <a:off x="2308" y="1324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67" name="Line 172"/>
              <p:cNvSpPr>
                <a:spLocks noChangeShapeType="1"/>
              </p:cNvSpPr>
              <p:nvPr/>
            </p:nvSpPr>
            <p:spPr bwMode="auto">
              <a:xfrm>
                <a:off x="2308" y="1320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68" name="Line 173"/>
              <p:cNvSpPr>
                <a:spLocks noChangeShapeType="1"/>
              </p:cNvSpPr>
              <p:nvPr/>
            </p:nvSpPr>
            <p:spPr bwMode="auto">
              <a:xfrm flipH="1">
                <a:off x="2308" y="1318"/>
                <a:ext cx="2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69" name="Line 174"/>
              <p:cNvSpPr>
                <a:spLocks noChangeShapeType="1"/>
              </p:cNvSpPr>
              <p:nvPr/>
            </p:nvSpPr>
            <p:spPr bwMode="auto">
              <a:xfrm>
                <a:off x="2310" y="1314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70" name="Line 175"/>
              <p:cNvSpPr>
                <a:spLocks noChangeShapeType="1"/>
              </p:cNvSpPr>
              <p:nvPr/>
            </p:nvSpPr>
            <p:spPr bwMode="auto">
              <a:xfrm>
                <a:off x="2312" y="1306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71" name="Line 176"/>
              <p:cNvSpPr>
                <a:spLocks noChangeShapeType="1"/>
              </p:cNvSpPr>
              <p:nvPr/>
            </p:nvSpPr>
            <p:spPr bwMode="auto">
              <a:xfrm>
                <a:off x="2312" y="1304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72" name="Line 177"/>
              <p:cNvSpPr>
                <a:spLocks noChangeShapeType="1"/>
              </p:cNvSpPr>
              <p:nvPr/>
            </p:nvSpPr>
            <p:spPr bwMode="auto">
              <a:xfrm>
                <a:off x="2314" y="1318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73" name="Line 178"/>
              <p:cNvSpPr>
                <a:spLocks noChangeShapeType="1"/>
              </p:cNvSpPr>
              <p:nvPr/>
            </p:nvSpPr>
            <p:spPr bwMode="auto">
              <a:xfrm>
                <a:off x="2316" y="1324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74" name="Line 179"/>
              <p:cNvSpPr>
                <a:spLocks noChangeShapeType="1"/>
              </p:cNvSpPr>
              <p:nvPr/>
            </p:nvSpPr>
            <p:spPr bwMode="auto">
              <a:xfrm>
                <a:off x="2316" y="1310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75" name="Line 180"/>
              <p:cNvSpPr>
                <a:spLocks noChangeShapeType="1"/>
              </p:cNvSpPr>
              <p:nvPr/>
            </p:nvSpPr>
            <p:spPr bwMode="auto">
              <a:xfrm>
                <a:off x="2318" y="1320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76" name="Line 181"/>
              <p:cNvSpPr>
                <a:spLocks noChangeShapeType="1"/>
              </p:cNvSpPr>
              <p:nvPr/>
            </p:nvSpPr>
            <p:spPr bwMode="auto">
              <a:xfrm>
                <a:off x="2320" y="1306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77" name="Line 182"/>
              <p:cNvSpPr>
                <a:spLocks noChangeShapeType="1"/>
              </p:cNvSpPr>
              <p:nvPr/>
            </p:nvSpPr>
            <p:spPr bwMode="auto">
              <a:xfrm>
                <a:off x="2320" y="1314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456" name="Group 183"/>
            <p:cNvGrpSpPr>
              <a:grpSpLocks/>
            </p:cNvGrpSpPr>
            <p:nvPr/>
          </p:nvGrpSpPr>
          <p:grpSpPr bwMode="auto">
            <a:xfrm>
              <a:off x="1410" y="1170"/>
              <a:ext cx="1148" cy="2242"/>
              <a:chOff x="1410" y="1170"/>
              <a:chExt cx="1148" cy="2242"/>
            </a:xfrm>
          </p:grpSpPr>
          <p:sp>
            <p:nvSpPr>
              <p:cNvPr id="18978" name="Line 184"/>
              <p:cNvSpPr>
                <a:spLocks noChangeShapeType="1"/>
              </p:cNvSpPr>
              <p:nvPr/>
            </p:nvSpPr>
            <p:spPr bwMode="auto">
              <a:xfrm>
                <a:off x="2322" y="1320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79" name="Line 185"/>
              <p:cNvSpPr>
                <a:spLocks noChangeShapeType="1"/>
              </p:cNvSpPr>
              <p:nvPr/>
            </p:nvSpPr>
            <p:spPr bwMode="auto">
              <a:xfrm flipH="1">
                <a:off x="2322" y="1306"/>
                <a:ext cx="2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80" name="Line 186"/>
              <p:cNvSpPr>
                <a:spLocks noChangeShapeType="1"/>
              </p:cNvSpPr>
              <p:nvPr/>
            </p:nvSpPr>
            <p:spPr bwMode="auto">
              <a:xfrm>
                <a:off x="2324" y="1310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81" name="Line 187"/>
              <p:cNvSpPr>
                <a:spLocks noChangeShapeType="1"/>
              </p:cNvSpPr>
              <p:nvPr/>
            </p:nvSpPr>
            <p:spPr bwMode="auto">
              <a:xfrm>
                <a:off x="2326" y="1300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82" name="Line 188"/>
              <p:cNvSpPr>
                <a:spLocks noChangeShapeType="1"/>
              </p:cNvSpPr>
              <p:nvPr/>
            </p:nvSpPr>
            <p:spPr bwMode="auto">
              <a:xfrm>
                <a:off x="2326" y="1304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83" name="Line 189"/>
              <p:cNvSpPr>
                <a:spLocks noChangeShapeType="1"/>
              </p:cNvSpPr>
              <p:nvPr/>
            </p:nvSpPr>
            <p:spPr bwMode="auto">
              <a:xfrm>
                <a:off x="2328" y="1308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84" name="Line 190"/>
              <p:cNvSpPr>
                <a:spLocks noChangeShapeType="1"/>
              </p:cNvSpPr>
              <p:nvPr/>
            </p:nvSpPr>
            <p:spPr bwMode="auto">
              <a:xfrm flipH="1">
                <a:off x="2328" y="1312"/>
                <a:ext cx="2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85" name="Line 191"/>
              <p:cNvSpPr>
                <a:spLocks noChangeShapeType="1"/>
              </p:cNvSpPr>
              <p:nvPr/>
            </p:nvSpPr>
            <p:spPr bwMode="auto">
              <a:xfrm>
                <a:off x="2330" y="1298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86" name="Line 192"/>
              <p:cNvSpPr>
                <a:spLocks noChangeShapeType="1"/>
              </p:cNvSpPr>
              <p:nvPr/>
            </p:nvSpPr>
            <p:spPr bwMode="auto">
              <a:xfrm>
                <a:off x="2332" y="130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87" name="Line 193"/>
              <p:cNvSpPr>
                <a:spLocks noChangeShapeType="1"/>
              </p:cNvSpPr>
              <p:nvPr/>
            </p:nvSpPr>
            <p:spPr bwMode="auto">
              <a:xfrm>
                <a:off x="2332" y="1314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88" name="Line 194"/>
              <p:cNvSpPr>
                <a:spLocks noChangeShapeType="1"/>
              </p:cNvSpPr>
              <p:nvPr/>
            </p:nvSpPr>
            <p:spPr bwMode="auto">
              <a:xfrm>
                <a:off x="2334" y="1300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89" name="Line 195"/>
              <p:cNvSpPr>
                <a:spLocks noChangeShapeType="1"/>
              </p:cNvSpPr>
              <p:nvPr/>
            </p:nvSpPr>
            <p:spPr bwMode="auto">
              <a:xfrm flipH="1">
                <a:off x="2334" y="1308"/>
                <a:ext cx="2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90" name="Line 196"/>
              <p:cNvSpPr>
                <a:spLocks noChangeShapeType="1"/>
              </p:cNvSpPr>
              <p:nvPr/>
            </p:nvSpPr>
            <p:spPr bwMode="auto">
              <a:xfrm>
                <a:off x="2336" y="1298"/>
                <a:ext cx="1" cy="1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91" name="Line 197"/>
              <p:cNvSpPr>
                <a:spLocks noChangeShapeType="1"/>
              </p:cNvSpPr>
              <p:nvPr/>
            </p:nvSpPr>
            <p:spPr bwMode="auto">
              <a:xfrm>
                <a:off x="2338" y="1306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92" name="Line 198"/>
              <p:cNvSpPr>
                <a:spLocks noChangeShapeType="1"/>
              </p:cNvSpPr>
              <p:nvPr/>
            </p:nvSpPr>
            <p:spPr bwMode="auto">
              <a:xfrm>
                <a:off x="2338" y="1306"/>
                <a:ext cx="1" cy="1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93" name="Line 199"/>
              <p:cNvSpPr>
                <a:spLocks noChangeShapeType="1"/>
              </p:cNvSpPr>
              <p:nvPr/>
            </p:nvSpPr>
            <p:spPr bwMode="auto">
              <a:xfrm>
                <a:off x="2290" y="1334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94" name="Line 200"/>
              <p:cNvSpPr>
                <a:spLocks noChangeShapeType="1"/>
              </p:cNvSpPr>
              <p:nvPr/>
            </p:nvSpPr>
            <p:spPr bwMode="auto">
              <a:xfrm>
                <a:off x="2298" y="1324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95" name="Line 201"/>
              <p:cNvSpPr>
                <a:spLocks noChangeShapeType="1"/>
              </p:cNvSpPr>
              <p:nvPr/>
            </p:nvSpPr>
            <p:spPr bwMode="auto">
              <a:xfrm>
                <a:off x="2306" y="132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96" name="Line 202"/>
              <p:cNvSpPr>
                <a:spLocks noChangeShapeType="1"/>
              </p:cNvSpPr>
              <p:nvPr/>
            </p:nvSpPr>
            <p:spPr bwMode="auto">
              <a:xfrm>
                <a:off x="2310" y="1316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97" name="Line 203"/>
              <p:cNvSpPr>
                <a:spLocks noChangeShapeType="1"/>
              </p:cNvSpPr>
              <p:nvPr/>
            </p:nvSpPr>
            <p:spPr bwMode="auto">
              <a:xfrm>
                <a:off x="2318" y="131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98" name="Line 204"/>
              <p:cNvSpPr>
                <a:spLocks noChangeShapeType="1"/>
              </p:cNvSpPr>
              <p:nvPr/>
            </p:nvSpPr>
            <p:spPr bwMode="auto">
              <a:xfrm>
                <a:off x="2324" y="1316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99" name="Line 205"/>
              <p:cNvSpPr>
                <a:spLocks noChangeShapeType="1"/>
              </p:cNvSpPr>
              <p:nvPr/>
            </p:nvSpPr>
            <p:spPr bwMode="auto">
              <a:xfrm>
                <a:off x="2330" y="131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00" name="Line 206"/>
              <p:cNvSpPr>
                <a:spLocks noChangeShapeType="1"/>
              </p:cNvSpPr>
              <p:nvPr/>
            </p:nvSpPr>
            <p:spPr bwMode="auto">
              <a:xfrm>
                <a:off x="2336" y="1306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01" name="Line 207"/>
              <p:cNvSpPr>
                <a:spLocks noChangeShapeType="1"/>
              </p:cNvSpPr>
              <p:nvPr/>
            </p:nvSpPr>
            <p:spPr bwMode="auto">
              <a:xfrm>
                <a:off x="2342" y="1300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02" name="Line 208"/>
              <p:cNvSpPr>
                <a:spLocks noChangeShapeType="1"/>
              </p:cNvSpPr>
              <p:nvPr/>
            </p:nvSpPr>
            <p:spPr bwMode="auto">
              <a:xfrm>
                <a:off x="2348" y="130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03" name="Line 209"/>
              <p:cNvSpPr>
                <a:spLocks noChangeShapeType="1"/>
              </p:cNvSpPr>
              <p:nvPr/>
            </p:nvSpPr>
            <p:spPr bwMode="auto">
              <a:xfrm>
                <a:off x="2354" y="1296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04" name="Line 210"/>
              <p:cNvSpPr>
                <a:spLocks noChangeShapeType="1"/>
              </p:cNvSpPr>
              <p:nvPr/>
            </p:nvSpPr>
            <p:spPr bwMode="auto">
              <a:xfrm>
                <a:off x="2358" y="1294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05" name="Line 211"/>
              <p:cNvSpPr>
                <a:spLocks noChangeShapeType="1"/>
              </p:cNvSpPr>
              <p:nvPr/>
            </p:nvSpPr>
            <p:spPr bwMode="auto">
              <a:xfrm>
                <a:off x="2364" y="1292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06" name="Line 212"/>
              <p:cNvSpPr>
                <a:spLocks noChangeShapeType="1"/>
              </p:cNvSpPr>
              <p:nvPr/>
            </p:nvSpPr>
            <p:spPr bwMode="auto">
              <a:xfrm>
                <a:off x="2370" y="1286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07" name="Line 213"/>
              <p:cNvSpPr>
                <a:spLocks noChangeShapeType="1"/>
              </p:cNvSpPr>
              <p:nvPr/>
            </p:nvSpPr>
            <p:spPr bwMode="auto">
              <a:xfrm>
                <a:off x="2374" y="1282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08" name="Line 214"/>
              <p:cNvSpPr>
                <a:spLocks noChangeShapeType="1"/>
              </p:cNvSpPr>
              <p:nvPr/>
            </p:nvSpPr>
            <p:spPr bwMode="auto">
              <a:xfrm>
                <a:off x="2380" y="128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09" name="Line 215"/>
              <p:cNvSpPr>
                <a:spLocks noChangeShapeType="1"/>
              </p:cNvSpPr>
              <p:nvPr/>
            </p:nvSpPr>
            <p:spPr bwMode="auto">
              <a:xfrm>
                <a:off x="2386" y="128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10" name="Line 216"/>
              <p:cNvSpPr>
                <a:spLocks noChangeShapeType="1"/>
              </p:cNvSpPr>
              <p:nvPr/>
            </p:nvSpPr>
            <p:spPr bwMode="auto">
              <a:xfrm>
                <a:off x="2390" y="1278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11" name="Line 217"/>
              <p:cNvSpPr>
                <a:spLocks noChangeShapeType="1"/>
              </p:cNvSpPr>
              <p:nvPr/>
            </p:nvSpPr>
            <p:spPr bwMode="auto">
              <a:xfrm>
                <a:off x="2396" y="127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12" name="Line 218"/>
              <p:cNvSpPr>
                <a:spLocks noChangeShapeType="1"/>
              </p:cNvSpPr>
              <p:nvPr/>
            </p:nvSpPr>
            <p:spPr bwMode="auto">
              <a:xfrm>
                <a:off x="2400" y="127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13" name="Line 219"/>
              <p:cNvSpPr>
                <a:spLocks noChangeShapeType="1"/>
              </p:cNvSpPr>
              <p:nvPr/>
            </p:nvSpPr>
            <p:spPr bwMode="auto">
              <a:xfrm>
                <a:off x="2404" y="1266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14" name="Line 220"/>
              <p:cNvSpPr>
                <a:spLocks noChangeShapeType="1"/>
              </p:cNvSpPr>
              <p:nvPr/>
            </p:nvSpPr>
            <p:spPr bwMode="auto">
              <a:xfrm>
                <a:off x="2408" y="1266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15" name="Line 221"/>
              <p:cNvSpPr>
                <a:spLocks noChangeShapeType="1"/>
              </p:cNvSpPr>
              <p:nvPr/>
            </p:nvSpPr>
            <p:spPr bwMode="auto">
              <a:xfrm>
                <a:off x="2412" y="126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16" name="Line 222"/>
              <p:cNvSpPr>
                <a:spLocks noChangeShapeType="1"/>
              </p:cNvSpPr>
              <p:nvPr/>
            </p:nvSpPr>
            <p:spPr bwMode="auto">
              <a:xfrm>
                <a:off x="2416" y="125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17" name="Line 223"/>
              <p:cNvSpPr>
                <a:spLocks noChangeShapeType="1"/>
              </p:cNvSpPr>
              <p:nvPr/>
            </p:nvSpPr>
            <p:spPr bwMode="auto">
              <a:xfrm>
                <a:off x="2420" y="125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18" name="Line 224"/>
              <p:cNvSpPr>
                <a:spLocks noChangeShapeType="1"/>
              </p:cNvSpPr>
              <p:nvPr/>
            </p:nvSpPr>
            <p:spPr bwMode="auto">
              <a:xfrm>
                <a:off x="2426" y="1256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19" name="Line 225"/>
              <p:cNvSpPr>
                <a:spLocks noChangeShapeType="1"/>
              </p:cNvSpPr>
              <p:nvPr/>
            </p:nvSpPr>
            <p:spPr bwMode="auto">
              <a:xfrm>
                <a:off x="2430" y="125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20" name="Line 226"/>
              <p:cNvSpPr>
                <a:spLocks noChangeShapeType="1"/>
              </p:cNvSpPr>
              <p:nvPr/>
            </p:nvSpPr>
            <p:spPr bwMode="auto">
              <a:xfrm>
                <a:off x="2434" y="1248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21" name="Line 227"/>
              <p:cNvSpPr>
                <a:spLocks noChangeShapeType="1"/>
              </p:cNvSpPr>
              <p:nvPr/>
            </p:nvSpPr>
            <p:spPr bwMode="auto">
              <a:xfrm>
                <a:off x="2438" y="124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22" name="Line 228"/>
              <p:cNvSpPr>
                <a:spLocks noChangeShapeType="1"/>
              </p:cNvSpPr>
              <p:nvPr/>
            </p:nvSpPr>
            <p:spPr bwMode="auto">
              <a:xfrm>
                <a:off x="2442" y="1244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23" name="Line 229"/>
              <p:cNvSpPr>
                <a:spLocks noChangeShapeType="1"/>
              </p:cNvSpPr>
              <p:nvPr/>
            </p:nvSpPr>
            <p:spPr bwMode="auto">
              <a:xfrm>
                <a:off x="2446" y="1238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24" name="Line 230"/>
              <p:cNvSpPr>
                <a:spLocks noChangeShapeType="1"/>
              </p:cNvSpPr>
              <p:nvPr/>
            </p:nvSpPr>
            <p:spPr bwMode="auto">
              <a:xfrm>
                <a:off x="2450" y="1236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25" name="Line 231"/>
              <p:cNvSpPr>
                <a:spLocks noChangeShapeType="1"/>
              </p:cNvSpPr>
              <p:nvPr/>
            </p:nvSpPr>
            <p:spPr bwMode="auto">
              <a:xfrm>
                <a:off x="2452" y="1238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26" name="Line 232"/>
              <p:cNvSpPr>
                <a:spLocks noChangeShapeType="1"/>
              </p:cNvSpPr>
              <p:nvPr/>
            </p:nvSpPr>
            <p:spPr bwMode="auto">
              <a:xfrm>
                <a:off x="2456" y="1238"/>
                <a:ext cx="1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27" name="Line 233"/>
              <p:cNvSpPr>
                <a:spLocks noChangeShapeType="1"/>
              </p:cNvSpPr>
              <p:nvPr/>
            </p:nvSpPr>
            <p:spPr bwMode="auto">
              <a:xfrm flipH="1">
                <a:off x="2458" y="1230"/>
                <a:ext cx="2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28" name="Line 234"/>
              <p:cNvSpPr>
                <a:spLocks noChangeShapeType="1"/>
              </p:cNvSpPr>
              <p:nvPr/>
            </p:nvSpPr>
            <p:spPr bwMode="auto">
              <a:xfrm>
                <a:off x="2462" y="1230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29" name="Line 235"/>
              <p:cNvSpPr>
                <a:spLocks noChangeShapeType="1"/>
              </p:cNvSpPr>
              <p:nvPr/>
            </p:nvSpPr>
            <p:spPr bwMode="auto">
              <a:xfrm>
                <a:off x="2466" y="1232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30" name="Line 236"/>
              <p:cNvSpPr>
                <a:spLocks noChangeShapeType="1"/>
              </p:cNvSpPr>
              <p:nvPr/>
            </p:nvSpPr>
            <p:spPr bwMode="auto">
              <a:xfrm>
                <a:off x="2470" y="1228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31" name="Line 237"/>
              <p:cNvSpPr>
                <a:spLocks noChangeShapeType="1"/>
              </p:cNvSpPr>
              <p:nvPr/>
            </p:nvSpPr>
            <p:spPr bwMode="auto">
              <a:xfrm>
                <a:off x="2474" y="122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32" name="Line 238"/>
              <p:cNvSpPr>
                <a:spLocks noChangeShapeType="1"/>
              </p:cNvSpPr>
              <p:nvPr/>
            </p:nvSpPr>
            <p:spPr bwMode="auto">
              <a:xfrm>
                <a:off x="2476" y="1222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33" name="Line 239"/>
              <p:cNvSpPr>
                <a:spLocks noChangeShapeType="1"/>
              </p:cNvSpPr>
              <p:nvPr/>
            </p:nvSpPr>
            <p:spPr bwMode="auto">
              <a:xfrm>
                <a:off x="2480" y="122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34" name="Line 240"/>
              <p:cNvSpPr>
                <a:spLocks noChangeShapeType="1"/>
              </p:cNvSpPr>
              <p:nvPr/>
            </p:nvSpPr>
            <p:spPr bwMode="auto">
              <a:xfrm>
                <a:off x="2484" y="121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35" name="Line 241"/>
              <p:cNvSpPr>
                <a:spLocks noChangeShapeType="1"/>
              </p:cNvSpPr>
              <p:nvPr/>
            </p:nvSpPr>
            <p:spPr bwMode="auto">
              <a:xfrm flipH="1">
                <a:off x="2486" y="1216"/>
                <a:ext cx="2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36" name="Line 242"/>
              <p:cNvSpPr>
                <a:spLocks noChangeShapeType="1"/>
              </p:cNvSpPr>
              <p:nvPr/>
            </p:nvSpPr>
            <p:spPr bwMode="auto">
              <a:xfrm>
                <a:off x="2490" y="1218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37" name="Line 243"/>
              <p:cNvSpPr>
                <a:spLocks noChangeShapeType="1"/>
              </p:cNvSpPr>
              <p:nvPr/>
            </p:nvSpPr>
            <p:spPr bwMode="auto">
              <a:xfrm>
                <a:off x="2494" y="1208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38" name="Line 244"/>
              <p:cNvSpPr>
                <a:spLocks noChangeShapeType="1"/>
              </p:cNvSpPr>
              <p:nvPr/>
            </p:nvSpPr>
            <p:spPr bwMode="auto">
              <a:xfrm>
                <a:off x="2496" y="1216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39" name="Line 245"/>
              <p:cNvSpPr>
                <a:spLocks noChangeShapeType="1"/>
              </p:cNvSpPr>
              <p:nvPr/>
            </p:nvSpPr>
            <p:spPr bwMode="auto">
              <a:xfrm>
                <a:off x="2500" y="120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40" name="Line 246"/>
              <p:cNvSpPr>
                <a:spLocks noChangeShapeType="1"/>
              </p:cNvSpPr>
              <p:nvPr/>
            </p:nvSpPr>
            <p:spPr bwMode="auto">
              <a:xfrm>
                <a:off x="2502" y="1208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41" name="Line 247"/>
              <p:cNvSpPr>
                <a:spLocks noChangeShapeType="1"/>
              </p:cNvSpPr>
              <p:nvPr/>
            </p:nvSpPr>
            <p:spPr bwMode="auto">
              <a:xfrm>
                <a:off x="2504" y="1204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42" name="Line 248"/>
              <p:cNvSpPr>
                <a:spLocks noChangeShapeType="1"/>
              </p:cNvSpPr>
              <p:nvPr/>
            </p:nvSpPr>
            <p:spPr bwMode="auto">
              <a:xfrm>
                <a:off x="2508" y="1200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43" name="Line 249"/>
              <p:cNvSpPr>
                <a:spLocks noChangeShapeType="1"/>
              </p:cNvSpPr>
              <p:nvPr/>
            </p:nvSpPr>
            <p:spPr bwMode="auto">
              <a:xfrm>
                <a:off x="2510" y="119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44" name="Line 250"/>
              <p:cNvSpPr>
                <a:spLocks noChangeShapeType="1"/>
              </p:cNvSpPr>
              <p:nvPr/>
            </p:nvSpPr>
            <p:spPr bwMode="auto">
              <a:xfrm>
                <a:off x="2514" y="1198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45" name="Line 251"/>
              <p:cNvSpPr>
                <a:spLocks noChangeShapeType="1"/>
              </p:cNvSpPr>
              <p:nvPr/>
            </p:nvSpPr>
            <p:spPr bwMode="auto">
              <a:xfrm>
                <a:off x="2516" y="119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46" name="Line 252"/>
              <p:cNvSpPr>
                <a:spLocks noChangeShapeType="1"/>
              </p:cNvSpPr>
              <p:nvPr/>
            </p:nvSpPr>
            <p:spPr bwMode="auto">
              <a:xfrm flipH="1">
                <a:off x="2518" y="1194"/>
                <a:ext cx="2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47" name="Line 253"/>
              <p:cNvSpPr>
                <a:spLocks noChangeShapeType="1"/>
              </p:cNvSpPr>
              <p:nvPr/>
            </p:nvSpPr>
            <p:spPr bwMode="auto">
              <a:xfrm>
                <a:off x="2522" y="1192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48" name="Line 254"/>
              <p:cNvSpPr>
                <a:spLocks noChangeShapeType="1"/>
              </p:cNvSpPr>
              <p:nvPr/>
            </p:nvSpPr>
            <p:spPr bwMode="auto">
              <a:xfrm>
                <a:off x="2524" y="118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49" name="Line 255"/>
              <p:cNvSpPr>
                <a:spLocks noChangeShapeType="1"/>
              </p:cNvSpPr>
              <p:nvPr/>
            </p:nvSpPr>
            <p:spPr bwMode="auto">
              <a:xfrm>
                <a:off x="2528" y="119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50" name="Line 256"/>
              <p:cNvSpPr>
                <a:spLocks noChangeShapeType="1"/>
              </p:cNvSpPr>
              <p:nvPr/>
            </p:nvSpPr>
            <p:spPr bwMode="auto">
              <a:xfrm>
                <a:off x="2530" y="1186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51" name="Line 257"/>
              <p:cNvSpPr>
                <a:spLocks noChangeShapeType="1"/>
              </p:cNvSpPr>
              <p:nvPr/>
            </p:nvSpPr>
            <p:spPr bwMode="auto">
              <a:xfrm>
                <a:off x="2534" y="1182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52" name="Line 258"/>
              <p:cNvSpPr>
                <a:spLocks noChangeShapeType="1"/>
              </p:cNvSpPr>
              <p:nvPr/>
            </p:nvSpPr>
            <p:spPr bwMode="auto">
              <a:xfrm>
                <a:off x="2536" y="118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53" name="Line 259"/>
              <p:cNvSpPr>
                <a:spLocks noChangeShapeType="1"/>
              </p:cNvSpPr>
              <p:nvPr/>
            </p:nvSpPr>
            <p:spPr bwMode="auto">
              <a:xfrm>
                <a:off x="2538" y="1184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54" name="Line 260"/>
              <p:cNvSpPr>
                <a:spLocks noChangeShapeType="1"/>
              </p:cNvSpPr>
              <p:nvPr/>
            </p:nvSpPr>
            <p:spPr bwMode="auto">
              <a:xfrm>
                <a:off x="2542" y="1178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55" name="Line 261"/>
              <p:cNvSpPr>
                <a:spLocks noChangeShapeType="1"/>
              </p:cNvSpPr>
              <p:nvPr/>
            </p:nvSpPr>
            <p:spPr bwMode="auto">
              <a:xfrm>
                <a:off x="2544" y="1176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56" name="Line 262"/>
              <p:cNvSpPr>
                <a:spLocks noChangeShapeType="1"/>
              </p:cNvSpPr>
              <p:nvPr/>
            </p:nvSpPr>
            <p:spPr bwMode="auto">
              <a:xfrm>
                <a:off x="2546" y="118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57" name="Line 263"/>
              <p:cNvSpPr>
                <a:spLocks noChangeShapeType="1"/>
              </p:cNvSpPr>
              <p:nvPr/>
            </p:nvSpPr>
            <p:spPr bwMode="auto">
              <a:xfrm>
                <a:off x="2548" y="1174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58" name="Line 264"/>
              <p:cNvSpPr>
                <a:spLocks noChangeShapeType="1"/>
              </p:cNvSpPr>
              <p:nvPr/>
            </p:nvSpPr>
            <p:spPr bwMode="auto">
              <a:xfrm>
                <a:off x="2550" y="1176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59" name="Line 265"/>
              <p:cNvSpPr>
                <a:spLocks noChangeShapeType="1"/>
              </p:cNvSpPr>
              <p:nvPr/>
            </p:nvSpPr>
            <p:spPr bwMode="auto">
              <a:xfrm>
                <a:off x="2552" y="1174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60" name="Line 266"/>
              <p:cNvSpPr>
                <a:spLocks noChangeShapeType="1"/>
              </p:cNvSpPr>
              <p:nvPr/>
            </p:nvSpPr>
            <p:spPr bwMode="auto">
              <a:xfrm>
                <a:off x="2554" y="1170"/>
                <a:ext cx="1" cy="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61" name="Line 267"/>
              <p:cNvSpPr>
                <a:spLocks noChangeShapeType="1"/>
              </p:cNvSpPr>
              <p:nvPr/>
            </p:nvSpPr>
            <p:spPr bwMode="auto">
              <a:xfrm flipH="1">
                <a:off x="2556" y="1170"/>
                <a:ext cx="2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62" name="Freeform 268"/>
              <p:cNvSpPr>
                <a:spLocks/>
              </p:cNvSpPr>
              <p:nvPr/>
            </p:nvSpPr>
            <p:spPr bwMode="auto">
              <a:xfrm>
                <a:off x="1578" y="1396"/>
                <a:ext cx="548" cy="2016"/>
              </a:xfrm>
              <a:custGeom>
                <a:avLst/>
                <a:gdLst>
                  <a:gd name="T0" fmla="*/ 0 w 548"/>
                  <a:gd name="T1" fmla="*/ 2016 h 2016"/>
                  <a:gd name="T2" fmla="*/ 2 w 548"/>
                  <a:gd name="T3" fmla="*/ 1976 h 2016"/>
                  <a:gd name="T4" fmla="*/ 12 w 548"/>
                  <a:gd name="T5" fmla="*/ 1732 h 2016"/>
                  <a:gd name="T6" fmla="*/ 22 w 548"/>
                  <a:gd name="T7" fmla="*/ 1518 h 2016"/>
                  <a:gd name="T8" fmla="*/ 34 w 548"/>
                  <a:gd name="T9" fmla="*/ 1328 h 2016"/>
                  <a:gd name="T10" fmla="*/ 46 w 548"/>
                  <a:gd name="T11" fmla="*/ 1160 h 2016"/>
                  <a:gd name="T12" fmla="*/ 56 w 548"/>
                  <a:gd name="T13" fmla="*/ 1012 h 2016"/>
                  <a:gd name="T14" fmla="*/ 66 w 548"/>
                  <a:gd name="T15" fmla="*/ 1166 h 2016"/>
                  <a:gd name="T16" fmla="*/ 78 w 548"/>
                  <a:gd name="T17" fmla="*/ 1294 h 2016"/>
                  <a:gd name="T18" fmla="*/ 90 w 548"/>
                  <a:gd name="T19" fmla="*/ 1140 h 2016"/>
                  <a:gd name="T20" fmla="*/ 100 w 548"/>
                  <a:gd name="T21" fmla="*/ 1006 h 2016"/>
                  <a:gd name="T22" fmla="*/ 110 w 548"/>
                  <a:gd name="T23" fmla="*/ 886 h 2016"/>
                  <a:gd name="T24" fmla="*/ 122 w 548"/>
                  <a:gd name="T25" fmla="*/ 782 h 2016"/>
                  <a:gd name="T26" fmla="*/ 132 w 548"/>
                  <a:gd name="T27" fmla="*/ 730 h 2016"/>
                  <a:gd name="T28" fmla="*/ 144 w 548"/>
                  <a:gd name="T29" fmla="*/ 676 h 2016"/>
                  <a:gd name="T30" fmla="*/ 154 w 548"/>
                  <a:gd name="T31" fmla="*/ 598 h 2016"/>
                  <a:gd name="T32" fmla="*/ 164 w 548"/>
                  <a:gd name="T33" fmla="*/ 532 h 2016"/>
                  <a:gd name="T34" fmla="*/ 176 w 548"/>
                  <a:gd name="T35" fmla="*/ 484 h 2016"/>
                  <a:gd name="T36" fmla="*/ 188 w 548"/>
                  <a:gd name="T37" fmla="*/ 494 h 2016"/>
                  <a:gd name="T38" fmla="*/ 200 w 548"/>
                  <a:gd name="T39" fmla="*/ 442 h 2016"/>
                  <a:gd name="T40" fmla="*/ 208 w 548"/>
                  <a:gd name="T41" fmla="*/ 396 h 2016"/>
                  <a:gd name="T42" fmla="*/ 220 w 548"/>
                  <a:gd name="T43" fmla="*/ 358 h 2016"/>
                  <a:gd name="T44" fmla="*/ 232 w 548"/>
                  <a:gd name="T45" fmla="*/ 324 h 2016"/>
                  <a:gd name="T46" fmla="*/ 242 w 548"/>
                  <a:gd name="T47" fmla="*/ 292 h 2016"/>
                  <a:gd name="T48" fmla="*/ 252 w 548"/>
                  <a:gd name="T49" fmla="*/ 266 h 2016"/>
                  <a:gd name="T50" fmla="*/ 264 w 548"/>
                  <a:gd name="T51" fmla="*/ 242 h 2016"/>
                  <a:gd name="T52" fmla="*/ 274 w 548"/>
                  <a:gd name="T53" fmla="*/ 224 h 2016"/>
                  <a:gd name="T54" fmla="*/ 286 w 548"/>
                  <a:gd name="T55" fmla="*/ 212 h 2016"/>
                  <a:gd name="T56" fmla="*/ 298 w 548"/>
                  <a:gd name="T57" fmla="*/ 194 h 2016"/>
                  <a:gd name="T58" fmla="*/ 308 w 548"/>
                  <a:gd name="T59" fmla="*/ 176 h 2016"/>
                  <a:gd name="T60" fmla="*/ 318 w 548"/>
                  <a:gd name="T61" fmla="*/ 160 h 2016"/>
                  <a:gd name="T62" fmla="*/ 330 w 548"/>
                  <a:gd name="T63" fmla="*/ 148 h 2016"/>
                  <a:gd name="T64" fmla="*/ 342 w 548"/>
                  <a:gd name="T65" fmla="*/ 134 h 2016"/>
                  <a:gd name="T66" fmla="*/ 350 w 548"/>
                  <a:gd name="T67" fmla="*/ 120 h 2016"/>
                  <a:gd name="T68" fmla="*/ 362 w 548"/>
                  <a:gd name="T69" fmla="*/ 114 h 2016"/>
                  <a:gd name="T70" fmla="*/ 374 w 548"/>
                  <a:gd name="T71" fmla="*/ 104 h 2016"/>
                  <a:gd name="T72" fmla="*/ 384 w 548"/>
                  <a:gd name="T73" fmla="*/ 96 h 2016"/>
                  <a:gd name="T74" fmla="*/ 394 w 548"/>
                  <a:gd name="T75" fmla="*/ 86 h 2016"/>
                  <a:gd name="T76" fmla="*/ 406 w 548"/>
                  <a:gd name="T77" fmla="*/ 76 h 2016"/>
                  <a:gd name="T78" fmla="*/ 416 w 548"/>
                  <a:gd name="T79" fmla="*/ 68 h 2016"/>
                  <a:gd name="T80" fmla="*/ 428 w 548"/>
                  <a:gd name="T81" fmla="*/ 60 h 2016"/>
                  <a:gd name="T82" fmla="*/ 440 w 548"/>
                  <a:gd name="T83" fmla="*/ 54 h 2016"/>
                  <a:gd name="T84" fmla="*/ 450 w 548"/>
                  <a:gd name="T85" fmla="*/ 48 h 2016"/>
                  <a:gd name="T86" fmla="*/ 460 w 548"/>
                  <a:gd name="T87" fmla="*/ 42 h 2016"/>
                  <a:gd name="T88" fmla="*/ 472 w 548"/>
                  <a:gd name="T89" fmla="*/ 36 h 2016"/>
                  <a:gd name="T90" fmla="*/ 484 w 548"/>
                  <a:gd name="T91" fmla="*/ 30 h 2016"/>
                  <a:gd name="T92" fmla="*/ 492 w 548"/>
                  <a:gd name="T93" fmla="*/ 24 h 2016"/>
                  <a:gd name="T94" fmla="*/ 504 w 548"/>
                  <a:gd name="T95" fmla="*/ 18 h 2016"/>
                  <a:gd name="T96" fmla="*/ 516 w 548"/>
                  <a:gd name="T97" fmla="*/ 12 h 2016"/>
                  <a:gd name="T98" fmla="*/ 526 w 548"/>
                  <a:gd name="T99" fmla="*/ 8 h 2016"/>
                  <a:gd name="T100" fmla="*/ 538 w 548"/>
                  <a:gd name="T101" fmla="*/ 4 h 2016"/>
                  <a:gd name="T102" fmla="*/ 548 w 548"/>
                  <a:gd name="T103" fmla="*/ 0 h 201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548" h="2016">
                    <a:moveTo>
                      <a:pt x="0" y="2016"/>
                    </a:moveTo>
                    <a:lnTo>
                      <a:pt x="2" y="1976"/>
                    </a:lnTo>
                    <a:lnTo>
                      <a:pt x="12" y="1732"/>
                    </a:lnTo>
                    <a:lnTo>
                      <a:pt x="22" y="1518"/>
                    </a:lnTo>
                    <a:lnTo>
                      <a:pt x="34" y="1328"/>
                    </a:lnTo>
                    <a:lnTo>
                      <a:pt x="46" y="1160"/>
                    </a:lnTo>
                    <a:lnTo>
                      <a:pt x="56" y="1012"/>
                    </a:lnTo>
                    <a:lnTo>
                      <a:pt x="66" y="1166"/>
                    </a:lnTo>
                    <a:lnTo>
                      <a:pt x="78" y="1294"/>
                    </a:lnTo>
                    <a:lnTo>
                      <a:pt x="90" y="1140"/>
                    </a:lnTo>
                    <a:lnTo>
                      <a:pt x="100" y="1006"/>
                    </a:lnTo>
                    <a:lnTo>
                      <a:pt x="110" y="886"/>
                    </a:lnTo>
                    <a:lnTo>
                      <a:pt x="122" y="782"/>
                    </a:lnTo>
                    <a:lnTo>
                      <a:pt x="132" y="730"/>
                    </a:lnTo>
                    <a:lnTo>
                      <a:pt x="144" y="676"/>
                    </a:lnTo>
                    <a:lnTo>
                      <a:pt x="154" y="598"/>
                    </a:lnTo>
                    <a:lnTo>
                      <a:pt x="164" y="532"/>
                    </a:lnTo>
                    <a:lnTo>
                      <a:pt x="176" y="484"/>
                    </a:lnTo>
                    <a:lnTo>
                      <a:pt x="188" y="494"/>
                    </a:lnTo>
                    <a:lnTo>
                      <a:pt x="200" y="442"/>
                    </a:lnTo>
                    <a:lnTo>
                      <a:pt x="208" y="396"/>
                    </a:lnTo>
                    <a:lnTo>
                      <a:pt x="220" y="358"/>
                    </a:lnTo>
                    <a:lnTo>
                      <a:pt x="232" y="324"/>
                    </a:lnTo>
                    <a:lnTo>
                      <a:pt x="242" y="292"/>
                    </a:lnTo>
                    <a:lnTo>
                      <a:pt x="252" y="266"/>
                    </a:lnTo>
                    <a:lnTo>
                      <a:pt x="264" y="242"/>
                    </a:lnTo>
                    <a:lnTo>
                      <a:pt x="274" y="224"/>
                    </a:lnTo>
                    <a:lnTo>
                      <a:pt x="286" y="212"/>
                    </a:lnTo>
                    <a:lnTo>
                      <a:pt x="298" y="194"/>
                    </a:lnTo>
                    <a:lnTo>
                      <a:pt x="308" y="176"/>
                    </a:lnTo>
                    <a:lnTo>
                      <a:pt x="318" y="160"/>
                    </a:lnTo>
                    <a:lnTo>
                      <a:pt x="330" y="148"/>
                    </a:lnTo>
                    <a:lnTo>
                      <a:pt x="342" y="134"/>
                    </a:lnTo>
                    <a:lnTo>
                      <a:pt x="350" y="120"/>
                    </a:lnTo>
                    <a:lnTo>
                      <a:pt x="362" y="114"/>
                    </a:lnTo>
                    <a:lnTo>
                      <a:pt x="374" y="104"/>
                    </a:lnTo>
                    <a:lnTo>
                      <a:pt x="384" y="96"/>
                    </a:lnTo>
                    <a:lnTo>
                      <a:pt x="394" y="86"/>
                    </a:lnTo>
                    <a:lnTo>
                      <a:pt x="406" y="76"/>
                    </a:lnTo>
                    <a:lnTo>
                      <a:pt x="416" y="68"/>
                    </a:lnTo>
                    <a:lnTo>
                      <a:pt x="428" y="60"/>
                    </a:lnTo>
                    <a:lnTo>
                      <a:pt x="440" y="54"/>
                    </a:lnTo>
                    <a:lnTo>
                      <a:pt x="450" y="48"/>
                    </a:lnTo>
                    <a:lnTo>
                      <a:pt x="460" y="42"/>
                    </a:lnTo>
                    <a:lnTo>
                      <a:pt x="472" y="36"/>
                    </a:lnTo>
                    <a:lnTo>
                      <a:pt x="484" y="30"/>
                    </a:lnTo>
                    <a:lnTo>
                      <a:pt x="492" y="24"/>
                    </a:lnTo>
                    <a:lnTo>
                      <a:pt x="504" y="18"/>
                    </a:lnTo>
                    <a:lnTo>
                      <a:pt x="516" y="12"/>
                    </a:lnTo>
                    <a:lnTo>
                      <a:pt x="526" y="8"/>
                    </a:lnTo>
                    <a:lnTo>
                      <a:pt x="538" y="4"/>
                    </a:lnTo>
                    <a:lnTo>
                      <a:pt x="548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63" name="Freeform 269"/>
              <p:cNvSpPr>
                <a:spLocks/>
              </p:cNvSpPr>
              <p:nvPr/>
            </p:nvSpPr>
            <p:spPr bwMode="auto">
              <a:xfrm>
                <a:off x="2126" y="1308"/>
                <a:ext cx="208" cy="88"/>
              </a:xfrm>
              <a:custGeom>
                <a:avLst/>
                <a:gdLst>
                  <a:gd name="T0" fmla="*/ 0 w 208"/>
                  <a:gd name="T1" fmla="*/ 88 h 88"/>
                  <a:gd name="T2" fmla="*/ 12 w 208"/>
                  <a:gd name="T3" fmla="*/ 82 h 88"/>
                  <a:gd name="T4" fmla="*/ 22 w 208"/>
                  <a:gd name="T5" fmla="*/ 76 h 88"/>
                  <a:gd name="T6" fmla="*/ 34 w 208"/>
                  <a:gd name="T7" fmla="*/ 72 h 88"/>
                  <a:gd name="T8" fmla="*/ 44 w 208"/>
                  <a:gd name="T9" fmla="*/ 66 h 88"/>
                  <a:gd name="T10" fmla="*/ 54 w 208"/>
                  <a:gd name="T11" fmla="*/ 60 h 88"/>
                  <a:gd name="T12" fmla="*/ 66 w 208"/>
                  <a:gd name="T13" fmla="*/ 56 h 88"/>
                  <a:gd name="T14" fmla="*/ 78 w 208"/>
                  <a:gd name="T15" fmla="*/ 50 h 88"/>
                  <a:gd name="T16" fmla="*/ 86 w 208"/>
                  <a:gd name="T17" fmla="*/ 44 h 88"/>
                  <a:gd name="T18" fmla="*/ 98 w 208"/>
                  <a:gd name="T19" fmla="*/ 36 h 88"/>
                  <a:gd name="T20" fmla="*/ 110 w 208"/>
                  <a:gd name="T21" fmla="*/ 12 h 88"/>
                  <a:gd name="T22" fmla="*/ 122 w 208"/>
                  <a:gd name="T23" fmla="*/ 24 h 88"/>
                  <a:gd name="T24" fmla="*/ 132 w 208"/>
                  <a:gd name="T25" fmla="*/ 24 h 88"/>
                  <a:gd name="T26" fmla="*/ 142 w 208"/>
                  <a:gd name="T27" fmla="*/ 28 h 88"/>
                  <a:gd name="T28" fmla="*/ 154 w 208"/>
                  <a:gd name="T29" fmla="*/ 24 h 88"/>
                  <a:gd name="T30" fmla="*/ 164 w 208"/>
                  <a:gd name="T31" fmla="*/ 20 h 88"/>
                  <a:gd name="T32" fmla="*/ 176 w 208"/>
                  <a:gd name="T33" fmla="*/ 16 h 88"/>
                  <a:gd name="T34" fmla="*/ 186 w 208"/>
                  <a:gd name="T35" fmla="*/ 12 h 88"/>
                  <a:gd name="T36" fmla="*/ 196 w 208"/>
                  <a:gd name="T37" fmla="*/ 6 h 88"/>
                  <a:gd name="T38" fmla="*/ 208 w 208"/>
                  <a:gd name="T39" fmla="*/ 0 h 8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08" h="88">
                    <a:moveTo>
                      <a:pt x="0" y="88"/>
                    </a:moveTo>
                    <a:lnTo>
                      <a:pt x="12" y="82"/>
                    </a:lnTo>
                    <a:lnTo>
                      <a:pt x="22" y="76"/>
                    </a:lnTo>
                    <a:lnTo>
                      <a:pt x="34" y="72"/>
                    </a:lnTo>
                    <a:lnTo>
                      <a:pt x="44" y="66"/>
                    </a:lnTo>
                    <a:lnTo>
                      <a:pt x="54" y="60"/>
                    </a:lnTo>
                    <a:lnTo>
                      <a:pt x="66" y="56"/>
                    </a:lnTo>
                    <a:lnTo>
                      <a:pt x="78" y="50"/>
                    </a:lnTo>
                    <a:lnTo>
                      <a:pt x="86" y="44"/>
                    </a:lnTo>
                    <a:lnTo>
                      <a:pt x="98" y="36"/>
                    </a:lnTo>
                    <a:lnTo>
                      <a:pt x="110" y="12"/>
                    </a:lnTo>
                    <a:lnTo>
                      <a:pt x="122" y="24"/>
                    </a:lnTo>
                    <a:lnTo>
                      <a:pt x="132" y="24"/>
                    </a:lnTo>
                    <a:lnTo>
                      <a:pt x="142" y="28"/>
                    </a:lnTo>
                    <a:lnTo>
                      <a:pt x="154" y="24"/>
                    </a:lnTo>
                    <a:lnTo>
                      <a:pt x="164" y="20"/>
                    </a:lnTo>
                    <a:lnTo>
                      <a:pt x="176" y="16"/>
                    </a:lnTo>
                    <a:lnTo>
                      <a:pt x="186" y="12"/>
                    </a:lnTo>
                    <a:lnTo>
                      <a:pt x="196" y="6"/>
                    </a:lnTo>
                    <a:lnTo>
                      <a:pt x="208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64" name="Line 270"/>
              <p:cNvSpPr>
                <a:spLocks noChangeShapeType="1"/>
              </p:cNvSpPr>
              <p:nvPr/>
            </p:nvSpPr>
            <p:spPr bwMode="auto">
              <a:xfrm flipV="1">
                <a:off x="1410" y="179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65" name="Line 271"/>
              <p:cNvSpPr>
                <a:spLocks noChangeShapeType="1"/>
              </p:cNvSpPr>
              <p:nvPr/>
            </p:nvSpPr>
            <p:spPr bwMode="auto">
              <a:xfrm flipV="1">
                <a:off x="1410" y="179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66" name="Line 272"/>
              <p:cNvSpPr>
                <a:spLocks noChangeShapeType="1"/>
              </p:cNvSpPr>
              <p:nvPr/>
            </p:nvSpPr>
            <p:spPr bwMode="auto">
              <a:xfrm flipV="1">
                <a:off x="1412" y="179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67" name="Line 273"/>
              <p:cNvSpPr>
                <a:spLocks noChangeShapeType="1"/>
              </p:cNvSpPr>
              <p:nvPr/>
            </p:nvSpPr>
            <p:spPr bwMode="auto">
              <a:xfrm flipV="1">
                <a:off x="1412" y="179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68" name="Line 274"/>
              <p:cNvSpPr>
                <a:spLocks noChangeShapeType="1"/>
              </p:cNvSpPr>
              <p:nvPr/>
            </p:nvSpPr>
            <p:spPr bwMode="auto">
              <a:xfrm flipV="1">
                <a:off x="1412" y="178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69" name="Line 275"/>
              <p:cNvSpPr>
                <a:spLocks noChangeShapeType="1"/>
              </p:cNvSpPr>
              <p:nvPr/>
            </p:nvSpPr>
            <p:spPr bwMode="auto">
              <a:xfrm flipV="1">
                <a:off x="1414" y="178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70" name="Line 276"/>
              <p:cNvSpPr>
                <a:spLocks noChangeShapeType="1"/>
              </p:cNvSpPr>
              <p:nvPr/>
            </p:nvSpPr>
            <p:spPr bwMode="auto">
              <a:xfrm>
                <a:off x="1414" y="178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71" name="Line 277"/>
              <p:cNvSpPr>
                <a:spLocks noChangeShapeType="1"/>
              </p:cNvSpPr>
              <p:nvPr/>
            </p:nvSpPr>
            <p:spPr bwMode="auto">
              <a:xfrm flipV="1">
                <a:off x="1416" y="178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72" name="Line 278"/>
              <p:cNvSpPr>
                <a:spLocks noChangeShapeType="1"/>
              </p:cNvSpPr>
              <p:nvPr/>
            </p:nvSpPr>
            <p:spPr bwMode="auto">
              <a:xfrm>
                <a:off x="1416" y="1784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73" name="Line 279"/>
              <p:cNvSpPr>
                <a:spLocks noChangeShapeType="1"/>
              </p:cNvSpPr>
              <p:nvPr/>
            </p:nvSpPr>
            <p:spPr bwMode="auto">
              <a:xfrm flipV="1">
                <a:off x="1416" y="178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74" name="Line 280"/>
              <p:cNvSpPr>
                <a:spLocks noChangeShapeType="1"/>
              </p:cNvSpPr>
              <p:nvPr/>
            </p:nvSpPr>
            <p:spPr bwMode="auto">
              <a:xfrm flipV="1">
                <a:off x="1418" y="178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75" name="Line 281"/>
              <p:cNvSpPr>
                <a:spLocks noChangeShapeType="1"/>
              </p:cNvSpPr>
              <p:nvPr/>
            </p:nvSpPr>
            <p:spPr bwMode="auto">
              <a:xfrm flipV="1">
                <a:off x="1418" y="177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76" name="Line 282"/>
              <p:cNvSpPr>
                <a:spLocks noChangeShapeType="1"/>
              </p:cNvSpPr>
              <p:nvPr/>
            </p:nvSpPr>
            <p:spPr bwMode="auto">
              <a:xfrm flipV="1">
                <a:off x="1420" y="177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77" name="Line 283"/>
              <p:cNvSpPr>
                <a:spLocks noChangeShapeType="1"/>
              </p:cNvSpPr>
              <p:nvPr/>
            </p:nvSpPr>
            <p:spPr bwMode="auto">
              <a:xfrm flipV="1">
                <a:off x="1420" y="177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78" name="Line 284"/>
              <p:cNvSpPr>
                <a:spLocks noChangeShapeType="1"/>
              </p:cNvSpPr>
              <p:nvPr/>
            </p:nvSpPr>
            <p:spPr bwMode="auto">
              <a:xfrm flipV="1">
                <a:off x="1422" y="177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79" name="Line 285"/>
              <p:cNvSpPr>
                <a:spLocks noChangeShapeType="1"/>
              </p:cNvSpPr>
              <p:nvPr/>
            </p:nvSpPr>
            <p:spPr bwMode="auto">
              <a:xfrm flipV="1">
                <a:off x="1422" y="177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80" name="Line 286"/>
              <p:cNvSpPr>
                <a:spLocks noChangeShapeType="1"/>
              </p:cNvSpPr>
              <p:nvPr/>
            </p:nvSpPr>
            <p:spPr bwMode="auto">
              <a:xfrm flipV="1">
                <a:off x="1424" y="176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81" name="Line 287"/>
              <p:cNvSpPr>
                <a:spLocks noChangeShapeType="1"/>
              </p:cNvSpPr>
              <p:nvPr/>
            </p:nvSpPr>
            <p:spPr bwMode="auto">
              <a:xfrm flipV="1">
                <a:off x="1424" y="176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82" name="Line 288"/>
              <p:cNvSpPr>
                <a:spLocks noChangeShapeType="1"/>
              </p:cNvSpPr>
              <p:nvPr/>
            </p:nvSpPr>
            <p:spPr bwMode="auto">
              <a:xfrm flipV="1">
                <a:off x="1424" y="176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83" name="Line 289"/>
              <p:cNvSpPr>
                <a:spLocks noChangeShapeType="1"/>
              </p:cNvSpPr>
              <p:nvPr/>
            </p:nvSpPr>
            <p:spPr bwMode="auto">
              <a:xfrm flipV="1">
                <a:off x="1426" y="176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84" name="Line 290"/>
              <p:cNvSpPr>
                <a:spLocks noChangeShapeType="1"/>
              </p:cNvSpPr>
              <p:nvPr/>
            </p:nvSpPr>
            <p:spPr bwMode="auto">
              <a:xfrm>
                <a:off x="1426" y="176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85" name="Line 291"/>
              <p:cNvSpPr>
                <a:spLocks noChangeShapeType="1"/>
              </p:cNvSpPr>
              <p:nvPr/>
            </p:nvSpPr>
            <p:spPr bwMode="auto">
              <a:xfrm flipV="1">
                <a:off x="1428" y="176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86" name="Line 292"/>
              <p:cNvSpPr>
                <a:spLocks noChangeShapeType="1"/>
              </p:cNvSpPr>
              <p:nvPr/>
            </p:nvSpPr>
            <p:spPr bwMode="auto">
              <a:xfrm flipV="1">
                <a:off x="1428" y="175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87" name="Line 293"/>
              <p:cNvSpPr>
                <a:spLocks noChangeShapeType="1"/>
              </p:cNvSpPr>
              <p:nvPr/>
            </p:nvSpPr>
            <p:spPr bwMode="auto">
              <a:xfrm flipV="1">
                <a:off x="1428" y="175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88" name="Line 294"/>
              <p:cNvSpPr>
                <a:spLocks noChangeShapeType="1"/>
              </p:cNvSpPr>
              <p:nvPr/>
            </p:nvSpPr>
            <p:spPr bwMode="auto">
              <a:xfrm flipV="1">
                <a:off x="1430" y="175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89" name="Line 295"/>
              <p:cNvSpPr>
                <a:spLocks noChangeShapeType="1"/>
              </p:cNvSpPr>
              <p:nvPr/>
            </p:nvSpPr>
            <p:spPr bwMode="auto">
              <a:xfrm flipV="1">
                <a:off x="1430" y="175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90" name="Freeform 296"/>
              <p:cNvSpPr>
                <a:spLocks/>
              </p:cNvSpPr>
              <p:nvPr/>
            </p:nvSpPr>
            <p:spPr bwMode="auto">
              <a:xfrm>
                <a:off x="1432" y="1748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2 h 4"/>
                  <a:gd name="T4" fmla="*/ 2 w 2"/>
                  <a:gd name="T5" fmla="*/ 0 h 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91" name="Line 297"/>
              <p:cNvSpPr>
                <a:spLocks noChangeShapeType="1"/>
              </p:cNvSpPr>
              <p:nvPr/>
            </p:nvSpPr>
            <p:spPr bwMode="auto">
              <a:xfrm>
                <a:off x="1450" y="1712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92" name="Line 298"/>
              <p:cNvSpPr>
                <a:spLocks noChangeShapeType="1"/>
              </p:cNvSpPr>
              <p:nvPr/>
            </p:nvSpPr>
            <p:spPr bwMode="auto">
              <a:xfrm flipV="1">
                <a:off x="1450" y="171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93" name="Line 299"/>
              <p:cNvSpPr>
                <a:spLocks noChangeShapeType="1"/>
              </p:cNvSpPr>
              <p:nvPr/>
            </p:nvSpPr>
            <p:spPr bwMode="auto">
              <a:xfrm flipV="1">
                <a:off x="1450" y="170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94" name="Line 300"/>
              <p:cNvSpPr>
                <a:spLocks noChangeShapeType="1"/>
              </p:cNvSpPr>
              <p:nvPr/>
            </p:nvSpPr>
            <p:spPr bwMode="auto">
              <a:xfrm flipV="1">
                <a:off x="1452" y="170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95" name="Line 301"/>
              <p:cNvSpPr>
                <a:spLocks noChangeShapeType="1"/>
              </p:cNvSpPr>
              <p:nvPr/>
            </p:nvSpPr>
            <p:spPr bwMode="auto">
              <a:xfrm>
                <a:off x="1452" y="170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96" name="Line 302"/>
              <p:cNvSpPr>
                <a:spLocks noChangeShapeType="1"/>
              </p:cNvSpPr>
              <p:nvPr/>
            </p:nvSpPr>
            <p:spPr bwMode="auto">
              <a:xfrm flipV="1">
                <a:off x="1454" y="170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97" name="Line 303"/>
              <p:cNvSpPr>
                <a:spLocks noChangeShapeType="1"/>
              </p:cNvSpPr>
              <p:nvPr/>
            </p:nvSpPr>
            <p:spPr bwMode="auto">
              <a:xfrm flipV="1">
                <a:off x="1454" y="170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98" name="Line 304"/>
              <p:cNvSpPr>
                <a:spLocks noChangeShapeType="1"/>
              </p:cNvSpPr>
              <p:nvPr/>
            </p:nvSpPr>
            <p:spPr bwMode="auto">
              <a:xfrm flipV="1">
                <a:off x="1454" y="170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99" name="Line 305"/>
              <p:cNvSpPr>
                <a:spLocks noChangeShapeType="1"/>
              </p:cNvSpPr>
              <p:nvPr/>
            </p:nvSpPr>
            <p:spPr bwMode="auto">
              <a:xfrm flipV="1">
                <a:off x="1456" y="169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00" name="Line 306"/>
              <p:cNvSpPr>
                <a:spLocks noChangeShapeType="1"/>
              </p:cNvSpPr>
              <p:nvPr/>
            </p:nvSpPr>
            <p:spPr bwMode="auto">
              <a:xfrm>
                <a:off x="1456" y="169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01" name="Line 307"/>
              <p:cNvSpPr>
                <a:spLocks noChangeShapeType="1"/>
              </p:cNvSpPr>
              <p:nvPr/>
            </p:nvSpPr>
            <p:spPr bwMode="auto">
              <a:xfrm flipV="1">
                <a:off x="1458" y="169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02" name="Line 308"/>
              <p:cNvSpPr>
                <a:spLocks noChangeShapeType="1"/>
              </p:cNvSpPr>
              <p:nvPr/>
            </p:nvSpPr>
            <p:spPr bwMode="auto">
              <a:xfrm flipV="1">
                <a:off x="1458" y="169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03" name="Line 309"/>
              <p:cNvSpPr>
                <a:spLocks noChangeShapeType="1"/>
              </p:cNvSpPr>
              <p:nvPr/>
            </p:nvSpPr>
            <p:spPr bwMode="auto">
              <a:xfrm flipV="1">
                <a:off x="1458" y="169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04" name="Line 310"/>
              <p:cNvSpPr>
                <a:spLocks noChangeShapeType="1"/>
              </p:cNvSpPr>
              <p:nvPr/>
            </p:nvSpPr>
            <p:spPr bwMode="auto">
              <a:xfrm flipV="1">
                <a:off x="1460" y="169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05" name="Line 311"/>
              <p:cNvSpPr>
                <a:spLocks noChangeShapeType="1"/>
              </p:cNvSpPr>
              <p:nvPr/>
            </p:nvSpPr>
            <p:spPr bwMode="auto">
              <a:xfrm flipV="1">
                <a:off x="1460" y="168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06" name="Line 312"/>
              <p:cNvSpPr>
                <a:spLocks noChangeShapeType="1"/>
              </p:cNvSpPr>
              <p:nvPr/>
            </p:nvSpPr>
            <p:spPr bwMode="auto">
              <a:xfrm>
                <a:off x="1462" y="168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07" name="Line 313"/>
              <p:cNvSpPr>
                <a:spLocks noChangeShapeType="1"/>
              </p:cNvSpPr>
              <p:nvPr/>
            </p:nvSpPr>
            <p:spPr bwMode="auto">
              <a:xfrm>
                <a:off x="1462" y="168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08" name="Line 314"/>
              <p:cNvSpPr>
                <a:spLocks noChangeShapeType="1"/>
              </p:cNvSpPr>
              <p:nvPr/>
            </p:nvSpPr>
            <p:spPr bwMode="auto">
              <a:xfrm flipV="1">
                <a:off x="1464" y="168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09" name="Line 315"/>
              <p:cNvSpPr>
                <a:spLocks noChangeShapeType="1"/>
              </p:cNvSpPr>
              <p:nvPr/>
            </p:nvSpPr>
            <p:spPr bwMode="auto">
              <a:xfrm flipV="1">
                <a:off x="1464" y="168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10" name="Line 316"/>
              <p:cNvSpPr>
                <a:spLocks noChangeShapeType="1"/>
              </p:cNvSpPr>
              <p:nvPr/>
            </p:nvSpPr>
            <p:spPr bwMode="auto">
              <a:xfrm flipV="1">
                <a:off x="1464" y="168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11" name="Line 317"/>
              <p:cNvSpPr>
                <a:spLocks noChangeShapeType="1"/>
              </p:cNvSpPr>
              <p:nvPr/>
            </p:nvSpPr>
            <p:spPr bwMode="auto">
              <a:xfrm flipV="1">
                <a:off x="1466" y="168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12" name="Line 318"/>
              <p:cNvSpPr>
                <a:spLocks noChangeShapeType="1"/>
              </p:cNvSpPr>
              <p:nvPr/>
            </p:nvSpPr>
            <p:spPr bwMode="auto">
              <a:xfrm flipV="1">
                <a:off x="1466" y="167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13" name="Line 319"/>
              <p:cNvSpPr>
                <a:spLocks noChangeShapeType="1"/>
              </p:cNvSpPr>
              <p:nvPr/>
            </p:nvSpPr>
            <p:spPr bwMode="auto">
              <a:xfrm flipV="1">
                <a:off x="1468" y="167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14" name="Line 320"/>
              <p:cNvSpPr>
                <a:spLocks noChangeShapeType="1"/>
              </p:cNvSpPr>
              <p:nvPr/>
            </p:nvSpPr>
            <p:spPr bwMode="auto">
              <a:xfrm>
                <a:off x="1468" y="167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15" name="Line 321"/>
              <p:cNvSpPr>
                <a:spLocks noChangeShapeType="1"/>
              </p:cNvSpPr>
              <p:nvPr/>
            </p:nvSpPr>
            <p:spPr bwMode="auto">
              <a:xfrm flipV="1">
                <a:off x="1470" y="167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16" name="Line 322"/>
              <p:cNvSpPr>
                <a:spLocks noChangeShapeType="1"/>
              </p:cNvSpPr>
              <p:nvPr/>
            </p:nvSpPr>
            <p:spPr bwMode="auto">
              <a:xfrm flipV="1">
                <a:off x="1470" y="167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17" name="Line 323"/>
              <p:cNvSpPr>
                <a:spLocks noChangeShapeType="1"/>
              </p:cNvSpPr>
              <p:nvPr/>
            </p:nvSpPr>
            <p:spPr bwMode="auto">
              <a:xfrm flipV="1">
                <a:off x="1470" y="167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18" name="Line 324"/>
              <p:cNvSpPr>
                <a:spLocks noChangeShapeType="1"/>
              </p:cNvSpPr>
              <p:nvPr/>
            </p:nvSpPr>
            <p:spPr bwMode="auto">
              <a:xfrm flipV="1">
                <a:off x="1472" y="166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19" name="Freeform 325"/>
              <p:cNvSpPr>
                <a:spLocks/>
              </p:cNvSpPr>
              <p:nvPr/>
            </p:nvSpPr>
            <p:spPr bwMode="auto">
              <a:xfrm>
                <a:off x="1474" y="1664"/>
                <a:ext cx="1" cy="4"/>
              </a:xfrm>
              <a:custGeom>
                <a:avLst/>
                <a:gdLst>
                  <a:gd name="T0" fmla="*/ 0 w 1"/>
                  <a:gd name="T1" fmla="*/ 4 h 4"/>
                  <a:gd name="T2" fmla="*/ 0 w 1"/>
                  <a:gd name="T3" fmla="*/ 2 h 4"/>
                  <a:gd name="T4" fmla="*/ 0 w 1"/>
                  <a:gd name="T5" fmla="*/ 0 h 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20" name="Line 326"/>
              <p:cNvSpPr>
                <a:spLocks noChangeShapeType="1"/>
              </p:cNvSpPr>
              <p:nvPr/>
            </p:nvSpPr>
            <p:spPr bwMode="auto">
              <a:xfrm>
                <a:off x="1492" y="1630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21" name="Line 327"/>
              <p:cNvSpPr>
                <a:spLocks noChangeShapeType="1"/>
              </p:cNvSpPr>
              <p:nvPr/>
            </p:nvSpPr>
            <p:spPr bwMode="auto">
              <a:xfrm flipV="1">
                <a:off x="1492" y="162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22" name="Line 328"/>
              <p:cNvSpPr>
                <a:spLocks noChangeShapeType="1"/>
              </p:cNvSpPr>
              <p:nvPr/>
            </p:nvSpPr>
            <p:spPr bwMode="auto">
              <a:xfrm flipV="1">
                <a:off x="1494" y="162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23" name="Line 329"/>
              <p:cNvSpPr>
                <a:spLocks noChangeShapeType="1"/>
              </p:cNvSpPr>
              <p:nvPr/>
            </p:nvSpPr>
            <p:spPr bwMode="auto">
              <a:xfrm flipV="1">
                <a:off x="1494" y="162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24" name="Line 330"/>
              <p:cNvSpPr>
                <a:spLocks noChangeShapeType="1"/>
              </p:cNvSpPr>
              <p:nvPr/>
            </p:nvSpPr>
            <p:spPr bwMode="auto">
              <a:xfrm flipV="1">
                <a:off x="1496" y="162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25" name="Line 331"/>
              <p:cNvSpPr>
                <a:spLocks noChangeShapeType="1"/>
              </p:cNvSpPr>
              <p:nvPr/>
            </p:nvSpPr>
            <p:spPr bwMode="auto">
              <a:xfrm flipV="1">
                <a:off x="1496" y="162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26" name="Line 332"/>
              <p:cNvSpPr>
                <a:spLocks noChangeShapeType="1"/>
              </p:cNvSpPr>
              <p:nvPr/>
            </p:nvSpPr>
            <p:spPr bwMode="auto">
              <a:xfrm flipV="1">
                <a:off x="1498" y="161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27" name="Line 333"/>
              <p:cNvSpPr>
                <a:spLocks noChangeShapeType="1"/>
              </p:cNvSpPr>
              <p:nvPr/>
            </p:nvSpPr>
            <p:spPr bwMode="auto">
              <a:xfrm flipV="1">
                <a:off x="1500" y="161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28" name="Line 334"/>
              <p:cNvSpPr>
                <a:spLocks noChangeShapeType="1"/>
              </p:cNvSpPr>
              <p:nvPr/>
            </p:nvSpPr>
            <p:spPr bwMode="auto">
              <a:xfrm flipV="1">
                <a:off x="1500" y="161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29" name="Line 335"/>
              <p:cNvSpPr>
                <a:spLocks noChangeShapeType="1"/>
              </p:cNvSpPr>
              <p:nvPr/>
            </p:nvSpPr>
            <p:spPr bwMode="auto">
              <a:xfrm flipV="1">
                <a:off x="1502" y="161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30" name="Line 336"/>
              <p:cNvSpPr>
                <a:spLocks noChangeShapeType="1"/>
              </p:cNvSpPr>
              <p:nvPr/>
            </p:nvSpPr>
            <p:spPr bwMode="auto">
              <a:xfrm flipV="1">
                <a:off x="1502" y="161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31" name="Line 337"/>
              <p:cNvSpPr>
                <a:spLocks noChangeShapeType="1"/>
              </p:cNvSpPr>
              <p:nvPr/>
            </p:nvSpPr>
            <p:spPr bwMode="auto">
              <a:xfrm flipV="1">
                <a:off x="1504" y="160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32" name="Line 338"/>
              <p:cNvSpPr>
                <a:spLocks noChangeShapeType="1"/>
              </p:cNvSpPr>
              <p:nvPr/>
            </p:nvSpPr>
            <p:spPr bwMode="auto">
              <a:xfrm>
                <a:off x="1504" y="16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33" name="Line 339"/>
              <p:cNvSpPr>
                <a:spLocks noChangeShapeType="1"/>
              </p:cNvSpPr>
              <p:nvPr/>
            </p:nvSpPr>
            <p:spPr bwMode="auto">
              <a:xfrm flipV="1">
                <a:off x="1506" y="160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34" name="Line 340"/>
              <p:cNvSpPr>
                <a:spLocks noChangeShapeType="1"/>
              </p:cNvSpPr>
              <p:nvPr/>
            </p:nvSpPr>
            <p:spPr bwMode="auto">
              <a:xfrm flipV="1">
                <a:off x="1506" y="160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35" name="Line 341"/>
              <p:cNvSpPr>
                <a:spLocks noChangeShapeType="1"/>
              </p:cNvSpPr>
              <p:nvPr/>
            </p:nvSpPr>
            <p:spPr bwMode="auto">
              <a:xfrm flipV="1">
                <a:off x="1508" y="160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36" name="Line 342"/>
              <p:cNvSpPr>
                <a:spLocks noChangeShapeType="1"/>
              </p:cNvSpPr>
              <p:nvPr/>
            </p:nvSpPr>
            <p:spPr bwMode="auto">
              <a:xfrm flipV="1">
                <a:off x="1508" y="160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37" name="Line 343"/>
              <p:cNvSpPr>
                <a:spLocks noChangeShapeType="1"/>
              </p:cNvSpPr>
              <p:nvPr/>
            </p:nvSpPr>
            <p:spPr bwMode="auto">
              <a:xfrm flipV="1">
                <a:off x="1510" y="159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38" name="Line 344"/>
              <p:cNvSpPr>
                <a:spLocks noChangeShapeType="1"/>
              </p:cNvSpPr>
              <p:nvPr/>
            </p:nvSpPr>
            <p:spPr bwMode="auto">
              <a:xfrm>
                <a:off x="1510" y="159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39" name="Line 345"/>
              <p:cNvSpPr>
                <a:spLocks noChangeShapeType="1"/>
              </p:cNvSpPr>
              <p:nvPr/>
            </p:nvSpPr>
            <p:spPr bwMode="auto">
              <a:xfrm flipV="1">
                <a:off x="1512" y="159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40" name="Line 346"/>
              <p:cNvSpPr>
                <a:spLocks noChangeShapeType="1"/>
              </p:cNvSpPr>
              <p:nvPr/>
            </p:nvSpPr>
            <p:spPr bwMode="auto">
              <a:xfrm flipV="1">
                <a:off x="1512" y="159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41" name="Line 347"/>
              <p:cNvSpPr>
                <a:spLocks noChangeShapeType="1"/>
              </p:cNvSpPr>
              <p:nvPr/>
            </p:nvSpPr>
            <p:spPr bwMode="auto">
              <a:xfrm>
                <a:off x="1512" y="159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42" name="Line 348"/>
              <p:cNvSpPr>
                <a:spLocks noChangeShapeType="1"/>
              </p:cNvSpPr>
              <p:nvPr/>
            </p:nvSpPr>
            <p:spPr bwMode="auto">
              <a:xfrm flipV="1">
                <a:off x="1514" y="159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43" name="Line 349"/>
              <p:cNvSpPr>
                <a:spLocks noChangeShapeType="1"/>
              </p:cNvSpPr>
              <p:nvPr/>
            </p:nvSpPr>
            <p:spPr bwMode="auto">
              <a:xfrm>
                <a:off x="1514" y="159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44" name="Line 350"/>
              <p:cNvSpPr>
                <a:spLocks noChangeShapeType="1"/>
              </p:cNvSpPr>
              <p:nvPr/>
            </p:nvSpPr>
            <p:spPr bwMode="auto">
              <a:xfrm flipV="1">
                <a:off x="1516" y="159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45" name="Line 351"/>
              <p:cNvSpPr>
                <a:spLocks noChangeShapeType="1"/>
              </p:cNvSpPr>
              <p:nvPr/>
            </p:nvSpPr>
            <p:spPr bwMode="auto">
              <a:xfrm flipV="1">
                <a:off x="1516" y="158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46" name="Line 352"/>
              <p:cNvSpPr>
                <a:spLocks noChangeShapeType="1"/>
              </p:cNvSpPr>
              <p:nvPr/>
            </p:nvSpPr>
            <p:spPr bwMode="auto">
              <a:xfrm flipV="1">
                <a:off x="1518" y="158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47" name="Freeform 353"/>
              <p:cNvSpPr>
                <a:spLocks/>
              </p:cNvSpPr>
              <p:nvPr/>
            </p:nvSpPr>
            <p:spPr bwMode="auto">
              <a:xfrm>
                <a:off x="1518" y="1584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2 w 2"/>
                  <a:gd name="T5" fmla="*/ 0 h 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48" name="Line 354"/>
              <p:cNvSpPr>
                <a:spLocks noChangeShapeType="1"/>
              </p:cNvSpPr>
              <p:nvPr/>
            </p:nvSpPr>
            <p:spPr bwMode="auto">
              <a:xfrm flipV="1">
                <a:off x="1542" y="154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49" name="Line 355"/>
              <p:cNvSpPr>
                <a:spLocks noChangeShapeType="1"/>
              </p:cNvSpPr>
              <p:nvPr/>
            </p:nvSpPr>
            <p:spPr bwMode="auto">
              <a:xfrm flipV="1">
                <a:off x="1542" y="154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0" name="Line 356"/>
              <p:cNvSpPr>
                <a:spLocks noChangeShapeType="1"/>
              </p:cNvSpPr>
              <p:nvPr/>
            </p:nvSpPr>
            <p:spPr bwMode="auto">
              <a:xfrm flipV="1">
                <a:off x="1542" y="154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1" name="Line 357"/>
              <p:cNvSpPr>
                <a:spLocks noChangeShapeType="1"/>
              </p:cNvSpPr>
              <p:nvPr/>
            </p:nvSpPr>
            <p:spPr bwMode="auto">
              <a:xfrm>
                <a:off x="1544" y="154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2" name="Line 358"/>
              <p:cNvSpPr>
                <a:spLocks noChangeShapeType="1"/>
              </p:cNvSpPr>
              <p:nvPr/>
            </p:nvSpPr>
            <p:spPr bwMode="auto">
              <a:xfrm flipV="1">
                <a:off x="1546" y="154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3" name="Line 359"/>
              <p:cNvSpPr>
                <a:spLocks noChangeShapeType="1"/>
              </p:cNvSpPr>
              <p:nvPr/>
            </p:nvSpPr>
            <p:spPr bwMode="auto">
              <a:xfrm>
                <a:off x="1546" y="154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4" name="Line 360"/>
              <p:cNvSpPr>
                <a:spLocks noChangeShapeType="1"/>
              </p:cNvSpPr>
              <p:nvPr/>
            </p:nvSpPr>
            <p:spPr bwMode="auto">
              <a:xfrm flipV="1">
                <a:off x="1548" y="154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5" name="Line 361"/>
              <p:cNvSpPr>
                <a:spLocks noChangeShapeType="1"/>
              </p:cNvSpPr>
              <p:nvPr/>
            </p:nvSpPr>
            <p:spPr bwMode="auto">
              <a:xfrm flipV="1">
                <a:off x="1548" y="153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6" name="Line 362"/>
              <p:cNvSpPr>
                <a:spLocks noChangeShapeType="1"/>
              </p:cNvSpPr>
              <p:nvPr/>
            </p:nvSpPr>
            <p:spPr bwMode="auto">
              <a:xfrm>
                <a:off x="1548" y="153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7" name="Line 363"/>
              <p:cNvSpPr>
                <a:spLocks noChangeShapeType="1"/>
              </p:cNvSpPr>
              <p:nvPr/>
            </p:nvSpPr>
            <p:spPr bwMode="auto">
              <a:xfrm flipV="1">
                <a:off x="1550" y="153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8" name="Line 364"/>
              <p:cNvSpPr>
                <a:spLocks noChangeShapeType="1"/>
              </p:cNvSpPr>
              <p:nvPr/>
            </p:nvSpPr>
            <p:spPr bwMode="auto">
              <a:xfrm>
                <a:off x="1550" y="153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9" name="Line 365"/>
              <p:cNvSpPr>
                <a:spLocks noChangeShapeType="1"/>
              </p:cNvSpPr>
              <p:nvPr/>
            </p:nvSpPr>
            <p:spPr bwMode="auto">
              <a:xfrm flipV="1">
                <a:off x="1552" y="153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60" name="Line 366"/>
              <p:cNvSpPr>
                <a:spLocks noChangeShapeType="1"/>
              </p:cNvSpPr>
              <p:nvPr/>
            </p:nvSpPr>
            <p:spPr bwMode="auto">
              <a:xfrm flipV="1">
                <a:off x="1552" y="153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61" name="Line 367"/>
              <p:cNvSpPr>
                <a:spLocks noChangeShapeType="1"/>
              </p:cNvSpPr>
              <p:nvPr/>
            </p:nvSpPr>
            <p:spPr bwMode="auto">
              <a:xfrm flipV="1">
                <a:off x="1554" y="153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62" name="Line 368"/>
              <p:cNvSpPr>
                <a:spLocks noChangeShapeType="1"/>
              </p:cNvSpPr>
              <p:nvPr/>
            </p:nvSpPr>
            <p:spPr bwMode="auto">
              <a:xfrm>
                <a:off x="1554" y="153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63" name="Line 369"/>
              <p:cNvSpPr>
                <a:spLocks noChangeShapeType="1"/>
              </p:cNvSpPr>
              <p:nvPr/>
            </p:nvSpPr>
            <p:spPr bwMode="auto">
              <a:xfrm flipV="1">
                <a:off x="1556" y="152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64" name="Line 370"/>
              <p:cNvSpPr>
                <a:spLocks noChangeShapeType="1"/>
              </p:cNvSpPr>
              <p:nvPr/>
            </p:nvSpPr>
            <p:spPr bwMode="auto">
              <a:xfrm>
                <a:off x="1556" y="15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65" name="Line 371"/>
              <p:cNvSpPr>
                <a:spLocks noChangeShapeType="1"/>
              </p:cNvSpPr>
              <p:nvPr/>
            </p:nvSpPr>
            <p:spPr bwMode="auto">
              <a:xfrm flipV="1">
                <a:off x="1558" y="152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66" name="Line 372"/>
              <p:cNvSpPr>
                <a:spLocks noChangeShapeType="1"/>
              </p:cNvSpPr>
              <p:nvPr/>
            </p:nvSpPr>
            <p:spPr bwMode="auto">
              <a:xfrm flipV="1">
                <a:off x="1558" y="152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67" name="Line 373"/>
              <p:cNvSpPr>
                <a:spLocks noChangeShapeType="1"/>
              </p:cNvSpPr>
              <p:nvPr/>
            </p:nvSpPr>
            <p:spPr bwMode="auto">
              <a:xfrm flipV="1">
                <a:off x="1560" y="152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68" name="Line 374"/>
              <p:cNvSpPr>
                <a:spLocks noChangeShapeType="1"/>
              </p:cNvSpPr>
              <p:nvPr/>
            </p:nvSpPr>
            <p:spPr bwMode="auto">
              <a:xfrm>
                <a:off x="1560" y="152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69" name="Line 375"/>
              <p:cNvSpPr>
                <a:spLocks noChangeShapeType="1"/>
              </p:cNvSpPr>
              <p:nvPr/>
            </p:nvSpPr>
            <p:spPr bwMode="auto">
              <a:xfrm flipV="1">
                <a:off x="1562" y="152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70" name="Line 376"/>
              <p:cNvSpPr>
                <a:spLocks noChangeShapeType="1"/>
              </p:cNvSpPr>
              <p:nvPr/>
            </p:nvSpPr>
            <p:spPr bwMode="auto">
              <a:xfrm>
                <a:off x="1562" y="152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71" name="Line 377"/>
              <p:cNvSpPr>
                <a:spLocks noChangeShapeType="1"/>
              </p:cNvSpPr>
              <p:nvPr/>
            </p:nvSpPr>
            <p:spPr bwMode="auto">
              <a:xfrm flipV="1">
                <a:off x="1564" y="151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72" name="Line 378"/>
              <p:cNvSpPr>
                <a:spLocks noChangeShapeType="1"/>
              </p:cNvSpPr>
              <p:nvPr/>
            </p:nvSpPr>
            <p:spPr bwMode="auto">
              <a:xfrm flipV="1">
                <a:off x="1564" y="151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73" name="Line 379"/>
              <p:cNvSpPr>
                <a:spLocks noChangeShapeType="1"/>
              </p:cNvSpPr>
              <p:nvPr/>
            </p:nvSpPr>
            <p:spPr bwMode="auto">
              <a:xfrm flipV="1">
                <a:off x="1566" y="151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74" name="Line 380"/>
              <p:cNvSpPr>
                <a:spLocks noChangeShapeType="1"/>
              </p:cNvSpPr>
              <p:nvPr/>
            </p:nvSpPr>
            <p:spPr bwMode="auto">
              <a:xfrm flipV="1">
                <a:off x="1568" y="151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75" name="Line 381"/>
              <p:cNvSpPr>
                <a:spLocks noChangeShapeType="1"/>
              </p:cNvSpPr>
              <p:nvPr/>
            </p:nvSpPr>
            <p:spPr bwMode="auto">
              <a:xfrm>
                <a:off x="1568" y="151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76" name="Freeform 382"/>
              <p:cNvSpPr>
                <a:spLocks/>
              </p:cNvSpPr>
              <p:nvPr/>
            </p:nvSpPr>
            <p:spPr bwMode="auto">
              <a:xfrm>
                <a:off x="1570" y="1510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0 h 2"/>
                  <a:gd name="T4" fmla="*/ 0 w 1"/>
                  <a:gd name="T5" fmla="*/ 0 h 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77" name="Line 383"/>
              <p:cNvSpPr>
                <a:spLocks noChangeShapeType="1"/>
              </p:cNvSpPr>
              <p:nvPr/>
            </p:nvSpPr>
            <p:spPr bwMode="auto">
              <a:xfrm>
                <a:off x="1596" y="1482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457" name="Group 384"/>
            <p:cNvGrpSpPr>
              <a:grpSpLocks/>
            </p:cNvGrpSpPr>
            <p:nvPr/>
          </p:nvGrpSpPr>
          <p:grpSpPr bwMode="auto">
            <a:xfrm>
              <a:off x="1596" y="1412"/>
              <a:ext cx="440" cy="70"/>
              <a:chOff x="1596" y="1412"/>
              <a:chExt cx="440" cy="70"/>
            </a:xfrm>
          </p:grpSpPr>
          <p:sp>
            <p:nvSpPr>
              <p:cNvPr id="18778" name="Line 385"/>
              <p:cNvSpPr>
                <a:spLocks noChangeShapeType="1"/>
              </p:cNvSpPr>
              <p:nvPr/>
            </p:nvSpPr>
            <p:spPr bwMode="auto">
              <a:xfrm flipV="1">
                <a:off x="1596" y="148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79" name="Line 386"/>
              <p:cNvSpPr>
                <a:spLocks noChangeShapeType="1"/>
              </p:cNvSpPr>
              <p:nvPr/>
            </p:nvSpPr>
            <p:spPr bwMode="auto">
              <a:xfrm>
                <a:off x="1596" y="148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80" name="Line 387"/>
              <p:cNvSpPr>
                <a:spLocks noChangeShapeType="1"/>
              </p:cNvSpPr>
              <p:nvPr/>
            </p:nvSpPr>
            <p:spPr bwMode="auto">
              <a:xfrm flipV="1">
                <a:off x="1598" y="147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81" name="Line 388"/>
              <p:cNvSpPr>
                <a:spLocks noChangeShapeType="1"/>
              </p:cNvSpPr>
              <p:nvPr/>
            </p:nvSpPr>
            <p:spPr bwMode="auto">
              <a:xfrm>
                <a:off x="1598" y="147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82" name="Line 389"/>
              <p:cNvSpPr>
                <a:spLocks noChangeShapeType="1"/>
              </p:cNvSpPr>
              <p:nvPr/>
            </p:nvSpPr>
            <p:spPr bwMode="auto">
              <a:xfrm flipV="1">
                <a:off x="1600" y="147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83" name="Line 390"/>
              <p:cNvSpPr>
                <a:spLocks noChangeShapeType="1"/>
              </p:cNvSpPr>
              <p:nvPr/>
            </p:nvSpPr>
            <p:spPr bwMode="auto">
              <a:xfrm>
                <a:off x="1600" y="147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84" name="Line 391"/>
              <p:cNvSpPr>
                <a:spLocks noChangeShapeType="1"/>
              </p:cNvSpPr>
              <p:nvPr/>
            </p:nvSpPr>
            <p:spPr bwMode="auto">
              <a:xfrm flipV="1">
                <a:off x="1602" y="147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85" name="Line 392"/>
              <p:cNvSpPr>
                <a:spLocks noChangeShapeType="1"/>
              </p:cNvSpPr>
              <p:nvPr/>
            </p:nvSpPr>
            <p:spPr bwMode="auto">
              <a:xfrm flipV="1">
                <a:off x="1602" y="147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86" name="Line 393"/>
              <p:cNvSpPr>
                <a:spLocks noChangeShapeType="1"/>
              </p:cNvSpPr>
              <p:nvPr/>
            </p:nvSpPr>
            <p:spPr bwMode="auto">
              <a:xfrm>
                <a:off x="1604" y="14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87" name="Line 394"/>
              <p:cNvSpPr>
                <a:spLocks noChangeShapeType="1"/>
              </p:cNvSpPr>
              <p:nvPr/>
            </p:nvSpPr>
            <p:spPr bwMode="auto">
              <a:xfrm flipV="1">
                <a:off x="1606" y="147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88" name="Line 395"/>
              <p:cNvSpPr>
                <a:spLocks noChangeShapeType="1"/>
              </p:cNvSpPr>
              <p:nvPr/>
            </p:nvSpPr>
            <p:spPr bwMode="auto">
              <a:xfrm>
                <a:off x="1606" y="147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89" name="Line 396"/>
              <p:cNvSpPr>
                <a:spLocks noChangeShapeType="1"/>
              </p:cNvSpPr>
              <p:nvPr/>
            </p:nvSpPr>
            <p:spPr bwMode="auto">
              <a:xfrm flipV="1">
                <a:off x="1608" y="146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90" name="Line 397"/>
              <p:cNvSpPr>
                <a:spLocks noChangeShapeType="1"/>
              </p:cNvSpPr>
              <p:nvPr/>
            </p:nvSpPr>
            <p:spPr bwMode="auto">
              <a:xfrm>
                <a:off x="1608" y="146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91" name="Line 398"/>
              <p:cNvSpPr>
                <a:spLocks noChangeShapeType="1"/>
              </p:cNvSpPr>
              <p:nvPr/>
            </p:nvSpPr>
            <p:spPr bwMode="auto">
              <a:xfrm flipV="1">
                <a:off x="1610" y="146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92" name="Line 399"/>
              <p:cNvSpPr>
                <a:spLocks noChangeShapeType="1"/>
              </p:cNvSpPr>
              <p:nvPr/>
            </p:nvSpPr>
            <p:spPr bwMode="auto">
              <a:xfrm>
                <a:off x="1610" y="146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93" name="Line 400"/>
              <p:cNvSpPr>
                <a:spLocks noChangeShapeType="1"/>
              </p:cNvSpPr>
              <p:nvPr/>
            </p:nvSpPr>
            <p:spPr bwMode="auto">
              <a:xfrm>
                <a:off x="1612" y="1466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94" name="Line 401"/>
              <p:cNvSpPr>
                <a:spLocks noChangeShapeType="1"/>
              </p:cNvSpPr>
              <p:nvPr/>
            </p:nvSpPr>
            <p:spPr bwMode="auto">
              <a:xfrm flipV="1">
                <a:off x="1612" y="146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95" name="Line 402"/>
              <p:cNvSpPr>
                <a:spLocks noChangeShapeType="1"/>
              </p:cNvSpPr>
              <p:nvPr/>
            </p:nvSpPr>
            <p:spPr bwMode="auto">
              <a:xfrm>
                <a:off x="1614" y="146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96" name="Line 403"/>
              <p:cNvSpPr>
                <a:spLocks noChangeShapeType="1"/>
              </p:cNvSpPr>
              <p:nvPr/>
            </p:nvSpPr>
            <p:spPr bwMode="auto">
              <a:xfrm flipV="1">
                <a:off x="1616" y="146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97" name="Line 404"/>
              <p:cNvSpPr>
                <a:spLocks noChangeShapeType="1"/>
              </p:cNvSpPr>
              <p:nvPr/>
            </p:nvSpPr>
            <p:spPr bwMode="auto">
              <a:xfrm>
                <a:off x="1616" y="146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98" name="Line 405"/>
              <p:cNvSpPr>
                <a:spLocks noChangeShapeType="1"/>
              </p:cNvSpPr>
              <p:nvPr/>
            </p:nvSpPr>
            <p:spPr bwMode="auto">
              <a:xfrm flipV="1">
                <a:off x="1618" y="146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99" name="Line 406"/>
              <p:cNvSpPr>
                <a:spLocks noChangeShapeType="1"/>
              </p:cNvSpPr>
              <p:nvPr/>
            </p:nvSpPr>
            <p:spPr bwMode="auto">
              <a:xfrm flipV="1">
                <a:off x="1620" y="145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00" name="Line 407"/>
              <p:cNvSpPr>
                <a:spLocks noChangeShapeType="1"/>
              </p:cNvSpPr>
              <p:nvPr/>
            </p:nvSpPr>
            <p:spPr bwMode="auto">
              <a:xfrm>
                <a:off x="1622" y="145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01" name="Line 408"/>
              <p:cNvSpPr>
                <a:spLocks noChangeShapeType="1"/>
              </p:cNvSpPr>
              <p:nvPr/>
            </p:nvSpPr>
            <p:spPr bwMode="auto">
              <a:xfrm flipV="1">
                <a:off x="1624" y="145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02" name="Line 409"/>
              <p:cNvSpPr>
                <a:spLocks noChangeShapeType="1"/>
              </p:cNvSpPr>
              <p:nvPr/>
            </p:nvSpPr>
            <p:spPr bwMode="auto">
              <a:xfrm>
                <a:off x="1624" y="145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03" name="Line 410"/>
              <p:cNvSpPr>
                <a:spLocks noChangeShapeType="1"/>
              </p:cNvSpPr>
              <p:nvPr/>
            </p:nvSpPr>
            <p:spPr bwMode="auto">
              <a:xfrm flipV="1">
                <a:off x="1626" y="145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04" name="Line 411"/>
              <p:cNvSpPr>
                <a:spLocks noChangeShapeType="1"/>
              </p:cNvSpPr>
              <p:nvPr/>
            </p:nvSpPr>
            <p:spPr bwMode="auto">
              <a:xfrm>
                <a:off x="1626" y="145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05" name="Line 412"/>
              <p:cNvSpPr>
                <a:spLocks noChangeShapeType="1"/>
              </p:cNvSpPr>
              <p:nvPr/>
            </p:nvSpPr>
            <p:spPr bwMode="auto">
              <a:xfrm>
                <a:off x="1628" y="1454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06" name="Line 413"/>
              <p:cNvSpPr>
                <a:spLocks noChangeShapeType="1"/>
              </p:cNvSpPr>
              <p:nvPr/>
            </p:nvSpPr>
            <p:spPr bwMode="auto">
              <a:xfrm flipV="1">
                <a:off x="1628" y="145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07" name="Line 414"/>
              <p:cNvSpPr>
                <a:spLocks noChangeShapeType="1"/>
              </p:cNvSpPr>
              <p:nvPr/>
            </p:nvSpPr>
            <p:spPr bwMode="auto">
              <a:xfrm>
                <a:off x="1630" y="145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08" name="Line 415"/>
              <p:cNvSpPr>
                <a:spLocks noChangeShapeType="1"/>
              </p:cNvSpPr>
              <p:nvPr/>
            </p:nvSpPr>
            <p:spPr bwMode="auto">
              <a:xfrm flipV="1">
                <a:off x="1632" y="145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09" name="Line 416"/>
              <p:cNvSpPr>
                <a:spLocks noChangeShapeType="1"/>
              </p:cNvSpPr>
              <p:nvPr/>
            </p:nvSpPr>
            <p:spPr bwMode="auto">
              <a:xfrm>
                <a:off x="1632" y="145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10" name="Line 417"/>
              <p:cNvSpPr>
                <a:spLocks noChangeShapeType="1"/>
              </p:cNvSpPr>
              <p:nvPr/>
            </p:nvSpPr>
            <p:spPr bwMode="auto">
              <a:xfrm flipV="1">
                <a:off x="1634" y="144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11" name="Line 418"/>
              <p:cNvSpPr>
                <a:spLocks noChangeShapeType="1"/>
              </p:cNvSpPr>
              <p:nvPr/>
            </p:nvSpPr>
            <p:spPr bwMode="auto">
              <a:xfrm>
                <a:off x="1634" y="144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12" name="Line 419"/>
              <p:cNvSpPr>
                <a:spLocks noChangeShapeType="1"/>
              </p:cNvSpPr>
              <p:nvPr/>
            </p:nvSpPr>
            <p:spPr bwMode="auto">
              <a:xfrm>
                <a:off x="1636" y="144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13" name="Line 420"/>
              <p:cNvSpPr>
                <a:spLocks noChangeShapeType="1"/>
              </p:cNvSpPr>
              <p:nvPr/>
            </p:nvSpPr>
            <p:spPr bwMode="auto">
              <a:xfrm>
                <a:off x="1636" y="144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14" name="Line 421"/>
              <p:cNvSpPr>
                <a:spLocks noChangeShapeType="1"/>
              </p:cNvSpPr>
              <p:nvPr/>
            </p:nvSpPr>
            <p:spPr bwMode="auto">
              <a:xfrm>
                <a:off x="1636" y="144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15" name="Line 422"/>
              <p:cNvSpPr>
                <a:spLocks noChangeShapeType="1"/>
              </p:cNvSpPr>
              <p:nvPr/>
            </p:nvSpPr>
            <p:spPr bwMode="auto">
              <a:xfrm>
                <a:off x="1638" y="144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16" name="Line 423"/>
              <p:cNvSpPr>
                <a:spLocks noChangeShapeType="1"/>
              </p:cNvSpPr>
              <p:nvPr/>
            </p:nvSpPr>
            <p:spPr bwMode="auto">
              <a:xfrm>
                <a:off x="1640" y="144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17" name="Line 424"/>
              <p:cNvSpPr>
                <a:spLocks noChangeShapeType="1"/>
              </p:cNvSpPr>
              <p:nvPr/>
            </p:nvSpPr>
            <p:spPr bwMode="auto">
              <a:xfrm flipV="1">
                <a:off x="1640" y="144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18" name="Line 425"/>
              <p:cNvSpPr>
                <a:spLocks noChangeShapeType="1"/>
              </p:cNvSpPr>
              <p:nvPr/>
            </p:nvSpPr>
            <p:spPr bwMode="auto">
              <a:xfrm>
                <a:off x="1642" y="14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19" name="Line 426"/>
              <p:cNvSpPr>
                <a:spLocks noChangeShapeType="1"/>
              </p:cNvSpPr>
              <p:nvPr/>
            </p:nvSpPr>
            <p:spPr bwMode="auto">
              <a:xfrm>
                <a:off x="1644" y="14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20" name="Line 427"/>
              <p:cNvSpPr>
                <a:spLocks noChangeShapeType="1"/>
              </p:cNvSpPr>
              <p:nvPr/>
            </p:nvSpPr>
            <p:spPr bwMode="auto">
              <a:xfrm flipV="1">
                <a:off x="1646" y="144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21" name="Line 428"/>
              <p:cNvSpPr>
                <a:spLocks noChangeShapeType="1"/>
              </p:cNvSpPr>
              <p:nvPr/>
            </p:nvSpPr>
            <p:spPr bwMode="auto">
              <a:xfrm>
                <a:off x="1646" y="144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22" name="Line 429"/>
              <p:cNvSpPr>
                <a:spLocks noChangeShapeType="1"/>
              </p:cNvSpPr>
              <p:nvPr/>
            </p:nvSpPr>
            <p:spPr bwMode="auto">
              <a:xfrm>
                <a:off x="1648" y="144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23" name="Line 430"/>
              <p:cNvSpPr>
                <a:spLocks noChangeShapeType="1"/>
              </p:cNvSpPr>
              <p:nvPr/>
            </p:nvSpPr>
            <p:spPr bwMode="auto">
              <a:xfrm flipV="1">
                <a:off x="1650" y="144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24" name="Line 431"/>
              <p:cNvSpPr>
                <a:spLocks noChangeShapeType="1"/>
              </p:cNvSpPr>
              <p:nvPr/>
            </p:nvSpPr>
            <p:spPr bwMode="auto">
              <a:xfrm>
                <a:off x="1650" y="144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25" name="Line 432"/>
              <p:cNvSpPr>
                <a:spLocks noChangeShapeType="1"/>
              </p:cNvSpPr>
              <p:nvPr/>
            </p:nvSpPr>
            <p:spPr bwMode="auto">
              <a:xfrm>
                <a:off x="1652" y="144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26" name="Line 433"/>
              <p:cNvSpPr>
                <a:spLocks noChangeShapeType="1"/>
              </p:cNvSpPr>
              <p:nvPr/>
            </p:nvSpPr>
            <p:spPr bwMode="auto">
              <a:xfrm>
                <a:off x="1654" y="1442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27" name="Freeform 434"/>
              <p:cNvSpPr>
                <a:spLocks/>
              </p:cNvSpPr>
              <p:nvPr/>
            </p:nvSpPr>
            <p:spPr bwMode="auto">
              <a:xfrm>
                <a:off x="1654" y="1440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0 h 2"/>
                  <a:gd name="T4" fmla="*/ 0 w 1"/>
                  <a:gd name="T5" fmla="*/ 0 h 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28" name="Line 435"/>
              <p:cNvSpPr>
                <a:spLocks noChangeShapeType="1"/>
              </p:cNvSpPr>
              <p:nvPr/>
            </p:nvSpPr>
            <p:spPr bwMode="auto">
              <a:xfrm>
                <a:off x="1688" y="1422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29" name="Line 436"/>
              <p:cNvSpPr>
                <a:spLocks noChangeShapeType="1"/>
              </p:cNvSpPr>
              <p:nvPr/>
            </p:nvSpPr>
            <p:spPr bwMode="auto">
              <a:xfrm>
                <a:off x="1688" y="142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30" name="Line 437"/>
              <p:cNvSpPr>
                <a:spLocks noChangeShapeType="1"/>
              </p:cNvSpPr>
              <p:nvPr/>
            </p:nvSpPr>
            <p:spPr bwMode="auto">
              <a:xfrm>
                <a:off x="1690" y="142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31" name="Line 438"/>
              <p:cNvSpPr>
                <a:spLocks noChangeShapeType="1"/>
              </p:cNvSpPr>
              <p:nvPr/>
            </p:nvSpPr>
            <p:spPr bwMode="auto">
              <a:xfrm>
                <a:off x="1692" y="142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32" name="Line 439"/>
              <p:cNvSpPr>
                <a:spLocks noChangeShapeType="1"/>
              </p:cNvSpPr>
              <p:nvPr/>
            </p:nvSpPr>
            <p:spPr bwMode="auto">
              <a:xfrm>
                <a:off x="1694" y="1422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33" name="Line 440"/>
              <p:cNvSpPr>
                <a:spLocks noChangeShapeType="1"/>
              </p:cNvSpPr>
              <p:nvPr/>
            </p:nvSpPr>
            <p:spPr bwMode="auto">
              <a:xfrm>
                <a:off x="1694" y="142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34" name="Line 441"/>
              <p:cNvSpPr>
                <a:spLocks noChangeShapeType="1"/>
              </p:cNvSpPr>
              <p:nvPr/>
            </p:nvSpPr>
            <p:spPr bwMode="auto">
              <a:xfrm>
                <a:off x="1696" y="142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35" name="Line 442"/>
              <p:cNvSpPr>
                <a:spLocks noChangeShapeType="1"/>
              </p:cNvSpPr>
              <p:nvPr/>
            </p:nvSpPr>
            <p:spPr bwMode="auto">
              <a:xfrm>
                <a:off x="1698" y="142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36" name="Line 443"/>
              <p:cNvSpPr>
                <a:spLocks noChangeShapeType="1"/>
              </p:cNvSpPr>
              <p:nvPr/>
            </p:nvSpPr>
            <p:spPr bwMode="auto">
              <a:xfrm>
                <a:off x="1700" y="142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37" name="Line 444"/>
              <p:cNvSpPr>
                <a:spLocks noChangeShapeType="1"/>
              </p:cNvSpPr>
              <p:nvPr/>
            </p:nvSpPr>
            <p:spPr bwMode="auto">
              <a:xfrm flipV="1">
                <a:off x="1702" y="142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38" name="Line 445"/>
              <p:cNvSpPr>
                <a:spLocks noChangeShapeType="1"/>
              </p:cNvSpPr>
              <p:nvPr/>
            </p:nvSpPr>
            <p:spPr bwMode="auto">
              <a:xfrm>
                <a:off x="1704" y="142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39" name="Line 446"/>
              <p:cNvSpPr>
                <a:spLocks noChangeShapeType="1"/>
              </p:cNvSpPr>
              <p:nvPr/>
            </p:nvSpPr>
            <p:spPr bwMode="auto">
              <a:xfrm>
                <a:off x="1706" y="142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40" name="Line 447"/>
              <p:cNvSpPr>
                <a:spLocks noChangeShapeType="1"/>
              </p:cNvSpPr>
              <p:nvPr/>
            </p:nvSpPr>
            <p:spPr bwMode="auto">
              <a:xfrm>
                <a:off x="1708" y="1420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41" name="Line 448"/>
              <p:cNvSpPr>
                <a:spLocks noChangeShapeType="1"/>
              </p:cNvSpPr>
              <p:nvPr/>
            </p:nvSpPr>
            <p:spPr bwMode="auto">
              <a:xfrm flipV="1">
                <a:off x="1708" y="141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42" name="Line 449"/>
              <p:cNvSpPr>
                <a:spLocks noChangeShapeType="1"/>
              </p:cNvSpPr>
              <p:nvPr/>
            </p:nvSpPr>
            <p:spPr bwMode="auto">
              <a:xfrm>
                <a:off x="1710" y="141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43" name="Line 450"/>
              <p:cNvSpPr>
                <a:spLocks noChangeShapeType="1"/>
              </p:cNvSpPr>
              <p:nvPr/>
            </p:nvSpPr>
            <p:spPr bwMode="auto">
              <a:xfrm>
                <a:off x="1712" y="141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44" name="Line 451"/>
              <p:cNvSpPr>
                <a:spLocks noChangeShapeType="1"/>
              </p:cNvSpPr>
              <p:nvPr/>
            </p:nvSpPr>
            <p:spPr bwMode="auto">
              <a:xfrm flipV="1">
                <a:off x="1714" y="141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45" name="Line 452"/>
              <p:cNvSpPr>
                <a:spLocks noChangeShapeType="1"/>
              </p:cNvSpPr>
              <p:nvPr/>
            </p:nvSpPr>
            <p:spPr bwMode="auto">
              <a:xfrm>
                <a:off x="1714" y="141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46" name="Line 453"/>
              <p:cNvSpPr>
                <a:spLocks noChangeShapeType="1"/>
              </p:cNvSpPr>
              <p:nvPr/>
            </p:nvSpPr>
            <p:spPr bwMode="auto">
              <a:xfrm>
                <a:off x="1716" y="141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47" name="Line 454"/>
              <p:cNvSpPr>
                <a:spLocks noChangeShapeType="1"/>
              </p:cNvSpPr>
              <p:nvPr/>
            </p:nvSpPr>
            <p:spPr bwMode="auto">
              <a:xfrm>
                <a:off x="1718" y="141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48" name="Line 455"/>
              <p:cNvSpPr>
                <a:spLocks noChangeShapeType="1"/>
              </p:cNvSpPr>
              <p:nvPr/>
            </p:nvSpPr>
            <p:spPr bwMode="auto">
              <a:xfrm>
                <a:off x="1720" y="141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49" name="Line 456"/>
              <p:cNvSpPr>
                <a:spLocks noChangeShapeType="1"/>
              </p:cNvSpPr>
              <p:nvPr/>
            </p:nvSpPr>
            <p:spPr bwMode="auto">
              <a:xfrm>
                <a:off x="1722" y="1416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50" name="Line 457"/>
              <p:cNvSpPr>
                <a:spLocks noChangeShapeType="1"/>
              </p:cNvSpPr>
              <p:nvPr/>
            </p:nvSpPr>
            <p:spPr bwMode="auto">
              <a:xfrm>
                <a:off x="1722" y="141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51" name="Line 458"/>
              <p:cNvSpPr>
                <a:spLocks noChangeShapeType="1"/>
              </p:cNvSpPr>
              <p:nvPr/>
            </p:nvSpPr>
            <p:spPr bwMode="auto">
              <a:xfrm>
                <a:off x="1722" y="141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52" name="Line 459"/>
              <p:cNvSpPr>
                <a:spLocks noChangeShapeType="1"/>
              </p:cNvSpPr>
              <p:nvPr/>
            </p:nvSpPr>
            <p:spPr bwMode="auto">
              <a:xfrm>
                <a:off x="1724" y="141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53" name="Line 460"/>
              <p:cNvSpPr>
                <a:spLocks noChangeShapeType="1"/>
              </p:cNvSpPr>
              <p:nvPr/>
            </p:nvSpPr>
            <p:spPr bwMode="auto">
              <a:xfrm>
                <a:off x="1726" y="141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54" name="Line 461"/>
              <p:cNvSpPr>
                <a:spLocks noChangeShapeType="1"/>
              </p:cNvSpPr>
              <p:nvPr/>
            </p:nvSpPr>
            <p:spPr bwMode="auto">
              <a:xfrm>
                <a:off x="1728" y="141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55" name="Line 462"/>
              <p:cNvSpPr>
                <a:spLocks noChangeShapeType="1"/>
              </p:cNvSpPr>
              <p:nvPr/>
            </p:nvSpPr>
            <p:spPr bwMode="auto">
              <a:xfrm>
                <a:off x="1730" y="141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56" name="Line 463"/>
              <p:cNvSpPr>
                <a:spLocks noChangeShapeType="1"/>
              </p:cNvSpPr>
              <p:nvPr/>
            </p:nvSpPr>
            <p:spPr bwMode="auto">
              <a:xfrm>
                <a:off x="1732" y="141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57" name="Line 464"/>
              <p:cNvSpPr>
                <a:spLocks noChangeShapeType="1"/>
              </p:cNvSpPr>
              <p:nvPr/>
            </p:nvSpPr>
            <p:spPr bwMode="auto">
              <a:xfrm>
                <a:off x="1732" y="141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58" name="Line 465"/>
              <p:cNvSpPr>
                <a:spLocks noChangeShapeType="1"/>
              </p:cNvSpPr>
              <p:nvPr/>
            </p:nvSpPr>
            <p:spPr bwMode="auto">
              <a:xfrm>
                <a:off x="1734" y="141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59" name="Line 466"/>
              <p:cNvSpPr>
                <a:spLocks noChangeShapeType="1"/>
              </p:cNvSpPr>
              <p:nvPr/>
            </p:nvSpPr>
            <p:spPr bwMode="auto">
              <a:xfrm flipV="1">
                <a:off x="1734" y="141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60" name="Line 467"/>
              <p:cNvSpPr>
                <a:spLocks noChangeShapeType="1"/>
              </p:cNvSpPr>
              <p:nvPr/>
            </p:nvSpPr>
            <p:spPr bwMode="auto">
              <a:xfrm>
                <a:off x="1734" y="141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61" name="Line 468"/>
              <p:cNvSpPr>
                <a:spLocks noChangeShapeType="1"/>
              </p:cNvSpPr>
              <p:nvPr/>
            </p:nvSpPr>
            <p:spPr bwMode="auto">
              <a:xfrm>
                <a:off x="1736" y="141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62" name="Freeform 469"/>
              <p:cNvSpPr>
                <a:spLocks/>
              </p:cNvSpPr>
              <p:nvPr/>
            </p:nvSpPr>
            <p:spPr bwMode="auto">
              <a:xfrm>
                <a:off x="1738" y="1416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2 w 4"/>
                  <a:gd name="T3" fmla="*/ 0 h 1"/>
                  <a:gd name="T4" fmla="*/ 4 w 4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63" name="Line 470"/>
              <p:cNvSpPr>
                <a:spLocks noChangeShapeType="1"/>
              </p:cNvSpPr>
              <p:nvPr/>
            </p:nvSpPr>
            <p:spPr bwMode="auto">
              <a:xfrm>
                <a:off x="1782" y="1426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64" name="Line 471"/>
              <p:cNvSpPr>
                <a:spLocks noChangeShapeType="1"/>
              </p:cNvSpPr>
              <p:nvPr/>
            </p:nvSpPr>
            <p:spPr bwMode="auto">
              <a:xfrm>
                <a:off x="1782" y="142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65" name="Line 472"/>
              <p:cNvSpPr>
                <a:spLocks noChangeShapeType="1"/>
              </p:cNvSpPr>
              <p:nvPr/>
            </p:nvSpPr>
            <p:spPr bwMode="auto">
              <a:xfrm>
                <a:off x="1784" y="142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66" name="Line 473"/>
              <p:cNvSpPr>
                <a:spLocks noChangeShapeType="1"/>
              </p:cNvSpPr>
              <p:nvPr/>
            </p:nvSpPr>
            <p:spPr bwMode="auto">
              <a:xfrm>
                <a:off x="1786" y="142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67" name="Line 474"/>
              <p:cNvSpPr>
                <a:spLocks noChangeShapeType="1"/>
              </p:cNvSpPr>
              <p:nvPr/>
            </p:nvSpPr>
            <p:spPr bwMode="auto">
              <a:xfrm>
                <a:off x="1788" y="142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68" name="Line 475"/>
              <p:cNvSpPr>
                <a:spLocks noChangeShapeType="1"/>
              </p:cNvSpPr>
              <p:nvPr/>
            </p:nvSpPr>
            <p:spPr bwMode="auto">
              <a:xfrm>
                <a:off x="1788" y="14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69" name="Line 476"/>
              <p:cNvSpPr>
                <a:spLocks noChangeShapeType="1"/>
              </p:cNvSpPr>
              <p:nvPr/>
            </p:nvSpPr>
            <p:spPr bwMode="auto">
              <a:xfrm>
                <a:off x="1790" y="14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70" name="Line 477"/>
              <p:cNvSpPr>
                <a:spLocks noChangeShapeType="1"/>
              </p:cNvSpPr>
              <p:nvPr/>
            </p:nvSpPr>
            <p:spPr bwMode="auto">
              <a:xfrm>
                <a:off x="1792" y="14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71" name="Line 478"/>
              <p:cNvSpPr>
                <a:spLocks noChangeShapeType="1"/>
              </p:cNvSpPr>
              <p:nvPr/>
            </p:nvSpPr>
            <p:spPr bwMode="auto">
              <a:xfrm>
                <a:off x="1794" y="14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72" name="Line 479"/>
              <p:cNvSpPr>
                <a:spLocks noChangeShapeType="1"/>
              </p:cNvSpPr>
              <p:nvPr/>
            </p:nvSpPr>
            <p:spPr bwMode="auto">
              <a:xfrm>
                <a:off x="1796" y="14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73" name="Line 480"/>
              <p:cNvSpPr>
                <a:spLocks noChangeShapeType="1"/>
              </p:cNvSpPr>
              <p:nvPr/>
            </p:nvSpPr>
            <p:spPr bwMode="auto">
              <a:xfrm>
                <a:off x="1798" y="142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74" name="Line 481"/>
              <p:cNvSpPr>
                <a:spLocks noChangeShapeType="1"/>
              </p:cNvSpPr>
              <p:nvPr/>
            </p:nvSpPr>
            <p:spPr bwMode="auto">
              <a:xfrm>
                <a:off x="1800" y="143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75" name="Line 482"/>
              <p:cNvSpPr>
                <a:spLocks noChangeShapeType="1"/>
              </p:cNvSpPr>
              <p:nvPr/>
            </p:nvSpPr>
            <p:spPr bwMode="auto">
              <a:xfrm>
                <a:off x="1802" y="1430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76" name="Line 483"/>
              <p:cNvSpPr>
                <a:spLocks noChangeShapeType="1"/>
              </p:cNvSpPr>
              <p:nvPr/>
            </p:nvSpPr>
            <p:spPr bwMode="auto">
              <a:xfrm>
                <a:off x="1802" y="143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77" name="Line 484"/>
              <p:cNvSpPr>
                <a:spLocks noChangeShapeType="1"/>
              </p:cNvSpPr>
              <p:nvPr/>
            </p:nvSpPr>
            <p:spPr bwMode="auto">
              <a:xfrm>
                <a:off x="1804" y="143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78" name="Line 485"/>
              <p:cNvSpPr>
                <a:spLocks noChangeShapeType="1"/>
              </p:cNvSpPr>
              <p:nvPr/>
            </p:nvSpPr>
            <p:spPr bwMode="auto">
              <a:xfrm>
                <a:off x="1806" y="143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79" name="Line 486"/>
              <p:cNvSpPr>
                <a:spLocks noChangeShapeType="1"/>
              </p:cNvSpPr>
              <p:nvPr/>
            </p:nvSpPr>
            <p:spPr bwMode="auto">
              <a:xfrm>
                <a:off x="1808" y="143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80" name="Line 487"/>
              <p:cNvSpPr>
                <a:spLocks noChangeShapeType="1"/>
              </p:cNvSpPr>
              <p:nvPr/>
            </p:nvSpPr>
            <p:spPr bwMode="auto">
              <a:xfrm>
                <a:off x="1810" y="143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81" name="Line 488"/>
              <p:cNvSpPr>
                <a:spLocks noChangeShapeType="1"/>
              </p:cNvSpPr>
              <p:nvPr/>
            </p:nvSpPr>
            <p:spPr bwMode="auto">
              <a:xfrm>
                <a:off x="1812" y="143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82" name="Line 489"/>
              <p:cNvSpPr>
                <a:spLocks noChangeShapeType="1"/>
              </p:cNvSpPr>
              <p:nvPr/>
            </p:nvSpPr>
            <p:spPr bwMode="auto">
              <a:xfrm>
                <a:off x="1814" y="143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83" name="Line 490"/>
              <p:cNvSpPr>
                <a:spLocks noChangeShapeType="1"/>
              </p:cNvSpPr>
              <p:nvPr/>
            </p:nvSpPr>
            <p:spPr bwMode="auto">
              <a:xfrm>
                <a:off x="1814" y="143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84" name="Line 491"/>
              <p:cNvSpPr>
                <a:spLocks noChangeShapeType="1"/>
              </p:cNvSpPr>
              <p:nvPr/>
            </p:nvSpPr>
            <p:spPr bwMode="auto">
              <a:xfrm>
                <a:off x="1816" y="1436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85" name="Line 492"/>
              <p:cNvSpPr>
                <a:spLocks noChangeShapeType="1"/>
              </p:cNvSpPr>
              <p:nvPr/>
            </p:nvSpPr>
            <p:spPr bwMode="auto">
              <a:xfrm>
                <a:off x="1816" y="143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86" name="Line 493"/>
              <p:cNvSpPr>
                <a:spLocks noChangeShapeType="1"/>
              </p:cNvSpPr>
              <p:nvPr/>
            </p:nvSpPr>
            <p:spPr bwMode="auto">
              <a:xfrm>
                <a:off x="1818" y="143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87" name="Line 494"/>
              <p:cNvSpPr>
                <a:spLocks noChangeShapeType="1"/>
              </p:cNvSpPr>
              <p:nvPr/>
            </p:nvSpPr>
            <p:spPr bwMode="auto">
              <a:xfrm>
                <a:off x="1820" y="143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88" name="Line 495"/>
              <p:cNvSpPr>
                <a:spLocks noChangeShapeType="1"/>
              </p:cNvSpPr>
              <p:nvPr/>
            </p:nvSpPr>
            <p:spPr bwMode="auto">
              <a:xfrm>
                <a:off x="1822" y="143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89" name="Line 496"/>
              <p:cNvSpPr>
                <a:spLocks noChangeShapeType="1"/>
              </p:cNvSpPr>
              <p:nvPr/>
            </p:nvSpPr>
            <p:spPr bwMode="auto">
              <a:xfrm>
                <a:off x="1824" y="143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90" name="Line 497"/>
              <p:cNvSpPr>
                <a:spLocks noChangeShapeType="1"/>
              </p:cNvSpPr>
              <p:nvPr/>
            </p:nvSpPr>
            <p:spPr bwMode="auto">
              <a:xfrm>
                <a:off x="1826" y="143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91" name="Line 498"/>
              <p:cNvSpPr>
                <a:spLocks noChangeShapeType="1"/>
              </p:cNvSpPr>
              <p:nvPr/>
            </p:nvSpPr>
            <p:spPr bwMode="auto">
              <a:xfrm>
                <a:off x="1828" y="143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92" name="Line 499"/>
              <p:cNvSpPr>
                <a:spLocks noChangeShapeType="1"/>
              </p:cNvSpPr>
              <p:nvPr/>
            </p:nvSpPr>
            <p:spPr bwMode="auto">
              <a:xfrm>
                <a:off x="1828" y="143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93" name="Line 500"/>
              <p:cNvSpPr>
                <a:spLocks noChangeShapeType="1"/>
              </p:cNvSpPr>
              <p:nvPr/>
            </p:nvSpPr>
            <p:spPr bwMode="auto">
              <a:xfrm>
                <a:off x="1828" y="143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94" name="Line 501"/>
              <p:cNvSpPr>
                <a:spLocks noChangeShapeType="1"/>
              </p:cNvSpPr>
              <p:nvPr/>
            </p:nvSpPr>
            <p:spPr bwMode="auto">
              <a:xfrm>
                <a:off x="1830" y="144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95" name="Line 502"/>
              <p:cNvSpPr>
                <a:spLocks noChangeShapeType="1"/>
              </p:cNvSpPr>
              <p:nvPr/>
            </p:nvSpPr>
            <p:spPr bwMode="auto">
              <a:xfrm>
                <a:off x="1832" y="144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96" name="Line 503"/>
              <p:cNvSpPr>
                <a:spLocks noChangeShapeType="1"/>
              </p:cNvSpPr>
              <p:nvPr/>
            </p:nvSpPr>
            <p:spPr bwMode="auto">
              <a:xfrm>
                <a:off x="1834" y="144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97" name="Line 504"/>
              <p:cNvSpPr>
                <a:spLocks noChangeShapeType="1"/>
              </p:cNvSpPr>
              <p:nvPr/>
            </p:nvSpPr>
            <p:spPr bwMode="auto">
              <a:xfrm>
                <a:off x="1834" y="144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98" name="Line 505"/>
              <p:cNvSpPr>
                <a:spLocks noChangeShapeType="1"/>
              </p:cNvSpPr>
              <p:nvPr/>
            </p:nvSpPr>
            <p:spPr bwMode="auto">
              <a:xfrm>
                <a:off x="1836" y="144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99" name="Line 506"/>
              <p:cNvSpPr>
                <a:spLocks noChangeShapeType="1"/>
              </p:cNvSpPr>
              <p:nvPr/>
            </p:nvSpPr>
            <p:spPr bwMode="auto">
              <a:xfrm>
                <a:off x="1838" y="144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00" name="Line 507"/>
              <p:cNvSpPr>
                <a:spLocks noChangeShapeType="1"/>
              </p:cNvSpPr>
              <p:nvPr/>
            </p:nvSpPr>
            <p:spPr bwMode="auto">
              <a:xfrm>
                <a:off x="1840" y="144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01" name="Line 508"/>
              <p:cNvSpPr>
                <a:spLocks noChangeShapeType="1"/>
              </p:cNvSpPr>
              <p:nvPr/>
            </p:nvSpPr>
            <p:spPr bwMode="auto">
              <a:xfrm>
                <a:off x="1842" y="144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02" name="Line 509"/>
              <p:cNvSpPr>
                <a:spLocks noChangeShapeType="1"/>
              </p:cNvSpPr>
              <p:nvPr/>
            </p:nvSpPr>
            <p:spPr bwMode="auto">
              <a:xfrm>
                <a:off x="1844" y="144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03" name="Line 510"/>
              <p:cNvSpPr>
                <a:spLocks noChangeShapeType="1"/>
              </p:cNvSpPr>
              <p:nvPr/>
            </p:nvSpPr>
            <p:spPr bwMode="auto">
              <a:xfrm>
                <a:off x="1844" y="144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04" name="Line 511"/>
              <p:cNvSpPr>
                <a:spLocks noChangeShapeType="1"/>
              </p:cNvSpPr>
              <p:nvPr/>
            </p:nvSpPr>
            <p:spPr bwMode="auto">
              <a:xfrm>
                <a:off x="1846" y="1444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05" name="Line 512"/>
              <p:cNvSpPr>
                <a:spLocks noChangeShapeType="1"/>
              </p:cNvSpPr>
              <p:nvPr/>
            </p:nvSpPr>
            <p:spPr bwMode="auto">
              <a:xfrm>
                <a:off x="1846" y="144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06" name="Line 513"/>
              <p:cNvSpPr>
                <a:spLocks noChangeShapeType="1"/>
              </p:cNvSpPr>
              <p:nvPr/>
            </p:nvSpPr>
            <p:spPr bwMode="auto">
              <a:xfrm>
                <a:off x="1848" y="144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07" name="Line 514"/>
              <p:cNvSpPr>
                <a:spLocks noChangeShapeType="1"/>
              </p:cNvSpPr>
              <p:nvPr/>
            </p:nvSpPr>
            <p:spPr bwMode="auto">
              <a:xfrm>
                <a:off x="1850" y="144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08" name="Line 515"/>
              <p:cNvSpPr>
                <a:spLocks noChangeShapeType="1"/>
              </p:cNvSpPr>
              <p:nvPr/>
            </p:nvSpPr>
            <p:spPr bwMode="auto">
              <a:xfrm>
                <a:off x="1852" y="144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09" name="Line 516"/>
              <p:cNvSpPr>
                <a:spLocks noChangeShapeType="1"/>
              </p:cNvSpPr>
              <p:nvPr/>
            </p:nvSpPr>
            <p:spPr bwMode="auto">
              <a:xfrm>
                <a:off x="1854" y="144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10" name="Line 517"/>
              <p:cNvSpPr>
                <a:spLocks noChangeShapeType="1"/>
              </p:cNvSpPr>
              <p:nvPr/>
            </p:nvSpPr>
            <p:spPr bwMode="auto">
              <a:xfrm>
                <a:off x="1856" y="144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11" name="Line 518"/>
              <p:cNvSpPr>
                <a:spLocks noChangeShapeType="1"/>
              </p:cNvSpPr>
              <p:nvPr/>
            </p:nvSpPr>
            <p:spPr bwMode="auto">
              <a:xfrm>
                <a:off x="1858" y="144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12" name="Line 519"/>
              <p:cNvSpPr>
                <a:spLocks noChangeShapeType="1"/>
              </p:cNvSpPr>
              <p:nvPr/>
            </p:nvSpPr>
            <p:spPr bwMode="auto">
              <a:xfrm>
                <a:off x="1858" y="14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13" name="Line 520"/>
              <p:cNvSpPr>
                <a:spLocks noChangeShapeType="1"/>
              </p:cNvSpPr>
              <p:nvPr/>
            </p:nvSpPr>
            <p:spPr bwMode="auto">
              <a:xfrm>
                <a:off x="1860" y="1446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14" name="Line 521"/>
              <p:cNvSpPr>
                <a:spLocks noChangeShapeType="1"/>
              </p:cNvSpPr>
              <p:nvPr/>
            </p:nvSpPr>
            <p:spPr bwMode="auto">
              <a:xfrm>
                <a:off x="1860" y="14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15" name="Line 522"/>
              <p:cNvSpPr>
                <a:spLocks noChangeShapeType="1"/>
              </p:cNvSpPr>
              <p:nvPr/>
            </p:nvSpPr>
            <p:spPr bwMode="auto">
              <a:xfrm>
                <a:off x="1862" y="14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16" name="Line 523"/>
              <p:cNvSpPr>
                <a:spLocks noChangeShapeType="1"/>
              </p:cNvSpPr>
              <p:nvPr/>
            </p:nvSpPr>
            <p:spPr bwMode="auto">
              <a:xfrm>
                <a:off x="1864" y="14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17" name="Line 524"/>
              <p:cNvSpPr>
                <a:spLocks noChangeShapeType="1"/>
              </p:cNvSpPr>
              <p:nvPr/>
            </p:nvSpPr>
            <p:spPr bwMode="auto">
              <a:xfrm>
                <a:off x="1866" y="14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18" name="Line 525"/>
              <p:cNvSpPr>
                <a:spLocks noChangeShapeType="1"/>
              </p:cNvSpPr>
              <p:nvPr/>
            </p:nvSpPr>
            <p:spPr bwMode="auto">
              <a:xfrm>
                <a:off x="1868" y="14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19" name="Line 526"/>
              <p:cNvSpPr>
                <a:spLocks noChangeShapeType="1"/>
              </p:cNvSpPr>
              <p:nvPr/>
            </p:nvSpPr>
            <p:spPr bwMode="auto">
              <a:xfrm>
                <a:off x="1870" y="14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20" name="Line 527"/>
              <p:cNvSpPr>
                <a:spLocks noChangeShapeType="1"/>
              </p:cNvSpPr>
              <p:nvPr/>
            </p:nvSpPr>
            <p:spPr bwMode="auto">
              <a:xfrm>
                <a:off x="1872" y="14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21" name="Line 528"/>
              <p:cNvSpPr>
                <a:spLocks noChangeShapeType="1"/>
              </p:cNvSpPr>
              <p:nvPr/>
            </p:nvSpPr>
            <p:spPr bwMode="auto">
              <a:xfrm>
                <a:off x="1874" y="1446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22" name="Line 529"/>
              <p:cNvSpPr>
                <a:spLocks noChangeShapeType="1"/>
              </p:cNvSpPr>
              <p:nvPr/>
            </p:nvSpPr>
            <p:spPr bwMode="auto">
              <a:xfrm>
                <a:off x="1874" y="14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23" name="Line 530"/>
              <p:cNvSpPr>
                <a:spLocks noChangeShapeType="1"/>
              </p:cNvSpPr>
              <p:nvPr/>
            </p:nvSpPr>
            <p:spPr bwMode="auto">
              <a:xfrm>
                <a:off x="1876" y="1446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24" name="Line 531"/>
              <p:cNvSpPr>
                <a:spLocks noChangeShapeType="1"/>
              </p:cNvSpPr>
              <p:nvPr/>
            </p:nvSpPr>
            <p:spPr bwMode="auto">
              <a:xfrm>
                <a:off x="1876" y="14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25" name="Line 532"/>
              <p:cNvSpPr>
                <a:spLocks noChangeShapeType="1"/>
              </p:cNvSpPr>
              <p:nvPr/>
            </p:nvSpPr>
            <p:spPr bwMode="auto">
              <a:xfrm>
                <a:off x="1878" y="14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26" name="Line 533"/>
              <p:cNvSpPr>
                <a:spLocks noChangeShapeType="1"/>
              </p:cNvSpPr>
              <p:nvPr/>
            </p:nvSpPr>
            <p:spPr bwMode="auto">
              <a:xfrm>
                <a:off x="1880" y="14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27" name="Line 534"/>
              <p:cNvSpPr>
                <a:spLocks noChangeShapeType="1"/>
              </p:cNvSpPr>
              <p:nvPr/>
            </p:nvSpPr>
            <p:spPr bwMode="auto">
              <a:xfrm>
                <a:off x="1882" y="14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28" name="Line 535"/>
              <p:cNvSpPr>
                <a:spLocks noChangeShapeType="1"/>
              </p:cNvSpPr>
              <p:nvPr/>
            </p:nvSpPr>
            <p:spPr bwMode="auto">
              <a:xfrm>
                <a:off x="1884" y="14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29" name="Freeform 536"/>
              <p:cNvSpPr>
                <a:spLocks/>
              </p:cNvSpPr>
              <p:nvPr/>
            </p:nvSpPr>
            <p:spPr bwMode="auto">
              <a:xfrm>
                <a:off x="1886" y="1446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30" name="Line 537"/>
              <p:cNvSpPr>
                <a:spLocks noChangeShapeType="1"/>
              </p:cNvSpPr>
              <p:nvPr/>
            </p:nvSpPr>
            <p:spPr bwMode="auto">
              <a:xfrm>
                <a:off x="1930" y="1442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31" name="Line 538"/>
              <p:cNvSpPr>
                <a:spLocks noChangeShapeType="1"/>
              </p:cNvSpPr>
              <p:nvPr/>
            </p:nvSpPr>
            <p:spPr bwMode="auto">
              <a:xfrm flipV="1">
                <a:off x="1930" y="144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32" name="Line 539"/>
              <p:cNvSpPr>
                <a:spLocks noChangeShapeType="1"/>
              </p:cNvSpPr>
              <p:nvPr/>
            </p:nvSpPr>
            <p:spPr bwMode="auto">
              <a:xfrm>
                <a:off x="1930" y="144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33" name="Line 540"/>
              <p:cNvSpPr>
                <a:spLocks noChangeShapeType="1"/>
              </p:cNvSpPr>
              <p:nvPr/>
            </p:nvSpPr>
            <p:spPr bwMode="auto">
              <a:xfrm>
                <a:off x="1932" y="144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34" name="Line 541"/>
              <p:cNvSpPr>
                <a:spLocks noChangeShapeType="1"/>
              </p:cNvSpPr>
              <p:nvPr/>
            </p:nvSpPr>
            <p:spPr bwMode="auto">
              <a:xfrm>
                <a:off x="1934" y="144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35" name="Line 542"/>
              <p:cNvSpPr>
                <a:spLocks noChangeShapeType="1"/>
              </p:cNvSpPr>
              <p:nvPr/>
            </p:nvSpPr>
            <p:spPr bwMode="auto">
              <a:xfrm>
                <a:off x="1936" y="144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36" name="Line 543"/>
              <p:cNvSpPr>
                <a:spLocks noChangeShapeType="1"/>
              </p:cNvSpPr>
              <p:nvPr/>
            </p:nvSpPr>
            <p:spPr bwMode="auto">
              <a:xfrm>
                <a:off x="1938" y="144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37" name="Line 544"/>
              <p:cNvSpPr>
                <a:spLocks noChangeShapeType="1"/>
              </p:cNvSpPr>
              <p:nvPr/>
            </p:nvSpPr>
            <p:spPr bwMode="auto">
              <a:xfrm>
                <a:off x="1940" y="1440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38" name="Line 545"/>
              <p:cNvSpPr>
                <a:spLocks noChangeShapeType="1"/>
              </p:cNvSpPr>
              <p:nvPr/>
            </p:nvSpPr>
            <p:spPr bwMode="auto">
              <a:xfrm flipV="1">
                <a:off x="1940" y="143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39" name="Line 546"/>
              <p:cNvSpPr>
                <a:spLocks noChangeShapeType="1"/>
              </p:cNvSpPr>
              <p:nvPr/>
            </p:nvSpPr>
            <p:spPr bwMode="auto">
              <a:xfrm>
                <a:off x="1940" y="143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40" name="Line 547"/>
              <p:cNvSpPr>
                <a:spLocks noChangeShapeType="1"/>
              </p:cNvSpPr>
              <p:nvPr/>
            </p:nvSpPr>
            <p:spPr bwMode="auto">
              <a:xfrm>
                <a:off x="1942" y="143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41" name="Line 548"/>
              <p:cNvSpPr>
                <a:spLocks noChangeShapeType="1"/>
              </p:cNvSpPr>
              <p:nvPr/>
            </p:nvSpPr>
            <p:spPr bwMode="auto">
              <a:xfrm>
                <a:off x="1944" y="143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42" name="Line 549"/>
              <p:cNvSpPr>
                <a:spLocks noChangeShapeType="1"/>
              </p:cNvSpPr>
              <p:nvPr/>
            </p:nvSpPr>
            <p:spPr bwMode="auto">
              <a:xfrm>
                <a:off x="1946" y="143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43" name="Line 550"/>
              <p:cNvSpPr>
                <a:spLocks noChangeShapeType="1"/>
              </p:cNvSpPr>
              <p:nvPr/>
            </p:nvSpPr>
            <p:spPr bwMode="auto">
              <a:xfrm>
                <a:off x="1948" y="143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44" name="Line 551"/>
              <p:cNvSpPr>
                <a:spLocks noChangeShapeType="1"/>
              </p:cNvSpPr>
              <p:nvPr/>
            </p:nvSpPr>
            <p:spPr bwMode="auto">
              <a:xfrm flipV="1">
                <a:off x="1950" y="143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45" name="Line 552"/>
              <p:cNvSpPr>
                <a:spLocks noChangeShapeType="1"/>
              </p:cNvSpPr>
              <p:nvPr/>
            </p:nvSpPr>
            <p:spPr bwMode="auto">
              <a:xfrm>
                <a:off x="1950" y="143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46" name="Line 553"/>
              <p:cNvSpPr>
                <a:spLocks noChangeShapeType="1"/>
              </p:cNvSpPr>
              <p:nvPr/>
            </p:nvSpPr>
            <p:spPr bwMode="auto">
              <a:xfrm>
                <a:off x="1952" y="143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47" name="Line 554"/>
              <p:cNvSpPr>
                <a:spLocks noChangeShapeType="1"/>
              </p:cNvSpPr>
              <p:nvPr/>
            </p:nvSpPr>
            <p:spPr bwMode="auto">
              <a:xfrm>
                <a:off x="1954" y="1436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48" name="Line 555"/>
              <p:cNvSpPr>
                <a:spLocks noChangeShapeType="1"/>
              </p:cNvSpPr>
              <p:nvPr/>
            </p:nvSpPr>
            <p:spPr bwMode="auto">
              <a:xfrm>
                <a:off x="1954" y="143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49" name="Line 556"/>
              <p:cNvSpPr>
                <a:spLocks noChangeShapeType="1"/>
              </p:cNvSpPr>
              <p:nvPr/>
            </p:nvSpPr>
            <p:spPr bwMode="auto">
              <a:xfrm flipV="1">
                <a:off x="1956" y="143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50" name="Line 557"/>
              <p:cNvSpPr>
                <a:spLocks noChangeShapeType="1"/>
              </p:cNvSpPr>
              <p:nvPr/>
            </p:nvSpPr>
            <p:spPr bwMode="auto">
              <a:xfrm>
                <a:off x="1958" y="143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51" name="Line 558"/>
              <p:cNvSpPr>
                <a:spLocks noChangeShapeType="1"/>
              </p:cNvSpPr>
              <p:nvPr/>
            </p:nvSpPr>
            <p:spPr bwMode="auto">
              <a:xfrm>
                <a:off x="1960" y="143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52" name="Line 559"/>
              <p:cNvSpPr>
                <a:spLocks noChangeShapeType="1"/>
              </p:cNvSpPr>
              <p:nvPr/>
            </p:nvSpPr>
            <p:spPr bwMode="auto">
              <a:xfrm flipV="1">
                <a:off x="1962" y="143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53" name="Line 560"/>
              <p:cNvSpPr>
                <a:spLocks noChangeShapeType="1"/>
              </p:cNvSpPr>
              <p:nvPr/>
            </p:nvSpPr>
            <p:spPr bwMode="auto">
              <a:xfrm>
                <a:off x="1964" y="143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54" name="Line 561"/>
              <p:cNvSpPr>
                <a:spLocks noChangeShapeType="1"/>
              </p:cNvSpPr>
              <p:nvPr/>
            </p:nvSpPr>
            <p:spPr bwMode="auto">
              <a:xfrm>
                <a:off x="1966" y="143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55" name="Line 562"/>
              <p:cNvSpPr>
                <a:spLocks noChangeShapeType="1"/>
              </p:cNvSpPr>
              <p:nvPr/>
            </p:nvSpPr>
            <p:spPr bwMode="auto">
              <a:xfrm>
                <a:off x="1968" y="1432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56" name="Line 563"/>
              <p:cNvSpPr>
                <a:spLocks noChangeShapeType="1"/>
              </p:cNvSpPr>
              <p:nvPr/>
            </p:nvSpPr>
            <p:spPr bwMode="auto">
              <a:xfrm>
                <a:off x="1968" y="143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57" name="Line 564"/>
              <p:cNvSpPr>
                <a:spLocks noChangeShapeType="1"/>
              </p:cNvSpPr>
              <p:nvPr/>
            </p:nvSpPr>
            <p:spPr bwMode="auto">
              <a:xfrm>
                <a:off x="1970" y="143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58" name="Line 565"/>
              <p:cNvSpPr>
                <a:spLocks noChangeShapeType="1"/>
              </p:cNvSpPr>
              <p:nvPr/>
            </p:nvSpPr>
            <p:spPr bwMode="auto">
              <a:xfrm flipV="1">
                <a:off x="1972" y="143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59" name="Line 566"/>
              <p:cNvSpPr>
                <a:spLocks noChangeShapeType="1"/>
              </p:cNvSpPr>
              <p:nvPr/>
            </p:nvSpPr>
            <p:spPr bwMode="auto">
              <a:xfrm>
                <a:off x="1972" y="1430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60" name="Line 567"/>
              <p:cNvSpPr>
                <a:spLocks noChangeShapeType="1"/>
              </p:cNvSpPr>
              <p:nvPr/>
            </p:nvSpPr>
            <p:spPr bwMode="auto">
              <a:xfrm>
                <a:off x="1972" y="143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61" name="Line 568"/>
              <p:cNvSpPr>
                <a:spLocks noChangeShapeType="1"/>
              </p:cNvSpPr>
              <p:nvPr/>
            </p:nvSpPr>
            <p:spPr bwMode="auto">
              <a:xfrm>
                <a:off x="1974" y="143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62" name="Line 569"/>
              <p:cNvSpPr>
                <a:spLocks noChangeShapeType="1"/>
              </p:cNvSpPr>
              <p:nvPr/>
            </p:nvSpPr>
            <p:spPr bwMode="auto">
              <a:xfrm>
                <a:off x="1976" y="143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63" name="Line 570"/>
              <p:cNvSpPr>
                <a:spLocks noChangeShapeType="1"/>
              </p:cNvSpPr>
              <p:nvPr/>
            </p:nvSpPr>
            <p:spPr bwMode="auto">
              <a:xfrm flipV="1">
                <a:off x="1978" y="142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64" name="Line 571"/>
              <p:cNvSpPr>
                <a:spLocks noChangeShapeType="1"/>
              </p:cNvSpPr>
              <p:nvPr/>
            </p:nvSpPr>
            <p:spPr bwMode="auto">
              <a:xfrm>
                <a:off x="1978" y="14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65" name="Freeform 572"/>
              <p:cNvSpPr>
                <a:spLocks/>
              </p:cNvSpPr>
              <p:nvPr/>
            </p:nvSpPr>
            <p:spPr bwMode="auto">
              <a:xfrm>
                <a:off x="1980" y="1428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66" name="Line 573"/>
              <p:cNvSpPr>
                <a:spLocks noChangeShapeType="1"/>
              </p:cNvSpPr>
              <p:nvPr/>
            </p:nvSpPr>
            <p:spPr bwMode="auto">
              <a:xfrm>
                <a:off x="2020" y="1416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67" name="Line 574"/>
              <p:cNvSpPr>
                <a:spLocks noChangeShapeType="1"/>
              </p:cNvSpPr>
              <p:nvPr/>
            </p:nvSpPr>
            <p:spPr bwMode="auto">
              <a:xfrm>
                <a:off x="2020" y="1416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68" name="Line 575"/>
              <p:cNvSpPr>
                <a:spLocks noChangeShapeType="1"/>
              </p:cNvSpPr>
              <p:nvPr/>
            </p:nvSpPr>
            <p:spPr bwMode="auto">
              <a:xfrm>
                <a:off x="2020" y="1416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69" name="Line 576"/>
              <p:cNvSpPr>
                <a:spLocks noChangeShapeType="1"/>
              </p:cNvSpPr>
              <p:nvPr/>
            </p:nvSpPr>
            <p:spPr bwMode="auto">
              <a:xfrm>
                <a:off x="2020" y="141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70" name="Line 577"/>
              <p:cNvSpPr>
                <a:spLocks noChangeShapeType="1"/>
              </p:cNvSpPr>
              <p:nvPr/>
            </p:nvSpPr>
            <p:spPr bwMode="auto">
              <a:xfrm>
                <a:off x="2022" y="141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71" name="Line 578"/>
              <p:cNvSpPr>
                <a:spLocks noChangeShapeType="1"/>
              </p:cNvSpPr>
              <p:nvPr/>
            </p:nvSpPr>
            <p:spPr bwMode="auto">
              <a:xfrm flipV="1">
                <a:off x="2024" y="141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72" name="Line 579"/>
              <p:cNvSpPr>
                <a:spLocks noChangeShapeType="1"/>
              </p:cNvSpPr>
              <p:nvPr/>
            </p:nvSpPr>
            <p:spPr bwMode="auto">
              <a:xfrm>
                <a:off x="2026" y="141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73" name="Line 580"/>
              <p:cNvSpPr>
                <a:spLocks noChangeShapeType="1"/>
              </p:cNvSpPr>
              <p:nvPr/>
            </p:nvSpPr>
            <p:spPr bwMode="auto">
              <a:xfrm>
                <a:off x="2028" y="141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74" name="Line 581"/>
              <p:cNvSpPr>
                <a:spLocks noChangeShapeType="1"/>
              </p:cNvSpPr>
              <p:nvPr/>
            </p:nvSpPr>
            <p:spPr bwMode="auto">
              <a:xfrm>
                <a:off x="2030" y="141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75" name="Line 582"/>
              <p:cNvSpPr>
                <a:spLocks noChangeShapeType="1"/>
              </p:cNvSpPr>
              <p:nvPr/>
            </p:nvSpPr>
            <p:spPr bwMode="auto">
              <a:xfrm flipV="1">
                <a:off x="2032" y="141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76" name="Line 583"/>
              <p:cNvSpPr>
                <a:spLocks noChangeShapeType="1"/>
              </p:cNvSpPr>
              <p:nvPr/>
            </p:nvSpPr>
            <p:spPr bwMode="auto">
              <a:xfrm>
                <a:off x="2034" y="1412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77" name="Line 584"/>
              <p:cNvSpPr>
                <a:spLocks noChangeShapeType="1"/>
              </p:cNvSpPr>
              <p:nvPr/>
            </p:nvSpPr>
            <p:spPr bwMode="auto">
              <a:xfrm>
                <a:off x="2034" y="141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458" name="Group 585"/>
            <p:cNvGrpSpPr>
              <a:grpSpLocks/>
            </p:cNvGrpSpPr>
            <p:nvPr/>
          </p:nvGrpSpPr>
          <p:grpSpPr bwMode="auto">
            <a:xfrm>
              <a:off x="2036" y="1230"/>
              <a:ext cx="426" cy="183"/>
              <a:chOff x="2036" y="1230"/>
              <a:chExt cx="426" cy="183"/>
            </a:xfrm>
          </p:grpSpPr>
          <p:sp>
            <p:nvSpPr>
              <p:cNvPr id="18578" name="Line 586"/>
              <p:cNvSpPr>
                <a:spLocks noChangeShapeType="1"/>
              </p:cNvSpPr>
              <p:nvPr/>
            </p:nvSpPr>
            <p:spPr bwMode="auto">
              <a:xfrm>
                <a:off x="2036" y="141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79" name="Line 587"/>
              <p:cNvSpPr>
                <a:spLocks noChangeShapeType="1"/>
              </p:cNvSpPr>
              <p:nvPr/>
            </p:nvSpPr>
            <p:spPr bwMode="auto">
              <a:xfrm flipV="1">
                <a:off x="2038" y="141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0" name="Line 588"/>
              <p:cNvSpPr>
                <a:spLocks noChangeShapeType="1"/>
              </p:cNvSpPr>
              <p:nvPr/>
            </p:nvSpPr>
            <p:spPr bwMode="auto">
              <a:xfrm>
                <a:off x="2040" y="141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1" name="Line 589"/>
              <p:cNvSpPr>
                <a:spLocks noChangeShapeType="1"/>
              </p:cNvSpPr>
              <p:nvPr/>
            </p:nvSpPr>
            <p:spPr bwMode="auto">
              <a:xfrm>
                <a:off x="2042" y="141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2" name="Line 590"/>
              <p:cNvSpPr>
                <a:spLocks noChangeShapeType="1"/>
              </p:cNvSpPr>
              <p:nvPr/>
            </p:nvSpPr>
            <p:spPr bwMode="auto">
              <a:xfrm>
                <a:off x="2044" y="141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3" name="Line 591"/>
              <p:cNvSpPr>
                <a:spLocks noChangeShapeType="1"/>
              </p:cNvSpPr>
              <p:nvPr/>
            </p:nvSpPr>
            <p:spPr bwMode="auto">
              <a:xfrm flipV="1">
                <a:off x="2046" y="140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4" name="Line 592"/>
              <p:cNvSpPr>
                <a:spLocks noChangeShapeType="1"/>
              </p:cNvSpPr>
              <p:nvPr/>
            </p:nvSpPr>
            <p:spPr bwMode="auto">
              <a:xfrm>
                <a:off x="2046" y="14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5" name="Line 593"/>
              <p:cNvSpPr>
                <a:spLocks noChangeShapeType="1"/>
              </p:cNvSpPr>
              <p:nvPr/>
            </p:nvSpPr>
            <p:spPr bwMode="auto">
              <a:xfrm>
                <a:off x="2048" y="140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6" name="Line 594"/>
              <p:cNvSpPr>
                <a:spLocks noChangeShapeType="1"/>
              </p:cNvSpPr>
              <p:nvPr/>
            </p:nvSpPr>
            <p:spPr bwMode="auto">
              <a:xfrm>
                <a:off x="2048" y="14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7" name="Line 595"/>
              <p:cNvSpPr>
                <a:spLocks noChangeShapeType="1"/>
              </p:cNvSpPr>
              <p:nvPr/>
            </p:nvSpPr>
            <p:spPr bwMode="auto">
              <a:xfrm>
                <a:off x="2050" y="14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8" name="Line 596"/>
              <p:cNvSpPr>
                <a:spLocks noChangeShapeType="1"/>
              </p:cNvSpPr>
              <p:nvPr/>
            </p:nvSpPr>
            <p:spPr bwMode="auto">
              <a:xfrm>
                <a:off x="2052" y="140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9" name="Line 597"/>
              <p:cNvSpPr>
                <a:spLocks noChangeShapeType="1"/>
              </p:cNvSpPr>
              <p:nvPr/>
            </p:nvSpPr>
            <p:spPr bwMode="auto">
              <a:xfrm flipV="1">
                <a:off x="2054" y="140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0" name="Line 598"/>
              <p:cNvSpPr>
                <a:spLocks noChangeShapeType="1"/>
              </p:cNvSpPr>
              <p:nvPr/>
            </p:nvSpPr>
            <p:spPr bwMode="auto">
              <a:xfrm>
                <a:off x="2054" y="140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1" name="Line 599"/>
              <p:cNvSpPr>
                <a:spLocks noChangeShapeType="1"/>
              </p:cNvSpPr>
              <p:nvPr/>
            </p:nvSpPr>
            <p:spPr bwMode="auto">
              <a:xfrm>
                <a:off x="2056" y="140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2" name="Line 600"/>
              <p:cNvSpPr>
                <a:spLocks noChangeShapeType="1"/>
              </p:cNvSpPr>
              <p:nvPr/>
            </p:nvSpPr>
            <p:spPr bwMode="auto">
              <a:xfrm>
                <a:off x="2058" y="140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3" name="Line 601"/>
              <p:cNvSpPr>
                <a:spLocks noChangeShapeType="1"/>
              </p:cNvSpPr>
              <p:nvPr/>
            </p:nvSpPr>
            <p:spPr bwMode="auto">
              <a:xfrm flipV="1">
                <a:off x="2060" y="140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4" name="Line 602"/>
              <p:cNvSpPr>
                <a:spLocks noChangeShapeType="1"/>
              </p:cNvSpPr>
              <p:nvPr/>
            </p:nvSpPr>
            <p:spPr bwMode="auto">
              <a:xfrm>
                <a:off x="2060" y="14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5" name="Line 603"/>
              <p:cNvSpPr>
                <a:spLocks noChangeShapeType="1"/>
              </p:cNvSpPr>
              <p:nvPr/>
            </p:nvSpPr>
            <p:spPr bwMode="auto">
              <a:xfrm>
                <a:off x="2062" y="14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6" name="Line 604"/>
              <p:cNvSpPr>
                <a:spLocks noChangeShapeType="1"/>
              </p:cNvSpPr>
              <p:nvPr/>
            </p:nvSpPr>
            <p:spPr bwMode="auto">
              <a:xfrm>
                <a:off x="2064" y="14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7" name="Line 605"/>
              <p:cNvSpPr>
                <a:spLocks noChangeShapeType="1"/>
              </p:cNvSpPr>
              <p:nvPr/>
            </p:nvSpPr>
            <p:spPr bwMode="auto">
              <a:xfrm>
                <a:off x="2066" y="140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8" name="Line 606"/>
              <p:cNvSpPr>
                <a:spLocks noChangeShapeType="1"/>
              </p:cNvSpPr>
              <p:nvPr/>
            </p:nvSpPr>
            <p:spPr bwMode="auto">
              <a:xfrm flipV="1">
                <a:off x="2068" y="140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9" name="Line 607"/>
              <p:cNvSpPr>
                <a:spLocks noChangeShapeType="1"/>
              </p:cNvSpPr>
              <p:nvPr/>
            </p:nvSpPr>
            <p:spPr bwMode="auto">
              <a:xfrm>
                <a:off x="2068" y="1402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0" name="Line 608"/>
              <p:cNvSpPr>
                <a:spLocks noChangeShapeType="1"/>
              </p:cNvSpPr>
              <p:nvPr/>
            </p:nvSpPr>
            <p:spPr bwMode="auto">
              <a:xfrm>
                <a:off x="2068" y="140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1" name="Line 609"/>
              <p:cNvSpPr>
                <a:spLocks noChangeShapeType="1"/>
              </p:cNvSpPr>
              <p:nvPr/>
            </p:nvSpPr>
            <p:spPr bwMode="auto">
              <a:xfrm>
                <a:off x="2070" y="140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2" name="Line 610"/>
              <p:cNvSpPr>
                <a:spLocks noChangeShapeType="1"/>
              </p:cNvSpPr>
              <p:nvPr/>
            </p:nvSpPr>
            <p:spPr bwMode="auto">
              <a:xfrm flipV="1">
                <a:off x="2072" y="140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3" name="Line 611"/>
              <p:cNvSpPr>
                <a:spLocks noChangeShapeType="1"/>
              </p:cNvSpPr>
              <p:nvPr/>
            </p:nvSpPr>
            <p:spPr bwMode="auto">
              <a:xfrm>
                <a:off x="2074" y="140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4" name="Line 612"/>
              <p:cNvSpPr>
                <a:spLocks noChangeShapeType="1"/>
              </p:cNvSpPr>
              <p:nvPr/>
            </p:nvSpPr>
            <p:spPr bwMode="auto">
              <a:xfrm>
                <a:off x="2076" y="140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5" name="Line 613"/>
              <p:cNvSpPr>
                <a:spLocks noChangeShapeType="1"/>
              </p:cNvSpPr>
              <p:nvPr/>
            </p:nvSpPr>
            <p:spPr bwMode="auto">
              <a:xfrm>
                <a:off x="2078" y="140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6" name="Line 614"/>
              <p:cNvSpPr>
                <a:spLocks noChangeShapeType="1"/>
              </p:cNvSpPr>
              <p:nvPr/>
            </p:nvSpPr>
            <p:spPr bwMode="auto">
              <a:xfrm>
                <a:off x="2080" y="1400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7" name="Line 615"/>
              <p:cNvSpPr>
                <a:spLocks noChangeShapeType="1"/>
              </p:cNvSpPr>
              <p:nvPr/>
            </p:nvSpPr>
            <p:spPr bwMode="auto">
              <a:xfrm>
                <a:off x="2080" y="140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8" name="Line 616"/>
              <p:cNvSpPr>
                <a:spLocks noChangeShapeType="1"/>
              </p:cNvSpPr>
              <p:nvPr/>
            </p:nvSpPr>
            <p:spPr bwMode="auto">
              <a:xfrm>
                <a:off x="2082" y="140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9" name="Line 617"/>
              <p:cNvSpPr>
                <a:spLocks noChangeShapeType="1"/>
              </p:cNvSpPr>
              <p:nvPr/>
            </p:nvSpPr>
            <p:spPr bwMode="auto">
              <a:xfrm>
                <a:off x="2084" y="140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10" name="Line 618"/>
              <p:cNvSpPr>
                <a:spLocks noChangeShapeType="1"/>
              </p:cNvSpPr>
              <p:nvPr/>
            </p:nvSpPr>
            <p:spPr bwMode="auto">
              <a:xfrm flipV="1">
                <a:off x="2086" y="139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11" name="Line 619"/>
              <p:cNvSpPr>
                <a:spLocks noChangeShapeType="1"/>
              </p:cNvSpPr>
              <p:nvPr/>
            </p:nvSpPr>
            <p:spPr bwMode="auto">
              <a:xfrm>
                <a:off x="2086" y="139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12" name="Line 620"/>
              <p:cNvSpPr>
                <a:spLocks noChangeShapeType="1"/>
              </p:cNvSpPr>
              <p:nvPr/>
            </p:nvSpPr>
            <p:spPr bwMode="auto">
              <a:xfrm>
                <a:off x="2088" y="139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13" name="Line 621"/>
              <p:cNvSpPr>
                <a:spLocks noChangeShapeType="1"/>
              </p:cNvSpPr>
              <p:nvPr/>
            </p:nvSpPr>
            <p:spPr bwMode="auto">
              <a:xfrm>
                <a:off x="2090" y="139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14" name="Line 622"/>
              <p:cNvSpPr>
                <a:spLocks noChangeShapeType="1"/>
              </p:cNvSpPr>
              <p:nvPr/>
            </p:nvSpPr>
            <p:spPr bwMode="auto">
              <a:xfrm flipV="1">
                <a:off x="2092" y="139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15" name="Line 623"/>
              <p:cNvSpPr>
                <a:spLocks noChangeShapeType="1"/>
              </p:cNvSpPr>
              <p:nvPr/>
            </p:nvSpPr>
            <p:spPr bwMode="auto">
              <a:xfrm>
                <a:off x="2094" y="1396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16" name="Line 624"/>
              <p:cNvSpPr>
                <a:spLocks noChangeShapeType="1"/>
              </p:cNvSpPr>
              <p:nvPr/>
            </p:nvSpPr>
            <p:spPr bwMode="auto">
              <a:xfrm>
                <a:off x="2094" y="139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17" name="Line 625"/>
              <p:cNvSpPr>
                <a:spLocks noChangeShapeType="1"/>
              </p:cNvSpPr>
              <p:nvPr/>
            </p:nvSpPr>
            <p:spPr bwMode="auto">
              <a:xfrm>
                <a:off x="2096" y="139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18" name="Freeform 626"/>
              <p:cNvSpPr>
                <a:spLocks/>
              </p:cNvSpPr>
              <p:nvPr/>
            </p:nvSpPr>
            <p:spPr bwMode="auto">
              <a:xfrm>
                <a:off x="2098" y="1394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2 w 4"/>
                  <a:gd name="T3" fmla="*/ 0 h 2"/>
                  <a:gd name="T4" fmla="*/ 4 w 4"/>
                  <a:gd name="T5" fmla="*/ 0 h 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2" y="0"/>
                    </a:lnTo>
                    <a:lnTo>
                      <a:pt x="4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19" name="Line 627"/>
              <p:cNvSpPr>
                <a:spLocks noChangeShapeType="1"/>
              </p:cNvSpPr>
              <p:nvPr/>
            </p:nvSpPr>
            <p:spPr bwMode="auto">
              <a:xfrm>
                <a:off x="2140" y="1382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20" name="Line 628"/>
              <p:cNvSpPr>
                <a:spLocks noChangeShapeType="1"/>
              </p:cNvSpPr>
              <p:nvPr/>
            </p:nvSpPr>
            <p:spPr bwMode="auto">
              <a:xfrm>
                <a:off x="2140" y="138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21" name="Line 629"/>
              <p:cNvSpPr>
                <a:spLocks noChangeShapeType="1"/>
              </p:cNvSpPr>
              <p:nvPr/>
            </p:nvSpPr>
            <p:spPr bwMode="auto">
              <a:xfrm flipV="1">
                <a:off x="2142" y="138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22" name="Line 630"/>
              <p:cNvSpPr>
                <a:spLocks noChangeShapeType="1"/>
              </p:cNvSpPr>
              <p:nvPr/>
            </p:nvSpPr>
            <p:spPr bwMode="auto">
              <a:xfrm>
                <a:off x="2142" y="138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23" name="Line 631"/>
              <p:cNvSpPr>
                <a:spLocks noChangeShapeType="1"/>
              </p:cNvSpPr>
              <p:nvPr/>
            </p:nvSpPr>
            <p:spPr bwMode="auto">
              <a:xfrm>
                <a:off x="2144" y="138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24" name="Line 632"/>
              <p:cNvSpPr>
                <a:spLocks noChangeShapeType="1"/>
              </p:cNvSpPr>
              <p:nvPr/>
            </p:nvSpPr>
            <p:spPr bwMode="auto">
              <a:xfrm>
                <a:off x="2146" y="138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25" name="Line 633"/>
              <p:cNvSpPr>
                <a:spLocks noChangeShapeType="1"/>
              </p:cNvSpPr>
              <p:nvPr/>
            </p:nvSpPr>
            <p:spPr bwMode="auto">
              <a:xfrm>
                <a:off x="2148" y="1380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26" name="Line 634"/>
              <p:cNvSpPr>
                <a:spLocks noChangeShapeType="1"/>
              </p:cNvSpPr>
              <p:nvPr/>
            </p:nvSpPr>
            <p:spPr bwMode="auto">
              <a:xfrm flipV="1">
                <a:off x="2148" y="137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27" name="Line 635"/>
              <p:cNvSpPr>
                <a:spLocks noChangeShapeType="1"/>
              </p:cNvSpPr>
              <p:nvPr/>
            </p:nvSpPr>
            <p:spPr bwMode="auto">
              <a:xfrm>
                <a:off x="2148" y="137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28" name="Line 636"/>
              <p:cNvSpPr>
                <a:spLocks noChangeShapeType="1"/>
              </p:cNvSpPr>
              <p:nvPr/>
            </p:nvSpPr>
            <p:spPr bwMode="auto">
              <a:xfrm>
                <a:off x="2150" y="137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29" name="Line 637"/>
              <p:cNvSpPr>
                <a:spLocks noChangeShapeType="1"/>
              </p:cNvSpPr>
              <p:nvPr/>
            </p:nvSpPr>
            <p:spPr bwMode="auto">
              <a:xfrm>
                <a:off x="2152" y="137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30" name="Line 638"/>
              <p:cNvSpPr>
                <a:spLocks noChangeShapeType="1"/>
              </p:cNvSpPr>
              <p:nvPr/>
            </p:nvSpPr>
            <p:spPr bwMode="auto">
              <a:xfrm flipV="1">
                <a:off x="2154" y="137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31" name="Line 639"/>
              <p:cNvSpPr>
                <a:spLocks noChangeShapeType="1"/>
              </p:cNvSpPr>
              <p:nvPr/>
            </p:nvSpPr>
            <p:spPr bwMode="auto">
              <a:xfrm>
                <a:off x="2154" y="137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32" name="Line 640"/>
              <p:cNvSpPr>
                <a:spLocks noChangeShapeType="1"/>
              </p:cNvSpPr>
              <p:nvPr/>
            </p:nvSpPr>
            <p:spPr bwMode="auto">
              <a:xfrm>
                <a:off x="2156" y="137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33" name="Line 641"/>
              <p:cNvSpPr>
                <a:spLocks noChangeShapeType="1"/>
              </p:cNvSpPr>
              <p:nvPr/>
            </p:nvSpPr>
            <p:spPr bwMode="auto">
              <a:xfrm flipV="1">
                <a:off x="2158" y="137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34" name="Line 642"/>
              <p:cNvSpPr>
                <a:spLocks noChangeShapeType="1"/>
              </p:cNvSpPr>
              <p:nvPr/>
            </p:nvSpPr>
            <p:spPr bwMode="auto">
              <a:xfrm>
                <a:off x="2160" y="137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35" name="Line 643"/>
              <p:cNvSpPr>
                <a:spLocks noChangeShapeType="1"/>
              </p:cNvSpPr>
              <p:nvPr/>
            </p:nvSpPr>
            <p:spPr bwMode="auto">
              <a:xfrm>
                <a:off x="2162" y="1374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36" name="Line 644"/>
              <p:cNvSpPr>
                <a:spLocks noChangeShapeType="1"/>
              </p:cNvSpPr>
              <p:nvPr/>
            </p:nvSpPr>
            <p:spPr bwMode="auto">
              <a:xfrm>
                <a:off x="2162" y="137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37" name="Line 645"/>
              <p:cNvSpPr>
                <a:spLocks noChangeShapeType="1"/>
              </p:cNvSpPr>
              <p:nvPr/>
            </p:nvSpPr>
            <p:spPr bwMode="auto">
              <a:xfrm flipV="1">
                <a:off x="2164" y="137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38" name="Line 646"/>
              <p:cNvSpPr>
                <a:spLocks noChangeShapeType="1"/>
              </p:cNvSpPr>
              <p:nvPr/>
            </p:nvSpPr>
            <p:spPr bwMode="auto">
              <a:xfrm>
                <a:off x="2164" y="1372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39" name="Line 647"/>
              <p:cNvSpPr>
                <a:spLocks noChangeShapeType="1"/>
              </p:cNvSpPr>
              <p:nvPr/>
            </p:nvSpPr>
            <p:spPr bwMode="auto">
              <a:xfrm>
                <a:off x="2164" y="137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40" name="Line 648"/>
              <p:cNvSpPr>
                <a:spLocks noChangeShapeType="1"/>
              </p:cNvSpPr>
              <p:nvPr/>
            </p:nvSpPr>
            <p:spPr bwMode="auto">
              <a:xfrm flipV="1">
                <a:off x="2166" y="137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41" name="Line 649"/>
              <p:cNvSpPr>
                <a:spLocks noChangeShapeType="1"/>
              </p:cNvSpPr>
              <p:nvPr/>
            </p:nvSpPr>
            <p:spPr bwMode="auto">
              <a:xfrm>
                <a:off x="2168" y="137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42" name="Line 650"/>
              <p:cNvSpPr>
                <a:spLocks noChangeShapeType="1"/>
              </p:cNvSpPr>
              <p:nvPr/>
            </p:nvSpPr>
            <p:spPr bwMode="auto">
              <a:xfrm>
                <a:off x="2170" y="137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43" name="Line 651"/>
              <p:cNvSpPr>
                <a:spLocks noChangeShapeType="1"/>
              </p:cNvSpPr>
              <p:nvPr/>
            </p:nvSpPr>
            <p:spPr bwMode="auto">
              <a:xfrm flipV="1">
                <a:off x="2172" y="136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44" name="Line 652"/>
              <p:cNvSpPr>
                <a:spLocks noChangeShapeType="1"/>
              </p:cNvSpPr>
              <p:nvPr/>
            </p:nvSpPr>
            <p:spPr bwMode="auto">
              <a:xfrm>
                <a:off x="2172" y="136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45" name="Line 653"/>
              <p:cNvSpPr>
                <a:spLocks noChangeShapeType="1"/>
              </p:cNvSpPr>
              <p:nvPr/>
            </p:nvSpPr>
            <p:spPr bwMode="auto">
              <a:xfrm>
                <a:off x="2174" y="136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46" name="Line 654"/>
              <p:cNvSpPr>
                <a:spLocks noChangeShapeType="1"/>
              </p:cNvSpPr>
              <p:nvPr/>
            </p:nvSpPr>
            <p:spPr bwMode="auto">
              <a:xfrm>
                <a:off x="2174" y="136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47" name="Line 655"/>
              <p:cNvSpPr>
                <a:spLocks noChangeShapeType="1"/>
              </p:cNvSpPr>
              <p:nvPr/>
            </p:nvSpPr>
            <p:spPr bwMode="auto">
              <a:xfrm flipV="1">
                <a:off x="2176" y="136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48" name="Line 656"/>
              <p:cNvSpPr>
                <a:spLocks noChangeShapeType="1"/>
              </p:cNvSpPr>
              <p:nvPr/>
            </p:nvSpPr>
            <p:spPr bwMode="auto">
              <a:xfrm>
                <a:off x="2176" y="136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49" name="Line 657"/>
              <p:cNvSpPr>
                <a:spLocks noChangeShapeType="1"/>
              </p:cNvSpPr>
              <p:nvPr/>
            </p:nvSpPr>
            <p:spPr bwMode="auto">
              <a:xfrm>
                <a:off x="2178" y="136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50" name="Line 658"/>
              <p:cNvSpPr>
                <a:spLocks noChangeShapeType="1"/>
              </p:cNvSpPr>
              <p:nvPr/>
            </p:nvSpPr>
            <p:spPr bwMode="auto">
              <a:xfrm>
                <a:off x="2180" y="136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51" name="Line 659"/>
              <p:cNvSpPr>
                <a:spLocks noChangeShapeType="1"/>
              </p:cNvSpPr>
              <p:nvPr/>
            </p:nvSpPr>
            <p:spPr bwMode="auto">
              <a:xfrm flipV="1">
                <a:off x="2182" y="136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52" name="Freeform 660"/>
              <p:cNvSpPr>
                <a:spLocks/>
              </p:cNvSpPr>
              <p:nvPr/>
            </p:nvSpPr>
            <p:spPr bwMode="auto">
              <a:xfrm>
                <a:off x="2182" y="1364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2 w 4"/>
                  <a:gd name="T3" fmla="*/ 0 h 1"/>
                  <a:gd name="T4" fmla="*/ 4 w 4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53" name="Line 661"/>
              <p:cNvSpPr>
                <a:spLocks noChangeShapeType="1"/>
              </p:cNvSpPr>
              <p:nvPr/>
            </p:nvSpPr>
            <p:spPr bwMode="auto">
              <a:xfrm>
                <a:off x="2216" y="134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54" name="Line 662"/>
              <p:cNvSpPr>
                <a:spLocks noChangeShapeType="1"/>
              </p:cNvSpPr>
              <p:nvPr/>
            </p:nvSpPr>
            <p:spPr bwMode="auto">
              <a:xfrm>
                <a:off x="2216" y="134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55" name="Line 663"/>
              <p:cNvSpPr>
                <a:spLocks noChangeShapeType="1"/>
              </p:cNvSpPr>
              <p:nvPr/>
            </p:nvSpPr>
            <p:spPr bwMode="auto">
              <a:xfrm flipV="1">
                <a:off x="2218" y="134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56" name="Line 664"/>
              <p:cNvSpPr>
                <a:spLocks noChangeShapeType="1"/>
              </p:cNvSpPr>
              <p:nvPr/>
            </p:nvSpPr>
            <p:spPr bwMode="auto">
              <a:xfrm>
                <a:off x="2218" y="13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57" name="Line 665"/>
              <p:cNvSpPr>
                <a:spLocks noChangeShapeType="1"/>
              </p:cNvSpPr>
              <p:nvPr/>
            </p:nvSpPr>
            <p:spPr bwMode="auto">
              <a:xfrm>
                <a:off x="2220" y="13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58" name="Line 666"/>
              <p:cNvSpPr>
                <a:spLocks noChangeShapeType="1"/>
              </p:cNvSpPr>
              <p:nvPr/>
            </p:nvSpPr>
            <p:spPr bwMode="auto">
              <a:xfrm flipV="1">
                <a:off x="2222" y="134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59" name="Line 667"/>
              <p:cNvSpPr>
                <a:spLocks noChangeShapeType="1"/>
              </p:cNvSpPr>
              <p:nvPr/>
            </p:nvSpPr>
            <p:spPr bwMode="auto">
              <a:xfrm>
                <a:off x="2222" y="134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60" name="Line 668"/>
              <p:cNvSpPr>
                <a:spLocks noChangeShapeType="1"/>
              </p:cNvSpPr>
              <p:nvPr/>
            </p:nvSpPr>
            <p:spPr bwMode="auto">
              <a:xfrm>
                <a:off x="2224" y="134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61" name="Line 669"/>
              <p:cNvSpPr>
                <a:spLocks noChangeShapeType="1"/>
              </p:cNvSpPr>
              <p:nvPr/>
            </p:nvSpPr>
            <p:spPr bwMode="auto">
              <a:xfrm flipV="1">
                <a:off x="2226" y="134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62" name="Line 670"/>
              <p:cNvSpPr>
                <a:spLocks noChangeShapeType="1"/>
              </p:cNvSpPr>
              <p:nvPr/>
            </p:nvSpPr>
            <p:spPr bwMode="auto">
              <a:xfrm>
                <a:off x="2226" y="134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63" name="Line 671"/>
              <p:cNvSpPr>
                <a:spLocks noChangeShapeType="1"/>
              </p:cNvSpPr>
              <p:nvPr/>
            </p:nvSpPr>
            <p:spPr bwMode="auto">
              <a:xfrm flipV="1">
                <a:off x="2228" y="134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64" name="Line 672"/>
              <p:cNvSpPr>
                <a:spLocks noChangeShapeType="1"/>
              </p:cNvSpPr>
              <p:nvPr/>
            </p:nvSpPr>
            <p:spPr bwMode="auto">
              <a:xfrm flipV="1">
                <a:off x="2228" y="133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65" name="Line 673"/>
              <p:cNvSpPr>
                <a:spLocks noChangeShapeType="1"/>
              </p:cNvSpPr>
              <p:nvPr/>
            </p:nvSpPr>
            <p:spPr bwMode="auto">
              <a:xfrm flipV="1">
                <a:off x="2228" y="1334"/>
                <a:ext cx="2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66" name="Line 674"/>
              <p:cNvSpPr>
                <a:spLocks noChangeShapeType="1"/>
              </p:cNvSpPr>
              <p:nvPr/>
            </p:nvSpPr>
            <p:spPr bwMode="auto">
              <a:xfrm flipV="1">
                <a:off x="2230" y="1326"/>
                <a:ext cx="1" cy="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67" name="Line 675"/>
              <p:cNvSpPr>
                <a:spLocks noChangeShapeType="1"/>
              </p:cNvSpPr>
              <p:nvPr/>
            </p:nvSpPr>
            <p:spPr bwMode="auto">
              <a:xfrm flipV="1">
                <a:off x="2230" y="1316"/>
                <a:ext cx="2" cy="1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68" name="Freeform 676"/>
              <p:cNvSpPr>
                <a:spLocks/>
              </p:cNvSpPr>
              <p:nvPr/>
            </p:nvSpPr>
            <p:spPr bwMode="auto">
              <a:xfrm>
                <a:off x="2232" y="1300"/>
                <a:ext cx="1" cy="16"/>
              </a:xfrm>
              <a:custGeom>
                <a:avLst/>
                <a:gdLst>
                  <a:gd name="T0" fmla="*/ 0 w 1"/>
                  <a:gd name="T1" fmla="*/ 16 h 16"/>
                  <a:gd name="T2" fmla="*/ 0 w 1"/>
                  <a:gd name="T3" fmla="*/ 4 h 16"/>
                  <a:gd name="T4" fmla="*/ 0 w 1"/>
                  <a:gd name="T5" fmla="*/ 0 h 1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6">
                    <a:moveTo>
                      <a:pt x="0" y="16"/>
                    </a:move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69" name="Line 677"/>
              <p:cNvSpPr>
                <a:spLocks noChangeShapeType="1"/>
              </p:cNvSpPr>
              <p:nvPr/>
            </p:nvSpPr>
            <p:spPr bwMode="auto">
              <a:xfrm>
                <a:off x="2238" y="1328"/>
                <a:ext cx="1" cy="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70" name="Line 678"/>
              <p:cNvSpPr>
                <a:spLocks noChangeShapeType="1"/>
              </p:cNvSpPr>
              <p:nvPr/>
            </p:nvSpPr>
            <p:spPr bwMode="auto">
              <a:xfrm>
                <a:off x="2238" y="133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71" name="Line 679"/>
              <p:cNvSpPr>
                <a:spLocks noChangeShapeType="1"/>
              </p:cNvSpPr>
              <p:nvPr/>
            </p:nvSpPr>
            <p:spPr bwMode="auto">
              <a:xfrm>
                <a:off x="2238" y="133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72" name="Line 680"/>
              <p:cNvSpPr>
                <a:spLocks noChangeShapeType="1"/>
              </p:cNvSpPr>
              <p:nvPr/>
            </p:nvSpPr>
            <p:spPr bwMode="auto">
              <a:xfrm>
                <a:off x="2240" y="133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73" name="Line 681"/>
              <p:cNvSpPr>
                <a:spLocks noChangeShapeType="1"/>
              </p:cNvSpPr>
              <p:nvPr/>
            </p:nvSpPr>
            <p:spPr bwMode="auto">
              <a:xfrm flipV="1">
                <a:off x="2242" y="133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74" name="Line 682"/>
              <p:cNvSpPr>
                <a:spLocks noChangeShapeType="1"/>
              </p:cNvSpPr>
              <p:nvPr/>
            </p:nvSpPr>
            <p:spPr bwMode="auto">
              <a:xfrm>
                <a:off x="2244" y="133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75" name="Line 683"/>
              <p:cNvSpPr>
                <a:spLocks noChangeShapeType="1"/>
              </p:cNvSpPr>
              <p:nvPr/>
            </p:nvSpPr>
            <p:spPr bwMode="auto">
              <a:xfrm>
                <a:off x="2246" y="133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76" name="Line 684"/>
              <p:cNvSpPr>
                <a:spLocks noChangeShapeType="1"/>
              </p:cNvSpPr>
              <p:nvPr/>
            </p:nvSpPr>
            <p:spPr bwMode="auto">
              <a:xfrm flipV="1">
                <a:off x="2248" y="133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77" name="Line 685"/>
              <p:cNvSpPr>
                <a:spLocks noChangeShapeType="1"/>
              </p:cNvSpPr>
              <p:nvPr/>
            </p:nvSpPr>
            <p:spPr bwMode="auto">
              <a:xfrm>
                <a:off x="2248" y="133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78" name="Line 686"/>
              <p:cNvSpPr>
                <a:spLocks noChangeShapeType="1"/>
              </p:cNvSpPr>
              <p:nvPr/>
            </p:nvSpPr>
            <p:spPr bwMode="auto">
              <a:xfrm>
                <a:off x="2250" y="133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79" name="Line 687"/>
              <p:cNvSpPr>
                <a:spLocks noChangeShapeType="1"/>
              </p:cNvSpPr>
              <p:nvPr/>
            </p:nvSpPr>
            <p:spPr bwMode="auto">
              <a:xfrm flipV="1">
                <a:off x="2252" y="132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80" name="Line 688"/>
              <p:cNvSpPr>
                <a:spLocks noChangeShapeType="1"/>
              </p:cNvSpPr>
              <p:nvPr/>
            </p:nvSpPr>
            <p:spPr bwMode="auto">
              <a:xfrm>
                <a:off x="2254" y="13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81" name="Line 689"/>
              <p:cNvSpPr>
                <a:spLocks noChangeShapeType="1"/>
              </p:cNvSpPr>
              <p:nvPr/>
            </p:nvSpPr>
            <p:spPr bwMode="auto">
              <a:xfrm>
                <a:off x="2256" y="13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82" name="Line 690"/>
              <p:cNvSpPr>
                <a:spLocks noChangeShapeType="1"/>
              </p:cNvSpPr>
              <p:nvPr/>
            </p:nvSpPr>
            <p:spPr bwMode="auto">
              <a:xfrm>
                <a:off x="2258" y="13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83" name="Line 691"/>
              <p:cNvSpPr>
                <a:spLocks noChangeShapeType="1"/>
              </p:cNvSpPr>
              <p:nvPr/>
            </p:nvSpPr>
            <p:spPr bwMode="auto">
              <a:xfrm>
                <a:off x="2260" y="132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84" name="Line 692"/>
              <p:cNvSpPr>
                <a:spLocks noChangeShapeType="1"/>
              </p:cNvSpPr>
              <p:nvPr/>
            </p:nvSpPr>
            <p:spPr bwMode="auto">
              <a:xfrm>
                <a:off x="2260" y="13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85" name="Line 693"/>
              <p:cNvSpPr>
                <a:spLocks noChangeShapeType="1"/>
              </p:cNvSpPr>
              <p:nvPr/>
            </p:nvSpPr>
            <p:spPr bwMode="auto">
              <a:xfrm>
                <a:off x="2262" y="132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86" name="Line 694"/>
              <p:cNvSpPr>
                <a:spLocks noChangeShapeType="1"/>
              </p:cNvSpPr>
              <p:nvPr/>
            </p:nvSpPr>
            <p:spPr bwMode="auto">
              <a:xfrm>
                <a:off x="2264" y="133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87" name="Line 695"/>
              <p:cNvSpPr>
                <a:spLocks noChangeShapeType="1"/>
              </p:cNvSpPr>
              <p:nvPr/>
            </p:nvSpPr>
            <p:spPr bwMode="auto">
              <a:xfrm>
                <a:off x="2266" y="133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88" name="Line 696"/>
              <p:cNvSpPr>
                <a:spLocks noChangeShapeType="1"/>
              </p:cNvSpPr>
              <p:nvPr/>
            </p:nvSpPr>
            <p:spPr bwMode="auto">
              <a:xfrm>
                <a:off x="2268" y="133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89" name="Line 697"/>
              <p:cNvSpPr>
                <a:spLocks noChangeShapeType="1"/>
              </p:cNvSpPr>
              <p:nvPr/>
            </p:nvSpPr>
            <p:spPr bwMode="auto">
              <a:xfrm>
                <a:off x="2270" y="133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90" name="Line 698"/>
              <p:cNvSpPr>
                <a:spLocks noChangeShapeType="1"/>
              </p:cNvSpPr>
              <p:nvPr/>
            </p:nvSpPr>
            <p:spPr bwMode="auto">
              <a:xfrm flipV="1">
                <a:off x="2272" y="133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91" name="Line 699"/>
              <p:cNvSpPr>
                <a:spLocks noChangeShapeType="1"/>
              </p:cNvSpPr>
              <p:nvPr/>
            </p:nvSpPr>
            <p:spPr bwMode="auto">
              <a:xfrm>
                <a:off x="2274" y="133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92" name="Line 700"/>
              <p:cNvSpPr>
                <a:spLocks noChangeShapeType="1"/>
              </p:cNvSpPr>
              <p:nvPr/>
            </p:nvSpPr>
            <p:spPr bwMode="auto">
              <a:xfrm>
                <a:off x="2276" y="133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93" name="Line 701"/>
              <p:cNvSpPr>
                <a:spLocks noChangeShapeType="1"/>
              </p:cNvSpPr>
              <p:nvPr/>
            </p:nvSpPr>
            <p:spPr bwMode="auto">
              <a:xfrm>
                <a:off x="2278" y="133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94" name="Line 702"/>
              <p:cNvSpPr>
                <a:spLocks noChangeShapeType="1"/>
              </p:cNvSpPr>
              <p:nvPr/>
            </p:nvSpPr>
            <p:spPr bwMode="auto">
              <a:xfrm flipV="1">
                <a:off x="2280" y="132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95" name="Line 703"/>
              <p:cNvSpPr>
                <a:spLocks noChangeShapeType="1"/>
              </p:cNvSpPr>
              <p:nvPr/>
            </p:nvSpPr>
            <p:spPr bwMode="auto">
              <a:xfrm>
                <a:off x="2280" y="13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96" name="Line 704"/>
              <p:cNvSpPr>
                <a:spLocks noChangeShapeType="1"/>
              </p:cNvSpPr>
              <p:nvPr/>
            </p:nvSpPr>
            <p:spPr bwMode="auto">
              <a:xfrm>
                <a:off x="2282" y="13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97" name="Line 705"/>
              <p:cNvSpPr>
                <a:spLocks noChangeShapeType="1"/>
              </p:cNvSpPr>
              <p:nvPr/>
            </p:nvSpPr>
            <p:spPr bwMode="auto">
              <a:xfrm>
                <a:off x="2284" y="132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98" name="Line 706"/>
              <p:cNvSpPr>
                <a:spLocks noChangeShapeType="1"/>
              </p:cNvSpPr>
              <p:nvPr/>
            </p:nvSpPr>
            <p:spPr bwMode="auto">
              <a:xfrm flipV="1">
                <a:off x="2286" y="132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99" name="Line 707"/>
              <p:cNvSpPr>
                <a:spLocks noChangeShapeType="1"/>
              </p:cNvSpPr>
              <p:nvPr/>
            </p:nvSpPr>
            <p:spPr bwMode="auto">
              <a:xfrm>
                <a:off x="2286" y="132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00" name="Line 708"/>
              <p:cNvSpPr>
                <a:spLocks noChangeShapeType="1"/>
              </p:cNvSpPr>
              <p:nvPr/>
            </p:nvSpPr>
            <p:spPr bwMode="auto">
              <a:xfrm>
                <a:off x="2288" y="132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01" name="Line 709"/>
              <p:cNvSpPr>
                <a:spLocks noChangeShapeType="1"/>
              </p:cNvSpPr>
              <p:nvPr/>
            </p:nvSpPr>
            <p:spPr bwMode="auto">
              <a:xfrm>
                <a:off x="2290" y="132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02" name="Line 710"/>
              <p:cNvSpPr>
                <a:spLocks noChangeShapeType="1"/>
              </p:cNvSpPr>
              <p:nvPr/>
            </p:nvSpPr>
            <p:spPr bwMode="auto">
              <a:xfrm>
                <a:off x="2292" y="132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03" name="Line 711"/>
              <p:cNvSpPr>
                <a:spLocks noChangeShapeType="1"/>
              </p:cNvSpPr>
              <p:nvPr/>
            </p:nvSpPr>
            <p:spPr bwMode="auto">
              <a:xfrm flipV="1">
                <a:off x="2294" y="132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04" name="Line 712"/>
              <p:cNvSpPr>
                <a:spLocks noChangeShapeType="1"/>
              </p:cNvSpPr>
              <p:nvPr/>
            </p:nvSpPr>
            <p:spPr bwMode="auto">
              <a:xfrm>
                <a:off x="2294" y="132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05" name="Line 713"/>
              <p:cNvSpPr>
                <a:spLocks noChangeShapeType="1"/>
              </p:cNvSpPr>
              <p:nvPr/>
            </p:nvSpPr>
            <p:spPr bwMode="auto">
              <a:xfrm>
                <a:off x="2296" y="132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06" name="Line 714"/>
              <p:cNvSpPr>
                <a:spLocks noChangeShapeType="1"/>
              </p:cNvSpPr>
              <p:nvPr/>
            </p:nvSpPr>
            <p:spPr bwMode="auto">
              <a:xfrm>
                <a:off x="2298" y="132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07" name="Line 715"/>
              <p:cNvSpPr>
                <a:spLocks noChangeShapeType="1"/>
              </p:cNvSpPr>
              <p:nvPr/>
            </p:nvSpPr>
            <p:spPr bwMode="auto">
              <a:xfrm>
                <a:off x="2300" y="132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08" name="Line 716"/>
              <p:cNvSpPr>
                <a:spLocks noChangeShapeType="1"/>
              </p:cNvSpPr>
              <p:nvPr/>
            </p:nvSpPr>
            <p:spPr bwMode="auto">
              <a:xfrm flipV="1">
                <a:off x="2302" y="132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09" name="Line 717"/>
              <p:cNvSpPr>
                <a:spLocks noChangeShapeType="1"/>
              </p:cNvSpPr>
              <p:nvPr/>
            </p:nvSpPr>
            <p:spPr bwMode="auto">
              <a:xfrm>
                <a:off x="2302" y="132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10" name="Line 718"/>
              <p:cNvSpPr>
                <a:spLocks noChangeShapeType="1"/>
              </p:cNvSpPr>
              <p:nvPr/>
            </p:nvSpPr>
            <p:spPr bwMode="auto">
              <a:xfrm>
                <a:off x="2304" y="132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11" name="Line 719"/>
              <p:cNvSpPr>
                <a:spLocks noChangeShapeType="1"/>
              </p:cNvSpPr>
              <p:nvPr/>
            </p:nvSpPr>
            <p:spPr bwMode="auto">
              <a:xfrm flipV="1">
                <a:off x="2306" y="132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12" name="Line 720"/>
              <p:cNvSpPr>
                <a:spLocks noChangeShapeType="1"/>
              </p:cNvSpPr>
              <p:nvPr/>
            </p:nvSpPr>
            <p:spPr bwMode="auto">
              <a:xfrm>
                <a:off x="2306" y="132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13" name="Line 721"/>
              <p:cNvSpPr>
                <a:spLocks noChangeShapeType="1"/>
              </p:cNvSpPr>
              <p:nvPr/>
            </p:nvSpPr>
            <p:spPr bwMode="auto">
              <a:xfrm>
                <a:off x="2308" y="1320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14" name="Line 722"/>
              <p:cNvSpPr>
                <a:spLocks noChangeShapeType="1"/>
              </p:cNvSpPr>
              <p:nvPr/>
            </p:nvSpPr>
            <p:spPr bwMode="auto">
              <a:xfrm flipV="1">
                <a:off x="2308" y="131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15" name="Line 723"/>
              <p:cNvSpPr>
                <a:spLocks noChangeShapeType="1"/>
              </p:cNvSpPr>
              <p:nvPr/>
            </p:nvSpPr>
            <p:spPr bwMode="auto">
              <a:xfrm>
                <a:off x="2308" y="131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16" name="Line 724"/>
              <p:cNvSpPr>
                <a:spLocks noChangeShapeType="1"/>
              </p:cNvSpPr>
              <p:nvPr/>
            </p:nvSpPr>
            <p:spPr bwMode="auto">
              <a:xfrm>
                <a:off x="2310" y="131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17" name="Line 725"/>
              <p:cNvSpPr>
                <a:spLocks noChangeShapeType="1"/>
              </p:cNvSpPr>
              <p:nvPr/>
            </p:nvSpPr>
            <p:spPr bwMode="auto">
              <a:xfrm flipV="1">
                <a:off x="2312" y="131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18" name="Line 726"/>
              <p:cNvSpPr>
                <a:spLocks noChangeShapeType="1"/>
              </p:cNvSpPr>
              <p:nvPr/>
            </p:nvSpPr>
            <p:spPr bwMode="auto">
              <a:xfrm>
                <a:off x="2312" y="131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19" name="Freeform 727"/>
              <p:cNvSpPr>
                <a:spLocks/>
              </p:cNvSpPr>
              <p:nvPr/>
            </p:nvSpPr>
            <p:spPr bwMode="auto">
              <a:xfrm>
                <a:off x="2314" y="1316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2 w 2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20" name="Line 728"/>
              <p:cNvSpPr>
                <a:spLocks noChangeShapeType="1"/>
              </p:cNvSpPr>
              <p:nvPr/>
            </p:nvSpPr>
            <p:spPr bwMode="auto">
              <a:xfrm>
                <a:off x="2350" y="130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21" name="Line 729"/>
              <p:cNvSpPr>
                <a:spLocks noChangeShapeType="1"/>
              </p:cNvSpPr>
              <p:nvPr/>
            </p:nvSpPr>
            <p:spPr bwMode="auto">
              <a:xfrm flipV="1">
                <a:off x="2352" y="129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22" name="Line 730"/>
              <p:cNvSpPr>
                <a:spLocks noChangeShapeType="1"/>
              </p:cNvSpPr>
              <p:nvPr/>
            </p:nvSpPr>
            <p:spPr bwMode="auto">
              <a:xfrm>
                <a:off x="2352" y="129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23" name="Line 731"/>
              <p:cNvSpPr>
                <a:spLocks noChangeShapeType="1"/>
              </p:cNvSpPr>
              <p:nvPr/>
            </p:nvSpPr>
            <p:spPr bwMode="auto">
              <a:xfrm>
                <a:off x="2354" y="129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24" name="Line 732"/>
              <p:cNvSpPr>
                <a:spLocks noChangeShapeType="1"/>
              </p:cNvSpPr>
              <p:nvPr/>
            </p:nvSpPr>
            <p:spPr bwMode="auto">
              <a:xfrm flipV="1">
                <a:off x="2356" y="129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25" name="Line 733"/>
              <p:cNvSpPr>
                <a:spLocks noChangeShapeType="1"/>
              </p:cNvSpPr>
              <p:nvPr/>
            </p:nvSpPr>
            <p:spPr bwMode="auto">
              <a:xfrm>
                <a:off x="2356" y="1296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26" name="Line 734"/>
              <p:cNvSpPr>
                <a:spLocks noChangeShapeType="1"/>
              </p:cNvSpPr>
              <p:nvPr/>
            </p:nvSpPr>
            <p:spPr bwMode="auto">
              <a:xfrm flipV="1">
                <a:off x="2356" y="129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27" name="Line 735"/>
              <p:cNvSpPr>
                <a:spLocks noChangeShapeType="1"/>
              </p:cNvSpPr>
              <p:nvPr/>
            </p:nvSpPr>
            <p:spPr bwMode="auto">
              <a:xfrm>
                <a:off x="2358" y="129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28" name="Line 736"/>
              <p:cNvSpPr>
                <a:spLocks noChangeShapeType="1"/>
              </p:cNvSpPr>
              <p:nvPr/>
            </p:nvSpPr>
            <p:spPr bwMode="auto">
              <a:xfrm flipV="1">
                <a:off x="2360" y="129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29" name="Line 737"/>
              <p:cNvSpPr>
                <a:spLocks noChangeShapeType="1"/>
              </p:cNvSpPr>
              <p:nvPr/>
            </p:nvSpPr>
            <p:spPr bwMode="auto">
              <a:xfrm>
                <a:off x="2362" y="129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30" name="Line 738"/>
              <p:cNvSpPr>
                <a:spLocks noChangeShapeType="1"/>
              </p:cNvSpPr>
              <p:nvPr/>
            </p:nvSpPr>
            <p:spPr bwMode="auto">
              <a:xfrm flipV="1">
                <a:off x="2364" y="129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31" name="Line 739"/>
              <p:cNvSpPr>
                <a:spLocks noChangeShapeType="1"/>
              </p:cNvSpPr>
              <p:nvPr/>
            </p:nvSpPr>
            <p:spPr bwMode="auto">
              <a:xfrm>
                <a:off x="2364" y="129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32" name="Line 740"/>
              <p:cNvSpPr>
                <a:spLocks noChangeShapeType="1"/>
              </p:cNvSpPr>
              <p:nvPr/>
            </p:nvSpPr>
            <p:spPr bwMode="auto">
              <a:xfrm>
                <a:off x="2366" y="129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33" name="Line 741"/>
              <p:cNvSpPr>
                <a:spLocks noChangeShapeType="1"/>
              </p:cNvSpPr>
              <p:nvPr/>
            </p:nvSpPr>
            <p:spPr bwMode="auto">
              <a:xfrm flipV="1">
                <a:off x="2368" y="128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34" name="Line 742"/>
              <p:cNvSpPr>
                <a:spLocks noChangeShapeType="1"/>
              </p:cNvSpPr>
              <p:nvPr/>
            </p:nvSpPr>
            <p:spPr bwMode="auto">
              <a:xfrm>
                <a:off x="2368" y="128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35" name="Line 743"/>
              <p:cNvSpPr>
                <a:spLocks noChangeShapeType="1"/>
              </p:cNvSpPr>
              <p:nvPr/>
            </p:nvSpPr>
            <p:spPr bwMode="auto">
              <a:xfrm>
                <a:off x="2370" y="128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36" name="Line 744"/>
              <p:cNvSpPr>
                <a:spLocks noChangeShapeType="1"/>
              </p:cNvSpPr>
              <p:nvPr/>
            </p:nvSpPr>
            <p:spPr bwMode="auto">
              <a:xfrm flipV="1">
                <a:off x="2372" y="128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37" name="Line 745"/>
              <p:cNvSpPr>
                <a:spLocks noChangeShapeType="1"/>
              </p:cNvSpPr>
              <p:nvPr/>
            </p:nvSpPr>
            <p:spPr bwMode="auto">
              <a:xfrm>
                <a:off x="2372" y="128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38" name="Line 746"/>
              <p:cNvSpPr>
                <a:spLocks noChangeShapeType="1"/>
              </p:cNvSpPr>
              <p:nvPr/>
            </p:nvSpPr>
            <p:spPr bwMode="auto">
              <a:xfrm flipV="1">
                <a:off x="2374" y="128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39" name="Line 747"/>
              <p:cNvSpPr>
                <a:spLocks noChangeShapeType="1"/>
              </p:cNvSpPr>
              <p:nvPr/>
            </p:nvSpPr>
            <p:spPr bwMode="auto">
              <a:xfrm>
                <a:off x="2376" y="128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0" name="Line 748"/>
              <p:cNvSpPr>
                <a:spLocks noChangeShapeType="1"/>
              </p:cNvSpPr>
              <p:nvPr/>
            </p:nvSpPr>
            <p:spPr bwMode="auto">
              <a:xfrm flipV="1">
                <a:off x="2378" y="128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1" name="Line 749"/>
              <p:cNvSpPr>
                <a:spLocks noChangeShapeType="1"/>
              </p:cNvSpPr>
              <p:nvPr/>
            </p:nvSpPr>
            <p:spPr bwMode="auto">
              <a:xfrm>
                <a:off x="2378" y="128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2" name="Line 750"/>
              <p:cNvSpPr>
                <a:spLocks noChangeShapeType="1"/>
              </p:cNvSpPr>
              <p:nvPr/>
            </p:nvSpPr>
            <p:spPr bwMode="auto">
              <a:xfrm>
                <a:off x="2380" y="128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3" name="Line 751"/>
              <p:cNvSpPr>
                <a:spLocks noChangeShapeType="1"/>
              </p:cNvSpPr>
              <p:nvPr/>
            </p:nvSpPr>
            <p:spPr bwMode="auto">
              <a:xfrm flipV="1">
                <a:off x="2382" y="128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4" name="Line 752"/>
              <p:cNvSpPr>
                <a:spLocks noChangeShapeType="1"/>
              </p:cNvSpPr>
              <p:nvPr/>
            </p:nvSpPr>
            <p:spPr bwMode="auto">
              <a:xfrm>
                <a:off x="2382" y="128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5" name="Line 753"/>
              <p:cNvSpPr>
                <a:spLocks noChangeShapeType="1"/>
              </p:cNvSpPr>
              <p:nvPr/>
            </p:nvSpPr>
            <p:spPr bwMode="auto">
              <a:xfrm flipV="1">
                <a:off x="2384" y="127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6" name="Line 754"/>
              <p:cNvSpPr>
                <a:spLocks noChangeShapeType="1"/>
              </p:cNvSpPr>
              <p:nvPr/>
            </p:nvSpPr>
            <p:spPr bwMode="auto">
              <a:xfrm>
                <a:off x="2386" y="127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7" name="Line 755"/>
              <p:cNvSpPr>
                <a:spLocks noChangeShapeType="1"/>
              </p:cNvSpPr>
              <p:nvPr/>
            </p:nvSpPr>
            <p:spPr bwMode="auto">
              <a:xfrm flipV="1">
                <a:off x="2388" y="1276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8" name="Line 756"/>
              <p:cNvSpPr>
                <a:spLocks noChangeShapeType="1"/>
              </p:cNvSpPr>
              <p:nvPr/>
            </p:nvSpPr>
            <p:spPr bwMode="auto">
              <a:xfrm>
                <a:off x="2390" y="127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9" name="Freeform 757"/>
              <p:cNvSpPr>
                <a:spLocks/>
              </p:cNvSpPr>
              <p:nvPr/>
            </p:nvSpPr>
            <p:spPr bwMode="auto">
              <a:xfrm>
                <a:off x="2392" y="1274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0 h 2"/>
                  <a:gd name="T4" fmla="*/ 0 w 1"/>
                  <a:gd name="T5" fmla="*/ 0 h 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50" name="Line 758"/>
              <p:cNvSpPr>
                <a:spLocks noChangeShapeType="1"/>
              </p:cNvSpPr>
              <p:nvPr/>
            </p:nvSpPr>
            <p:spPr bwMode="auto">
              <a:xfrm>
                <a:off x="2424" y="125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51" name="Line 759"/>
              <p:cNvSpPr>
                <a:spLocks noChangeShapeType="1"/>
              </p:cNvSpPr>
              <p:nvPr/>
            </p:nvSpPr>
            <p:spPr bwMode="auto">
              <a:xfrm flipV="1">
                <a:off x="2426" y="125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52" name="Line 760"/>
              <p:cNvSpPr>
                <a:spLocks noChangeShapeType="1"/>
              </p:cNvSpPr>
              <p:nvPr/>
            </p:nvSpPr>
            <p:spPr bwMode="auto">
              <a:xfrm>
                <a:off x="2426" y="125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53" name="Line 761"/>
              <p:cNvSpPr>
                <a:spLocks noChangeShapeType="1"/>
              </p:cNvSpPr>
              <p:nvPr/>
            </p:nvSpPr>
            <p:spPr bwMode="auto">
              <a:xfrm flipV="1">
                <a:off x="2428" y="125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54" name="Line 762"/>
              <p:cNvSpPr>
                <a:spLocks noChangeShapeType="1"/>
              </p:cNvSpPr>
              <p:nvPr/>
            </p:nvSpPr>
            <p:spPr bwMode="auto">
              <a:xfrm>
                <a:off x="2428" y="125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55" name="Line 763"/>
              <p:cNvSpPr>
                <a:spLocks noChangeShapeType="1"/>
              </p:cNvSpPr>
              <p:nvPr/>
            </p:nvSpPr>
            <p:spPr bwMode="auto">
              <a:xfrm>
                <a:off x="2430" y="125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56" name="Line 764"/>
              <p:cNvSpPr>
                <a:spLocks noChangeShapeType="1"/>
              </p:cNvSpPr>
              <p:nvPr/>
            </p:nvSpPr>
            <p:spPr bwMode="auto">
              <a:xfrm flipV="1">
                <a:off x="2432" y="125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57" name="Line 765"/>
              <p:cNvSpPr>
                <a:spLocks noChangeShapeType="1"/>
              </p:cNvSpPr>
              <p:nvPr/>
            </p:nvSpPr>
            <p:spPr bwMode="auto">
              <a:xfrm>
                <a:off x="2432" y="125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58" name="Line 766"/>
              <p:cNvSpPr>
                <a:spLocks noChangeShapeType="1"/>
              </p:cNvSpPr>
              <p:nvPr/>
            </p:nvSpPr>
            <p:spPr bwMode="auto">
              <a:xfrm flipV="1">
                <a:off x="2434" y="124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59" name="Line 767"/>
              <p:cNvSpPr>
                <a:spLocks noChangeShapeType="1"/>
              </p:cNvSpPr>
              <p:nvPr/>
            </p:nvSpPr>
            <p:spPr bwMode="auto">
              <a:xfrm>
                <a:off x="2436" y="124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60" name="Line 768"/>
              <p:cNvSpPr>
                <a:spLocks noChangeShapeType="1"/>
              </p:cNvSpPr>
              <p:nvPr/>
            </p:nvSpPr>
            <p:spPr bwMode="auto">
              <a:xfrm flipV="1">
                <a:off x="2438" y="124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61" name="Line 769"/>
              <p:cNvSpPr>
                <a:spLocks noChangeShapeType="1"/>
              </p:cNvSpPr>
              <p:nvPr/>
            </p:nvSpPr>
            <p:spPr bwMode="auto">
              <a:xfrm>
                <a:off x="2438" y="124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62" name="Line 770"/>
              <p:cNvSpPr>
                <a:spLocks noChangeShapeType="1"/>
              </p:cNvSpPr>
              <p:nvPr/>
            </p:nvSpPr>
            <p:spPr bwMode="auto">
              <a:xfrm flipV="1">
                <a:off x="2440" y="1244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63" name="Line 771"/>
              <p:cNvSpPr>
                <a:spLocks noChangeShapeType="1"/>
              </p:cNvSpPr>
              <p:nvPr/>
            </p:nvSpPr>
            <p:spPr bwMode="auto">
              <a:xfrm>
                <a:off x="2442" y="124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64" name="Line 772"/>
              <p:cNvSpPr>
                <a:spLocks noChangeShapeType="1"/>
              </p:cNvSpPr>
              <p:nvPr/>
            </p:nvSpPr>
            <p:spPr bwMode="auto">
              <a:xfrm flipV="1">
                <a:off x="2444" y="1242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65" name="Line 773"/>
              <p:cNvSpPr>
                <a:spLocks noChangeShapeType="1"/>
              </p:cNvSpPr>
              <p:nvPr/>
            </p:nvSpPr>
            <p:spPr bwMode="auto">
              <a:xfrm>
                <a:off x="2444" y="124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66" name="Line 774"/>
              <p:cNvSpPr>
                <a:spLocks noChangeShapeType="1"/>
              </p:cNvSpPr>
              <p:nvPr/>
            </p:nvSpPr>
            <p:spPr bwMode="auto">
              <a:xfrm flipV="1">
                <a:off x="2446" y="1240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67" name="Line 775"/>
              <p:cNvSpPr>
                <a:spLocks noChangeShapeType="1"/>
              </p:cNvSpPr>
              <p:nvPr/>
            </p:nvSpPr>
            <p:spPr bwMode="auto">
              <a:xfrm>
                <a:off x="2448" y="124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68" name="Line 776"/>
              <p:cNvSpPr>
                <a:spLocks noChangeShapeType="1"/>
              </p:cNvSpPr>
              <p:nvPr/>
            </p:nvSpPr>
            <p:spPr bwMode="auto">
              <a:xfrm flipV="1">
                <a:off x="2450" y="1238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69" name="Line 777"/>
              <p:cNvSpPr>
                <a:spLocks noChangeShapeType="1"/>
              </p:cNvSpPr>
              <p:nvPr/>
            </p:nvSpPr>
            <p:spPr bwMode="auto">
              <a:xfrm>
                <a:off x="2450" y="1238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70" name="Line 778"/>
              <p:cNvSpPr>
                <a:spLocks noChangeShapeType="1"/>
              </p:cNvSpPr>
              <p:nvPr/>
            </p:nvSpPr>
            <p:spPr bwMode="auto">
              <a:xfrm flipV="1">
                <a:off x="2452" y="1236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71" name="Line 779"/>
              <p:cNvSpPr>
                <a:spLocks noChangeShapeType="1"/>
              </p:cNvSpPr>
              <p:nvPr/>
            </p:nvSpPr>
            <p:spPr bwMode="auto">
              <a:xfrm>
                <a:off x="2452" y="1236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72" name="Line 780"/>
              <p:cNvSpPr>
                <a:spLocks noChangeShapeType="1"/>
              </p:cNvSpPr>
              <p:nvPr/>
            </p:nvSpPr>
            <p:spPr bwMode="auto">
              <a:xfrm flipV="1">
                <a:off x="2454" y="1234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73" name="Line 781"/>
              <p:cNvSpPr>
                <a:spLocks noChangeShapeType="1"/>
              </p:cNvSpPr>
              <p:nvPr/>
            </p:nvSpPr>
            <p:spPr bwMode="auto">
              <a:xfrm>
                <a:off x="2454" y="1234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74" name="Line 782"/>
              <p:cNvSpPr>
                <a:spLocks noChangeShapeType="1"/>
              </p:cNvSpPr>
              <p:nvPr/>
            </p:nvSpPr>
            <p:spPr bwMode="auto">
              <a:xfrm flipV="1">
                <a:off x="2456" y="1232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75" name="Line 783"/>
              <p:cNvSpPr>
                <a:spLocks noChangeShapeType="1"/>
              </p:cNvSpPr>
              <p:nvPr/>
            </p:nvSpPr>
            <p:spPr bwMode="auto">
              <a:xfrm>
                <a:off x="2458" y="1232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76" name="Line 784"/>
              <p:cNvSpPr>
                <a:spLocks noChangeShapeType="1"/>
              </p:cNvSpPr>
              <p:nvPr/>
            </p:nvSpPr>
            <p:spPr bwMode="auto">
              <a:xfrm flipV="1">
                <a:off x="2460" y="1230"/>
                <a:ext cx="1" cy="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77" name="Line 785"/>
              <p:cNvSpPr>
                <a:spLocks noChangeShapeType="1"/>
              </p:cNvSpPr>
              <p:nvPr/>
            </p:nvSpPr>
            <p:spPr bwMode="auto">
              <a:xfrm>
                <a:off x="2460" y="1230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459" name="Freeform 786"/>
            <p:cNvSpPr>
              <a:spLocks/>
            </p:cNvSpPr>
            <p:nvPr/>
          </p:nvSpPr>
          <p:spPr bwMode="auto">
            <a:xfrm>
              <a:off x="2462" y="1228"/>
              <a:ext cx="4" cy="2"/>
            </a:xfrm>
            <a:custGeom>
              <a:avLst/>
              <a:gdLst>
                <a:gd name="T0" fmla="*/ 0 w 4"/>
                <a:gd name="T1" fmla="*/ 2 h 2"/>
                <a:gd name="T2" fmla="*/ 2 w 4"/>
                <a:gd name="T3" fmla="*/ 0 h 2"/>
                <a:gd name="T4" fmla="*/ 4 w 4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2" y="0"/>
                  </a:lnTo>
                  <a:lnTo>
                    <a:pt x="4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0" name="Line 787"/>
            <p:cNvSpPr>
              <a:spLocks noChangeShapeType="1"/>
            </p:cNvSpPr>
            <p:nvPr/>
          </p:nvSpPr>
          <p:spPr bwMode="auto">
            <a:xfrm flipV="1">
              <a:off x="2490" y="1210"/>
              <a:ext cx="2" cy="2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1" name="Line 788"/>
            <p:cNvSpPr>
              <a:spLocks noChangeShapeType="1"/>
            </p:cNvSpPr>
            <p:nvPr/>
          </p:nvSpPr>
          <p:spPr bwMode="auto">
            <a:xfrm>
              <a:off x="2492" y="1210"/>
              <a:ext cx="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2" name="Line 789"/>
            <p:cNvSpPr>
              <a:spLocks noChangeShapeType="1"/>
            </p:cNvSpPr>
            <p:nvPr/>
          </p:nvSpPr>
          <p:spPr bwMode="auto">
            <a:xfrm flipV="1">
              <a:off x="2494" y="1208"/>
              <a:ext cx="1" cy="2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3" name="Line 790"/>
            <p:cNvSpPr>
              <a:spLocks noChangeShapeType="1"/>
            </p:cNvSpPr>
            <p:nvPr/>
          </p:nvSpPr>
          <p:spPr bwMode="auto">
            <a:xfrm>
              <a:off x="2494" y="1208"/>
              <a:ext cx="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4" name="Line 791"/>
            <p:cNvSpPr>
              <a:spLocks noChangeShapeType="1"/>
            </p:cNvSpPr>
            <p:nvPr/>
          </p:nvSpPr>
          <p:spPr bwMode="auto">
            <a:xfrm>
              <a:off x="2496" y="1208"/>
              <a:ext cx="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5" name="Line 792"/>
            <p:cNvSpPr>
              <a:spLocks noChangeShapeType="1"/>
            </p:cNvSpPr>
            <p:nvPr/>
          </p:nvSpPr>
          <p:spPr bwMode="auto">
            <a:xfrm>
              <a:off x="2498" y="1208"/>
              <a:ext cx="1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6" name="Line 793"/>
            <p:cNvSpPr>
              <a:spLocks noChangeShapeType="1"/>
            </p:cNvSpPr>
            <p:nvPr/>
          </p:nvSpPr>
          <p:spPr bwMode="auto">
            <a:xfrm>
              <a:off x="2498" y="1208"/>
              <a:ext cx="1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7" name="Line 794"/>
            <p:cNvSpPr>
              <a:spLocks noChangeShapeType="1"/>
            </p:cNvSpPr>
            <p:nvPr/>
          </p:nvSpPr>
          <p:spPr bwMode="auto">
            <a:xfrm flipV="1">
              <a:off x="2498" y="1206"/>
              <a:ext cx="2" cy="2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8" name="Line 795"/>
            <p:cNvSpPr>
              <a:spLocks noChangeShapeType="1"/>
            </p:cNvSpPr>
            <p:nvPr/>
          </p:nvSpPr>
          <p:spPr bwMode="auto">
            <a:xfrm>
              <a:off x="2500" y="1206"/>
              <a:ext cx="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9" name="Line 796"/>
            <p:cNvSpPr>
              <a:spLocks noChangeShapeType="1"/>
            </p:cNvSpPr>
            <p:nvPr/>
          </p:nvSpPr>
          <p:spPr bwMode="auto">
            <a:xfrm flipV="1">
              <a:off x="2502" y="1204"/>
              <a:ext cx="1" cy="2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70" name="Line 797"/>
            <p:cNvSpPr>
              <a:spLocks noChangeShapeType="1"/>
            </p:cNvSpPr>
            <p:nvPr/>
          </p:nvSpPr>
          <p:spPr bwMode="auto">
            <a:xfrm>
              <a:off x="2502" y="1204"/>
              <a:ext cx="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71" name="Line 798"/>
            <p:cNvSpPr>
              <a:spLocks noChangeShapeType="1"/>
            </p:cNvSpPr>
            <p:nvPr/>
          </p:nvSpPr>
          <p:spPr bwMode="auto">
            <a:xfrm>
              <a:off x="2504" y="1204"/>
              <a:ext cx="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72" name="Line 799"/>
            <p:cNvSpPr>
              <a:spLocks noChangeShapeType="1"/>
            </p:cNvSpPr>
            <p:nvPr/>
          </p:nvSpPr>
          <p:spPr bwMode="auto">
            <a:xfrm flipV="1">
              <a:off x="2506" y="1202"/>
              <a:ext cx="1" cy="2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73" name="Line 800"/>
            <p:cNvSpPr>
              <a:spLocks noChangeShapeType="1"/>
            </p:cNvSpPr>
            <p:nvPr/>
          </p:nvSpPr>
          <p:spPr bwMode="auto">
            <a:xfrm>
              <a:off x="2506" y="1202"/>
              <a:ext cx="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74" name="Line 801"/>
            <p:cNvSpPr>
              <a:spLocks noChangeShapeType="1"/>
            </p:cNvSpPr>
            <p:nvPr/>
          </p:nvSpPr>
          <p:spPr bwMode="auto">
            <a:xfrm flipV="1">
              <a:off x="2508" y="1200"/>
              <a:ext cx="2" cy="2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75" name="Line 802"/>
            <p:cNvSpPr>
              <a:spLocks noChangeShapeType="1"/>
            </p:cNvSpPr>
            <p:nvPr/>
          </p:nvSpPr>
          <p:spPr bwMode="auto">
            <a:xfrm>
              <a:off x="2510" y="1200"/>
              <a:ext cx="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76" name="Line 803"/>
            <p:cNvSpPr>
              <a:spLocks noChangeShapeType="1"/>
            </p:cNvSpPr>
            <p:nvPr/>
          </p:nvSpPr>
          <p:spPr bwMode="auto">
            <a:xfrm flipV="1">
              <a:off x="2512" y="1198"/>
              <a:ext cx="2" cy="2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77" name="Line 804"/>
            <p:cNvSpPr>
              <a:spLocks noChangeShapeType="1"/>
            </p:cNvSpPr>
            <p:nvPr/>
          </p:nvSpPr>
          <p:spPr bwMode="auto">
            <a:xfrm>
              <a:off x="2514" y="1198"/>
              <a:ext cx="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78" name="Line 805"/>
            <p:cNvSpPr>
              <a:spLocks noChangeShapeType="1"/>
            </p:cNvSpPr>
            <p:nvPr/>
          </p:nvSpPr>
          <p:spPr bwMode="auto">
            <a:xfrm flipV="1">
              <a:off x="2516" y="1196"/>
              <a:ext cx="1" cy="2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79" name="Line 806"/>
            <p:cNvSpPr>
              <a:spLocks noChangeShapeType="1"/>
            </p:cNvSpPr>
            <p:nvPr/>
          </p:nvSpPr>
          <p:spPr bwMode="auto">
            <a:xfrm>
              <a:off x="2516" y="1196"/>
              <a:ext cx="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80" name="Line 807"/>
            <p:cNvSpPr>
              <a:spLocks noChangeShapeType="1"/>
            </p:cNvSpPr>
            <p:nvPr/>
          </p:nvSpPr>
          <p:spPr bwMode="auto">
            <a:xfrm>
              <a:off x="2518" y="1196"/>
              <a:ext cx="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81" name="Line 808"/>
            <p:cNvSpPr>
              <a:spLocks noChangeShapeType="1"/>
            </p:cNvSpPr>
            <p:nvPr/>
          </p:nvSpPr>
          <p:spPr bwMode="auto">
            <a:xfrm flipV="1">
              <a:off x="2520" y="1194"/>
              <a:ext cx="1" cy="2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82" name="Line 809"/>
            <p:cNvSpPr>
              <a:spLocks noChangeShapeType="1"/>
            </p:cNvSpPr>
            <p:nvPr/>
          </p:nvSpPr>
          <p:spPr bwMode="auto">
            <a:xfrm>
              <a:off x="2520" y="1194"/>
              <a:ext cx="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83" name="Line 810"/>
            <p:cNvSpPr>
              <a:spLocks noChangeShapeType="1"/>
            </p:cNvSpPr>
            <p:nvPr/>
          </p:nvSpPr>
          <p:spPr bwMode="auto">
            <a:xfrm>
              <a:off x="2522" y="1194"/>
              <a:ext cx="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84" name="Line 811"/>
            <p:cNvSpPr>
              <a:spLocks noChangeShapeType="1"/>
            </p:cNvSpPr>
            <p:nvPr/>
          </p:nvSpPr>
          <p:spPr bwMode="auto">
            <a:xfrm flipV="1">
              <a:off x="2524" y="1192"/>
              <a:ext cx="1" cy="2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85" name="Line 812"/>
            <p:cNvSpPr>
              <a:spLocks noChangeShapeType="1"/>
            </p:cNvSpPr>
            <p:nvPr/>
          </p:nvSpPr>
          <p:spPr bwMode="auto">
            <a:xfrm>
              <a:off x="2524" y="1192"/>
              <a:ext cx="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86" name="Line 813"/>
            <p:cNvSpPr>
              <a:spLocks noChangeShapeType="1"/>
            </p:cNvSpPr>
            <p:nvPr/>
          </p:nvSpPr>
          <p:spPr bwMode="auto">
            <a:xfrm flipV="1">
              <a:off x="2526" y="1190"/>
              <a:ext cx="2" cy="2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87" name="Line 814"/>
            <p:cNvSpPr>
              <a:spLocks noChangeShapeType="1"/>
            </p:cNvSpPr>
            <p:nvPr/>
          </p:nvSpPr>
          <p:spPr bwMode="auto">
            <a:xfrm>
              <a:off x="2528" y="1190"/>
              <a:ext cx="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88" name="Freeform 815"/>
            <p:cNvSpPr>
              <a:spLocks/>
            </p:cNvSpPr>
            <p:nvPr/>
          </p:nvSpPr>
          <p:spPr bwMode="auto">
            <a:xfrm>
              <a:off x="2530" y="1188"/>
              <a:ext cx="2" cy="2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2 w 2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0"/>
                  </a:lnTo>
                </a:path>
              </a:pathLst>
            </a:custGeom>
            <a:noFill/>
            <a:ln w="127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89" name="Freeform 816"/>
            <p:cNvSpPr>
              <a:spLocks/>
            </p:cNvSpPr>
            <p:nvPr/>
          </p:nvSpPr>
          <p:spPr bwMode="auto">
            <a:xfrm>
              <a:off x="4124" y="3226"/>
              <a:ext cx="244" cy="52"/>
            </a:xfrm>
            <a:custGeom>
              <a:avLst/>
              <a:gdLst>
                <a:gd name="T0" fmla="*/ 2 w 244"/>
                <a:gd name="T1" fmla="*/ 2 h 52"/>
                <a:gd name="T2" fmla="*/ 8 w 244"/>
                <a:gd name="T3" fmla="*/ 4 h 52"/>
                <a:gd name="T4" fmla="*/ 10 w 244"/>
                <a:gd name="T5" fmla="*/ 6 h 52"/>
                <a:gd name="T6" fmla="*/ 16 w 244"/>
                <a:gd name="T7" fmla="*/ 8 h 52"/>
                <a:gd name="T8" fmla="*/ 20 w 244"/>
                <a:gd name="T9" fmla="*/ 10 h 52"/>
                <a:gd name="T10" fmla="*/ 26 w 244"/>
                <a:gd name="T11" fmla="*/ 12 h 52"/>
                <a:gd name="T12" fmla="*/ 32 w 244"/>
                <a:gd name="T13" fmla="*/ 16 h 52"/>
                <a:gd name="T14" fmla="*/ 36 w 244"/>
                <a:gd name="T15" fmla="*/ 18 h 52"/>
                <a:gd name="T16" fmla="*/ 42 w 244"/>
                <a:gd name="T17" fmla="*/ 20 h 52"/>
                <a:gd name="T18" fmla="*/ 46 w 244"/>
                <a:gd name="T19" fmla="*/ 22 h 52"/>
                <a:gd name="T20" fmla="*/ 52 w 244"/>
                <a:gd name="T21" fmla="*/ 24 h 52"/>
                <a:gd name="T22" fmla="*/ 56 w 244"/>
                <a:gd name="T23" fmla="*/ 26 h 52"/>
                <a:gd name="T24" fmla="*/ 60 w 244"/>
                <a:gd name="T25" fmla="*/ 28 h 52"/>
                <a:gd name="T26" fmla="*/ 66 w 244"/>
                <a:gd name="T27" fmla="*/ 30 h 52"/>
                <a:gd name="T28" fmla="*/ 70 w 244"/>
                <a:gd name="T29" fmla="*/ 32 h 52"/>
                <a:gd name="T30" fmla="*/ 76 w 244"/>
                <a:gd name="T31" fmla="*/ 34 h 52"/>
                <a:gd name="T32" fmla="*/ 82 w 244"/>
                <a:gd name="T33" fmla="*/ 36 h 52"/>
                <a:gd name="T34" fmla="*/ 88 w 244"/>
                <a:gd name="T35" fmla="*/ 38 h 52"/>
                <a:gd name="T36" fmla="*/ 94 w 244"/>
                <a:gd name="T37" fmla="*/ 38 h 52"/>
                <a:gd name="T38" fmla="*/ 98 w 244"/>
                <a:gd name="T39" fmla="*/ 40 h 52"/>
                <a:gd name="T40" fmla="*/ 102 w 244"/>
                <a:gd name="T41" fmla="*/ 42 h 52"/>
                <a:gd name="T42" fmla="*/ 106 w 244"/>
                <a:gd name="T43" fmla="*/ 44 h 52"/>
                <a:gd name="T44" fmla="*/ 112 w 244"/>
                <a:gd name="T45" fmla="*/ 44 h 52"/>
                <a:gd name="T46" fmla="*/ 118 w 244"/>
                <a:gd name="T47" fmla="*/ 46 h 52"/>
                <a:gd name="T48" fmla="*/ 124 w 244"/>
                <a:gd name="T49" fmla="*/ 46 h 52"/>
                <a:gd name="T50" fmla="*/ 130 w 244"/>
                <a:gd name="T51" fmla="*/ 46 h 52"/>
                <a:gd name="T52" fmla="*/ 136 w 244"/>
                <a:gd name="T53" fmla="*/ 48 h 52"/>
                <a:gd name="T54" fmla="*/ 142 w 244"/>
                <a:gd name="T55" fmla="*/ 48 h 52"/>
                <a:gd name="T56" fmla="*/ 146 w 244"/>
                <a:gd name="T57" fmla="*/ 50 h 52"/>
                <a:gd name="T58" fmla="*/ 152 w 244"/>
                <a:gd name="T59" fmla="*/ 50 h 52"/>
                <a:gd name="T60" fmla="*/ 156 w 244"/>
                <a:gd name="T61" fmla="*/ 50 h 52"/>
                <a:gd name="T62" fmla="*/ 162 w 244"/>
                <a:gd name="T63" fmla="*/ 50 h 52"/>
                <a:gd name="T64" fmla="*/ 168 w 244"/>
                <a:gd name="T65" fmla="*/ 50 h 52"/>
                <a:gd name="T66" fmla="*/ 172 w 244"/>
                <a:gd name="T67" fmla="*/ 52 h 52"/>
                <a:gd name="T68" fmla="*/ 178 w 244"/>
                <a:gd name="T69" fmla="*/ 52 h 52"/>
                <a:gd name="T70" fmla="*/ 184 w 244"/>
                <a:gd name="T71" fmla="*/ 52 h 52"/>
                <a:gd name="T72" fmla="*/ 190 w 244"/>
                <a:gd name="T73" fmla="*/ 52 h 52"/>
                <a:gd name="T74" fmla="*/ 196 w 244"/>
                <a:gd name="T75" fmla="*/ 50 h 52"/>
                <a:gd name="T76" fmla="*/ 200 w 244"/>
                <a:gd name="T77" fmla="*/ 50 h 52"/>
                <a:gd name="T78" fmla="*/ 206 w 244"/>
                <a:gd name="T79" fmla="*/ 50 h 52"/>
                <a:gd name="T80" fmla="*/ 212 w 244"/>
                <a:gd name="T81" fmla="*/ 50 h 52"/>
                <a:gd name="T82" fmla="*/ 216 w 244"/>
                <a:gd name="T83" fmla="*/ 48 h 52"/>
                <a:gd name="T84" fmla="*/ 222 w 244"/>
                <a:gd name="T85" fmla="*/ 48 h 52"/>
                <a:gd name="T86" fmla="*/ 228 w 244"/>
                <a:gd name="T87" fmla="*/ 48 h 52"/>
                <a:gd name="T88" fmla="*/ 234 w 244"/>
                <a:gd name="T89" fmla="*/ 46 h 52"/>
                <a:gd name="T90" fmla="*/ 240 w 244"/>
                <a:gd name="T91" fmla="*/ 46 h 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4" h="5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6"/>
                  </a:lnTo>
                  <a:lnTo>
                    <a:pt x="10" y="6"/>
                  </a:lnTo>
                  <a:lnTo>
                    <a:pt x="12" y="6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20" y="10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6" y="12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4" y="16"/>
                  </a:lnTo>
                  <a:lnTo>
                    <a:pt x="36" y="16"/>
                  </a:lnTo>
                  <a:lnTo>
                    <a:pt x="36" y="18"/>
                  </a:lnTo>
                  <a:lnTo>
                    <a:pt x="38" y="18"/>
                  </a:lnTo>
                  <a:lnTo>
                    <a:pt x="40" y="18"/>
                  </a:lnTo>
                  <a:lnTo>
                    <a:pt x="42" y="20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46" y="22"/>
                  </a:lnTo>
                  <a:lnTo>
                    <a:pt x="48" y="22"/>
                  </a:lnTo>
                  <a:lnTo>
                    <a:pt x="50" y="22"/>
                  </a:lnTo>
                  <a:lnTo>
                    <a:pt x="52" y="24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8" y="26"/>
                  </a:lnTo>
                  <a:lnTo>
                    <a:pt x="60" y="28"/>
                  </a:lnTo>
                  <a:lnTo>
                    <a:pt x="62" y="28"/>
                  </a:lnTo>
                  <a:lnTo>
                    <a:pt x="64" y="28"/>
                  </a:lnTo>
                  <a:lnTo>
                    <a:pt x="66" y="30"/>
                  </a:lnTo>
                  <a:lnTo>
                    <a:pt x="68" y="30"/>
                  </a:lnTo>
                  <a:lnTo>
                    <a:pt x="70" y="30"/>
                  </a:lnTo>
                  <a:lnTo>
                    <a:pt x="70" y="32"/>
                  </a:lnTo>
                  <a:lnTo>
                    <a:pt x="72" y="32"/>
                  </a:lnTo>
                  <a:lnTo>
                    <a:pt x="74" y="32"/>
                  </a:lnTo>
                  <a:lnTo>
                    <a:pt x="76" y="34"/>
                  </a:lnTo>
                  <a:lnTo>
                    <a:pt x="78" y="34"/>
                  </a:lnTo>
                  <a:lnTo>
                    <a:pt x="80" y="34"/>
                  </a:lnTo>
                  <a:lnTo>
                    <a:pt x="82" y="36"/>
                  </a:lnTo>
                  <a:lnTo>
                    <a:pt x="84" y="36"/>
                  </a:lnTo>
                  <a:lnTo>
                    <a:pt x="86" y="36"/>
                  </a:lnTo>
                  <a:lnTo>
                    <a:pt x="88" y="38"/>
                  </a:lnTo>
                  <a:lnTo>
                    <a:pt x="90" y="38"/>
                  </a:lnTo>
                  <a:lnTo>
                    <a:pt x="92" y="38"/>
                  </a:lnTo>
                  <a:lnTo>
                    <a:pt x="94" y="38"/>
                  </a:lnTo>
                  <a:lnTo>
                    <a:pt x="94" y="40"/>
                  </a:lnTo>
                  <a:lnTo>
                    <a:pt x="96" y="40"/>
                  </a:lnTo>
                  <a:lnTo>
                    <a:pt x="98" y="40"/>
                  </a:lnTo>
                  <a:lnTo>
                    <a:pt x="100" y="40"/>
                  </a:lnTo>
                  <a:lnTo>
                    <a:pt x="100" y="42"/>
                  </a:lnTo>
                  <a:lnTo>
                    <a:pt x="102" y="42"/>
                  </a:lnTo>
                  <a:lnTo>
                    <a:pt x="104" y="42"/>
                  </a:lnTo>
                  <a:lnTo>
                    <a:pt x="106" y="44"/>
                  </a:lnTo>
                  <a:lnTo>
                    <a:pt x="108" y="44"/>
                  </a:lnTo>
                  <a:lnTo>
                    <a:pt x="110" y="44"/>
                  </a:lnTo>
                  <a:lnTo>
                    <a:pt x="112" y="44"/>
                  </a:lnTo>
                  <a:lnTo>
                    <a:pt x="114" y="46"/>
                  </a:lnTo>
                  <a:lnTo>
                    <a:pt x="116" y="46"/>
                  </a:lnTo>
                  <a:lnTo>
                    <a:pt x="118" y="46"/>
                  </a:lnTo>
                  <a:lnTo>
                    <a:pt x="120" y="46"/>
                  </a:lnTo>
                  <a:lnTo>
                    <a:pt x="122" y="46"/>
                  </a:lnTo>
                  <a:lnTo>
                    <a:pt x="124" y="46"/>
                  </a:lnTo>
                  <a:lnTo>
                    <a:pt x="126" y="46"/>
                  </a:lnTo>
                  <a:lnTo>
                    <a:pt x="128" y="46"/>
                  </a:lnTo>
                  <a:lnTo>
                    <a:pt x="130" y="46"/>
                  </a:lnTo>
                  <a:lnTo>
                    <a:pt x="132" y="46"/>
                  </a:lnTo>
                  <a:lnTo>
                    <a:pt x="134" y="48"/>
                  </a:lnTo>
                  <a:lnTo>
                    <a:pt x="136" y="48"/>
                  </a:lnTo>
                  <a:lnTo>
                    <a:pt x="138" y="48"/>
                  </a:lnTo>
                  <a:lnTo>
                    <a:pt x="140" y="48"/>
                  </a:lnTo>
                  <a:lnTo>
                    <a:pt x="142" y="48"/>
                  </a:lnTo>
                  <a:lnTo>
                    <a:pt x="144" y="48"/>
                  </a:lnTo>
                  <a:lnTo>
                    <a:pt x="146" y="48"/>
                  </a:lnTo>
                  <a:lnTo>
                    <a:pt x="146" y="50"/>
                  </a:lnTo>
                  <a:lnTo>
                    <a:pt x="148" y="50"/>
                  </a:lnTo>
                  <a:lnTo>
                    <a:pt x="150" y="50"/>
                  </a:lnTo>
                  <a:lnTo>
                    <a:pt x="152" y="50"/>
                  </a:lnTo>
                  <a:lnTo>
                    <a:pt x="154" y="50"/>
                  </a:lnTo>
                  <a:lnTo>
                    <a:pt x="156" y="50"/>
                  </a:lnTo>
                  <a:lnTo>
                    <a:pt x="158" y="50"/>
                  </a:lnTo>
                  <a:lnTo>
                    <a:pt x="160" y="50"/>
                  </a:lnTo>
                  <a:lnTo>
                    <a:pt x="162" y="50"/>
                  </a:lnTo>
                  <a:lnTo>
                    <a:pt x="164" y="50"/>
                  </a:lnTo>
                  <a:lnTo>
                    <a:pt x="166" y="50"/>
                  </a:lnTo>
                  <a:lnTo>
                    <a:pt x="168" y="50"/>
                  </a:lnTo>
                  <a:lnTo>
                    <a:pt x="168" y="52"/>
                  </a:lnTo>
                  <a:lnTo>
                    <a:pt x="170" y="52"/>
                  </a:lnTo>
                  <a:lnTo>
                    <a:pt x="172" y="52"/>
                  </a:lnTo>
                  <a:lnTo>
                    <a:pt x="174" y="52"/>
                  </a:lnTo>
                  <a:lnTo>
                    <a:pt x="176" y="52"/>
                  </a:lnTo>
                  <a:lnTo>
                    <a:pt x="178" y="52"/>
                  </a:lnTo>
                  <a:lnTo>
                    <a:pt x="180" y="52"/>
                  </a:lnTo>
                  <a:lnTo>
                    <a:pt x="182" y="52"/>
                  </a:lnTo>
                  <a:lnTo>
                    <a:pt x="184" y="52"/>
                  </a:lnTo>
                  <a:lnTo>
                    <a:pt x="186" y="52"/>
                  </a:lnTo>
                  <a:lnTo>
                    <a:pt x="188" y="52"/>
                  </a:lnTo>
                  <a:lnTo>
                    <a:pt x="190" y="52"/>
                  </a:lnTo>
                  <a:lnTo>
                    <a:pt x="192" y="52"/>
                  </a:lnTo>
                  <a:lnTo>
                    <a:pt x="194" y="50"/>
                  </a:lnTo>
                  <a:lnTo>
                    <a:pt x="196" y="50"/>
                  </a:lnTo>
                  <a:lnTo>
                    <a:pt x="198" y="50"/>
                  </a:lnTo>
                  <a:lnTo>
                    <a:pt x="200" y="50"/>
                  </a:lnTo>
                  <a:lnTo>
                    <a:pt x="202" y="50"/>
                  </a:lnTo>
                  <a:lnTo>
                    <a:pt x="204" y="50"/>
                  </a:lnTo>
                  <a:lnTo>
                    <a:pt x="206" y="50"/>
                  </a:lnTo>
                  <a:lnTo>
                    <a:pt x="208" y="50"/>
                  </a:lnTo>
                  <a:lnTo>
                    <a:pt x="210" y="50"/>
                  </a:lnTo>
                  <a:lnTo>
                    <a:pt x="212" y="50"/>
                  </a:lnTo>
                  <a:lnTo>
                    <a:pt x="214" y="50"/>
                  </a:lnTo>
                  <a:lnTo>
                    <a:pt x="214" y="48"/>
                  </a:lnTo>
                  <a:lnTo>
                    <a:pt x="216" y="48"/>
                  </a:lnTo>
                  <a:lnTo>
                    <a:pt x="218" y="48"/>
                  </a:lnTo>
                  <a:lnTo>
                    <a:pt x="220" y="48"/>
                  </a:lnTo>
                  <a:lnTo>
                    <a:pt x="222" y="48"/>
                  </a:lnTo>
                  <a:lnTo>
                    <a:pt x="224" y="48"/>
                  </a:lnTo>
                  <a:lnTo>
                    <a:pt x="226" y="48"/>
                  </a:lnTo>
                  <a:lnTo>
                    <a:pt x="228" y="48"/>
                  </a:lnTo>
                  <a:lnTo>
                    <a:pt x="230" y="46"/>
                  </a:lnTo>
                  <a:lnTo>
                    <a:pt x="232" y="46"/>
                  </a:lnTo>
                  <a:lnTo>
                    <a:pt x="234" y="46"/>
                  </a:lnTo>
                  <a:lnTo>
                    <a:pt x="236" y="46"/>
                  </a:lnTo>
                  <a:lnTo>
                    <a:pt x="238" y="46"/>
                  </a:lnTo>
                  <a:lnTo>
                    <a:pt x="240" y="46"/>
                  </a:lnTo>
                  <a:lnTo>
                    <a:pt x="242" y="46"/>
                  </a:lnTo>
                  <a:lnTo>
                    <a:pt x="244" y="46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90" name="Freeform 817"/>
            <p:cNvSpPr>
              <a:spLocks/>
            </p:cNvSpPr>
            <p:nvPr/>
          </p:nvSpPr>
          <p:spPr bwMode="auto">
            <a:xfrm>
              <a:off x="4368" y="3072"/>
              <a:ext cx="356" cy="200"/>
            </a:xfrm>
            <a:custGeom>
              <a:avLst/>
              <a:gdLst>
                <a:gd name="T0" fmla="*/ 4 w 356"/>
                <a:gd name="T1" fmla="*/ 200 h 200"/>
                <a:gd name="T2" fmla="*/ 12 w 356"/>
                <a:gd name="T3" fmla="*/ 198 h 200"/>
                <a:gd name="T4" fmla="*/ 20 w 356"/>
                <a:gd name="T5" fmla="*/ 196 h 200"/>
                <a:gd name="T6" fmla="*/ 28 w 356"/>
                <a:gd name="T7" fmla="*/ 194 h 200"/>
                <a:gd name="T8" fmla="*/ 36 w 356"/>
                <a:gd name="T9" fmla="*/ 190 h 200"/>
                <a:gd name="T10" fmla="*/ 44 w 356"/>
                <a:gd name="T11" fmla="*/ 188 h 200"/>
                <a:gd name="T12" fmla="*/ 52 w 356"/>
                <a:gd name="T13" fmla="*/ 186 h 200"/>
                <a:gd name="T14" fmla="*/ 58 w 356"/>
                <a:gd name="T15" fmla="*/ 184 h 200"/>
                <a:gd name="T16" fmla="*/ 64 w 356"/>
                <a:gd name="T17" fmla="*/ 180 h 200"/>
                <a:gd name="T18" fmla="*/ 72 w 356"/>
                <a:gd name="T19" fmla="*/ 178 h 200"/>
                <a:gd name="T20" fmla="*/ 78 w 356"/>
                <a:gd name="T21" fmla="*/ 176 h 200"/>
                <a:gd name="T22" fmla="*/ 84 w 356"/>
                <a:gd name="T23" fmla="*/ 172 h 200"/>
                <a:gd name="T24" fmla="*/ 92 w 356"/>
                <a:gd name="T25" fmla="*/ 170 h 200"/>
                <a:gd name="T26" fmla="*/ 100 w 356"/>
                <a:gd name="T27" fmla="*/ 166 h 200"/>
                <a:gd name="T28" fmla="*/ 104 w 356"/>
                <a:gd name="T29" fmla="*/ 162 h 200"/>
                <a:gd name="T30" fmla="*/ 112 w 356"/>
                <a:gd name="T31" fmla="*/ 160 h 200"/>
                <a:gd name="T32" fmla="*/ 120 w 356"/>
                <a:gd name="T33" fmla="*/ 156 h 200"/>
                <a:gd name="T34" fmla="*/ 128 w 356"/>
                <a:gd name="T35" fmla="*/ 152 h 200"/>
                <a:gd name="T36" fmla="*/ 136 w 356"/>
                <a:gd name="T37" fmla="*/ 150 h 200"/>
                <a:gd name="T38" fmla="*/ 142 w 356"/>
                <a:gd name="T39" fmla="*/ 146 h 200"/>
                <a:gd name="T40" fmla="*/ 148 w 356"/>
                <a:gd name="T41" fmla="*/ 142 h 200"/>
                <a:gd name="T42" fmla="*/ 154 w 356"/>
                <a:gd name="T43" fmla="*/ 138 h 200"/>
                <a:gd name="T44" fmla="*/ 162 w 356"/>
                <a:gd name="T45" fmla="*/ 134 h 200"/>
                <a:gd name="T46" fmla="*/ 168 w 356"/>
                <a:gd name="T47" fmla="*/ 132 h 200"/>
                <a:gd name="T48" fmla="*/ 172 w 356"/>
                <a:gd name="T49" fmla="*/ 128 h 200"/>
                <a:gd name="T50" fmla="*/ 178 w 356"/>
                <a:gd name="T51" fmla="*/ 126 h 200"/>
                <a:gd name="T52" fmla="*/ 184 w 356"/>
                <a:gd name="T53" fmla="*/ 122 h 200"/>
                <a:gd name="T54" fmla="*/ 188 w 356"/>
                <a:gd name="T55" fmla="*/ 118 h 200"/>
                <a:gd name="T56" fmla="*/ 194 w 356"/>
                <a:gd name="T57" fmla="*/ 114 h 200"/>
                <a:gd name="T58" fmla="*/ 200 w 356"/>
                <a:gd name="T59" fmla="*/ 110 h 200"/>
                <a:gd name="T60" fmla="*/ 206 w 356"/>
                <a:gd name="T61" fmla="*/ 106 h 200"/>
                <a:gd name="T62" fmla="*/ 212 w 356"/>
                <a:gd name="T63" fmla="*/ 104 h 200"/>
                <a:gd name="T64" fmla="*/ 216 w 356"/>
                <a:gd name="T65" fmla="*/ 102 h 200"/>
                <a:gd name="T66" fmla="*/ 222 w 356"/>
                <a:gd name="T67" fmla="*/ 98 h 200"/>
                <a:gd name="T68" fmla="*/ 228 w 356"/>
                <a:gd name="T69" fmla="*/ 94 h 200"/>
                <a:gd name="T70" fmla="*/ 234 w 356"/>
                <a:gd name="T71" fmla="*/ 90 h 200"/>
                <a:gd name="T72" fmla="*/ 242 w 356"/>
                <a:gd name="T73" fmla="*/ 84 h 200"/>
                <a:gd name="T74" fmla="*/ 248 w 356"/>
                <a:gd name="T75" fmla="*/ 80 h 200"/>
                <a:gd name="T76" fmla="*/ 252 w 356"/>
                <a:gd name="T77" fmla="*/ 76 h 200"/>
                <a:gd name="T78" fmla="*/ 258 w 356"/>
                <a:gd name="T79" fmla="*/ 72 h 200"/>
                <a:gd name="T80" fmla="*/ 266 w 356"/>
                <a:gd name="T81" fmla="*/ 66 h 200"/>
                <a:gd name="T82" fmla="*/ 272 w 356"/>
                <a:gd name="T83" fmla="*/ 64 h 200"/>
                <a:gd name="T84" fmla="*/ 276 w 356"/>
                <a:gd name="T85" fmla="*/ 60 h 200"/>
                <a:gd name="T86" fmla="*/ 284 w 356"/>
                <a:gd name="T87" fmla="*/ 56 h 200"/>
                <a:gd name="T88" fmla="*/ 290 w 356"/>
                <a:gd name="T89" fmla="*/ 52 h 200"/>
                <a:gd name="T90" fmla="*/ 294 w 356"/>
                <a:gd name="T91" fmla="*/ 48 h 200"/>
                <a:gd name="T92" fmla="*/ 302 w 356"/>
                <a:gd name="T93" fmla="*/ 42 h 200"/>
                <a:gd name="T94" fmla="*/ 306 w 356"/>
                <a:gd name="T95" fmla="*/ 38 h 200"/>
                <a:gd name="T96" fmla="*/ 314 w 356"/>
                <a:gd name="T97" fmla="*/ 32 h 200"/>
                <a:gd name="T98" fmla="*/ 320 w 356"/>
                <a:gd name="T99" fmla="*/ 28 h 200"/>
                <a:gd name="T100" fmla="*/ 328 w 356"/>
                <a:gd name="T101" fmla="*/ 22 h 200"/>
                <a:gd name="T102" fmla="*/ 334 w 356"/>
                <a:gd name="T103" fmla="*/ 16 h 200"/>
                <a:gd name="T104" fmla="*/ 340 w 356"/>
                <a:gd name="T105" fmla="*/ 10 h 200"/>
                <a:gd name="T106" fmla="*/ 346 w 356"/>
                <a:gd name="T107" fmla="*/ 8 h 200"/>
                <a:gd name="T108" fmla="*/ 352 w 356"/>
                <a:gd name="T109" fmla="*/ 2 h 2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6" h="200">
                  <a:moveTo>
                    <a:pt x="0" y="200"/>
                  </a:moveTo>
                  <a:lnTo>
                    <a:pt x="2" y="200"/>
                  </a:lnTo>
                  <a:lnTo>
                    <a:pt x="4" y="200"/>
                  </a:lnTo>
                  <a:lnTo>
                    <a:pt x="6" y="198"/>
                  </a:lnTo>
                  <a:lnTo>
                    <a:pt x="8" y="198"/>
                  </a:lnTo>
                  <a:lnTo>
                    <a:pt x="10" y="198"/>
                  </a:lnTo>
                  <a:lnTo>
                    <a:pt x="12" y="198"/>
                  </a:lnTo>
                  <a:lnTo>
                    <a:pt x="14" y="196"/>
                  </a:lnTo>
                  <a:lnTo>
                    <a:pt x="16" y="196"/>
                  </a:lnTo>
                  <a:lnTo>
                    <a:pt x="18" y="196"/>
                  </a:lnTo>
                  <a:lnTo>
                    <a:pt x="20" y="196"/>
                  </a:lnTo>
                  <a:lnTo>
                    <a:pt x="22" y="194"/>
                  </a:lnTo>
                  <a:lnTo>
                    <a:pt x="24" y="194"/>
                  </a:lnTo>
                  <a:lnTo>
                    <a:pt x="26" y="194"/>
                  </a:lnTo>
                  <a:lnTo>
                    <a:pt x="28" y="194"/>
                  </a:lnTo>
                  <a:lnTo>
                    <a:pt x="30" y="192"/>
                  </a:lnTo>
                  <a:lnTo>
                    <a:pt x="32" y="192"/>
                  </a:lnTo>
                  <a:lnTo>
                    <a:pt x="34" y="192"/>
                  </a:lnTo>
                  <a:lnTo>
                    <a:pt x="36" y="190"/>
                  </a:lnTo>
                  <a:lnTo>
                    <a:pt x="38" y="190"/>
                  </a:lnTo>
                  <a:lnTo>
                    <a:pt x="40" y="190"/>
                  </a:lnTo>
                  <a:lnTo>
                    <a:pt x="42" y="190"/>
                  </a:lnTo>
                  <a:lnTo>
                    <a:pt x="44" y="188"/>
                  </a:lnTo>
                  <a:lnTo>
                    <a:pt x="46" y="188"/>
                  </a:lnTo>
                  <a:lnTo>
                    <a:pt x="48" y="188"/>
                  </a:lnTo>
                  <a:lnTo>
                    <a:pt x="50" y="186"/>
                  </a:lnTo>
                  <a:lnTo>
                    <a:pt x="52" y="186"/>
                  </a:lnTo>
                  <a:lnTo>
                    <a:pt x="54" y="184"/>
                  </a:lnTo>
                  <a:lnTo>
                    <a:pt x="56" y="184"/>
                  </a:lnTo>
                  <a:lnTo>
                    <a:pt x="58" y="184"/>
                  </a:lnTo>
                  <a:lnTo>
                    <a:pt x="58" y="182"/>
                  </a:lnTo>
                  <a:lnTo>
                    <a:pt x="60" y="182"/>
                  </a:lnTo>
                  <a:lnTo>
                    <a:pt x="62" y="182"/>
                  </a:lnTo>
                  <a:lnTo>
                    <a:pt x="64" y="180"/>
                  </a:lnTo>
                  <a:lnTo>
                    <a:pt x="66" y="180"/>
                  </a:lnTo>
                  <a:lnTo>
                    <a:pt x="68" y="180"/>
                  </a:lnTo>
                  <a:lnTo>
                    <a:pt x="70" y="178"/>
                  </a:lnTo>
                  <a:lnTo>
                    <a:pt x="72" y="178"/>
                  </a:lnTo>
                  <a:lnTo>
                    <a:pt x="74" y="178"/>
                  </a:lnTo>
                  <a:lnTo>
                    <a:pt x="74" y="176"/>
                  </a:lnTo>
                  <a:lnTo>
                    <a:pt x="76" y="176"/>
                  </a:lnTo>
                  <a:lnTo>
                    <a:pt x="78" y="176"/>
                  </a:lnTo>
                  <a:lnTo>
                    <a:pt x="80" y="174"/>
                  </a:lnTo>
                  <a:lnTo>
                    <a:pt x="82" y="174"/>
                  </a:lnTo>
                  <a:lnTo>
                    <a:pt x="84" y="174"/>
                  </a:lnTo>
                  <a:lnTo>
                    <a:pt x="84" y="172"/>
                  </a:lnTo>
                  <a:lnTo>
                    <a:pt x="86" y="172"/>
                  </a:lnTo>
                  <a:lnTo>
                    <a:pt x="88" y="170"/>
                  </a:lnTo>
                  <a:lnTo>
                    <a:pt x="90" y="170"/>
                  </a:lnTo>
                  <a:lnTo>
                    <a:pt x="92" y="170"/>
                  </a:lnTo>
                  <a:lnTo>
                    <a:pt x="94" y="168"/>
                  </a:lnTo>
                  <a:lnTo>
                    <a:pt x="96" y="168"/>
                  </a:lnTo>
                  <a:lnTo>
                    <a:pt x="98" y="166"/>
                  </a:lnTo>
                  <a:lnTo>
                    <a:pt x="100" y="166"/>
                  </a:lnTo>
                  <a:lnTo>
                    <a:pt x="102" y="164"/>
                  </a:lnTo>
                  <a:lnTo>
                    <a:pt x="104" y="164"/>
                  </a:lnTo>
                  <a:lnTo>
                    <a:pt x="104" y="162"/>
                  </a:lnTo>
                  <a:lnTo>
                    <a:pt x="106" y="162"/>
                  </a:lnTo>
                  <a:lnTo>
                    <a:pt x="108" y="162"/>
                  </a:lnTo>
                  <a:lnTo>
                    <a:pt x="110" y="160"/>
                  </a:lnTo>
                  <a:lnTo>
                    <a:pt x="112" y="160"/>
                  </a:lnTo>
                  <a:lnTo>
                    <a:pt x="114" y="158"/>
                  </a:lnTo>
                  <a:lnTo>
                    <a:pt x="116" y="158"/>
                  </a:lnTo>
                  <a:lnTo>
                    <a:pt x="118" y="156"/>
                  </a:lnTo>
                  <a:lnTo>
                    <a:pt x="120" y="156"/>
                  </a:lnTo>
                  <a:lnTo>
                    <a:pt x="122" y="154"/>
                  </a:lnTo>
                  <a:lnTo>
                    <a:pt x="124" y="154"/>
                  </a:lnTo>
                  <a:lnTo>
                    <a:pt x="126" y="152"/>
                  </a:lnTo>
                  <a:lnTo>
                    <a:pt x="128" y="152"/>
                  </a:lnTo>
                  <a:lnTo>
                    <a:pt x="130" y="152"/>
                  </a:lnTo>
                  <a:lnTo>
                    <a:pt x="132" y="152"/>
                  </a:lnTo>
                  <a:lnTo>
                    <a:pt x="134" y="150"/>
                  </a:lnTo>
                  <a:lnTo>
                    <a:pt x="136" y="150"/>
                  </a:lnTo>
                  <a:lnTo>
                    <a:pt x="138" y="148"/>
                  </a:lnTo>
                  <a:lnTo>
                    <a:pt x="140" y="148"/>
                  </a:lnTo>
                  <a:lnTo>
                    <a:pt x="140" y="146"/>
                  </a:lnTo>
                  <a:lnTo>
                    <a:pt x="142" y="146"/>
                  </a:lnTo>
                  <a:lnTo>
                    <a:pt x="144" y="146"/>
                  </a:lnTo>
                  <a:lnTo>
                    <a:pt x="144" y="144"/>
                  </a:lnTo>
                  <a:lnTo>
                    <a:pt x="146" y="144"/>
                  </a:lnTo>
                  <a:lnTo>
                    <a:pt x="148" y="142"/>
                  </a:lnTo>
                  <a:lnTo>
                    <a:pt x="150" y="140"/>
                  </a:lnTo>
                  <a:lnTo>
                    <a:pt x="152" y="140"/>
                  </a:lnTo>
                  <a:lnTo>
                    <a:pt x="154" y="138"/>
                  </a:lnTo>
                  <a:lnTo>
                    <a:pt x="156" y="138"/>
                  </a:lnTo>
                  <a:lnTo>
                    <a:pt x="158" y="136"/>
                  </a:lnTo>
                  <a:lnTo>
                    <a:pt x="160" y="136"/>
                  </a:lnTo>
                  <a:lnTo>
                    <a:pt x="162" y="134"/>
                  </a:lnTo>
                  <a:lnTo>
                    <a:pt x="164" y="134"/>
                  </a:lnTo>
                  <a:lnTo>
                    <a:pt x="164" y="132"/>
                  </a:lnTo>
                  <a:lnTo>
                    <a:pt x="166" y="132"/>
                  </a:lnTo>
                  <a:lnTo>
                    <a:pt x="168" y="132"/>
                  </a:lnTo>
                  <a:lnTo>
                    <a:pt x="168" y="130"/>
                  </a:lnTo>
                  <a:lnTo>
                    <a:pt x="170" y="130"/>
                  </a:lnTo>
                  <a:lnTo>
                    <a:pt x="170" y="128"/>
                  </a:lnTo>
                  <a:lnTo>
                    <a:pt x="172" y="128"/>
                  </a:lnTo>
                  <a:lnTo>
                    <a:pt x="174" y="128"/>
                  </a:lnTo>
                  <a:lnTo>
                    <a:pt x="174" y="126"/>
                  </a:lnTo>
                  <a:lnTo>
                    <a:pt x="176" y="126"/>
                  </a:lnTo>
                  <a:lnTo>
                    <a:pt x="178" y="126"/>
                  </a:lnTo>
                  <a:lnTo>
                    <a:pt x="178" y="124"/>
                  </a:lnTo>
                  <a:lnTo>
                    <a:pt x="180" y="124"/>
                  </a:lnTo>
                  <a:lnTo>
                    <a:pt x="182" y="122"/>
                  </a:lnTo>
                  <a:lnTo>
                    <a:pt x="184" y="122"/>
                  </a:lnTo>
                  <a:lnTo>
                    <a:pt x="184" y="120"/>
                  </a:lnTo>
                  <a:lnTo>
                    <a:pt x="186" y="120"/>
                  </a:lnTo>
                  <a:lnTo>
                    <a:pt x="188" y="120"/>
                  </a:lnTo>
                  <a:lnTo>
                    <a:pt x="188" y="118"/>
                  </a:lnTo>
                  <a:lnTo>
                    <a:pt x="190" y="118"/>
                  </a:lnTo>
                  <a:lnTo>
                    <a:pt x="192" y="116"/>
                  </a:lnTo>
                  <a:lnTo>
                    <a:pt x="194" y="116"/>
                  </a:lnTo>
                  <a:lnTo>
                    <a:pt x="194" y="114"/>
                  </a:lnTo>
                  <a:lnTo>
                    <a:pt x="196" y="114"/>
                  </a:lnTo>
                  <a:lnTo>
                    <a:pt x="196" y="112"/>
                  </a:lnTo>
                  <a:lnTo>
                    <a:pt x="198" y="112"/>
                  </a:lnTo>
                  <a:lnTo>
                    <a:pt x="200" y="110"/>
                  </a:lnTo>
                  <a:lnTo>
                    <a:pt x="202" y="110"/>
                  </a:lnTo>
                  <a:lnTo>
                    <a:pt x="202" y="108"/>
                  </a:lnTo>
                  <a:lnTo>
                    <a:pt x="204" y="108"/>
                  </a:lnTo>
                  <a:lnTo>
                    <a:pt x="206" y="106"/>
                  </a:lnTo>
                  <a:lnTo>
                    <a:pt x="208" y="106"/>
                  </a:lnTo>
                  <a:lnTo>
                    <a:pt x="208" y="104"/>
                  </a:lnTo>
                  <a:lnTo>
                    <a:pt x="210" y="104"/>
                  </a:lnTo>
                  <a:lnTo>
                    <a:pt x="212" y="104"/>
                  </a:lnTo>
                  <a:lnTo>
                    <a:pt x="214" y="104"/>
                  </a:lnTo>
                  <a:lnTo>
                    <a:pt x="214" y="102"/>
                  </a:lnTo>
                  <a:lnTo>
                    <a:pt x="216" y="102"/>
                  </a:lnTo>
                  <a:lnTo>
                    <a:pt x="218" y="102"/>
                  </a:lnTo>
                  <a:lnTo>
                    <a:pt x="218" y="100"/>
                  </a:lnTo>
                  <a:lnTo>
                    <a:pt x="220" y="100"/>
                  </a:lnTo>
                  <a:lnTo>
                    <a:pt x="222" y="98"/>
                  </a:lnTo>
                  <a:lnTo>
                    <a:pt x="224" y="98"/>
                  </a:lnTo>
                  <a:lnTo>
                    <a:pt x="224" y="96"/>
                  </a:lnTo>
                  <a:lnTo>
                    <a:pt x="226" y="96"/>
                  </a:lnTo>
                  <a:lnTo>
                    <a:pt x="228" y="94"/>
                  </a:lnTo>
                  <a:lnTo>
                    <a:pt x="230" y="94"/>
                  </a:lnTo>
                  <a:lnTo>
                    <a:pt x="230" y="92"/>
                  </a:lnTo>
                  <a:lnTo>
                    <a:pt x="232" y="92"/>
                  </a:lnTo>
                  <a:lnTo>
                    <a:pt x="234" y="90"/>
                  </a:lnTo>
                  <a:lnTo>
                    <a:pt x="236" y="88"/>
                  </a:lnTo>
                  <a:lnTo>
                    <a:pt x="238" y="88"/>
                  </a:lnTo>
                  <a:lnTo>
                    <a:pt x="240" y="86"/>
                  </a:lnTo>
                  <a:lnTo>
                    <a:pt x="242" y="84"/>
                  </a:lnTo>
                  <a:lnTo>
                    <a:pt x="244" y="84"/>
                  </a:lnTo>
                  <a:lnTo>
                    <a:pt x="244" y="82"/>
                  </a:lnTo>
                  <a:lnTo>
                    <a:pt x="246" y="80"/>
                  </a:lnTo>
                  <a:lnTo>
                    <a:pt x="248" y="80"/>
                  </a:lnTo>
                  <a:lnTo>
                    <a:pt x="248" y="78"/>
                  </a:lnTo>
                  <a:lnTo>
                    <a:pt x="250" y="78"/>
                  </a:lnTo>
                  <a:lnTo>
                    <a:pt x="252" y="78"/>
                  </a:lnTo>
                  <a:lnTo>
                    <a:pt x="252" y="76"/>
                  </a:lnTo>
                  <a:lnTo>
                    <a:pt x="254" y="76"/>
                  </a:lnTo>
                  <a:lnTo>
                    <a:pt x="254" y="74"/>
                  </a:lnTo>
                  <a:lnTo>
                    <a:pt x="256" y="74"/>
                  </a:lnTo>
                  <a:lnTo>
                    <a:pt x="258" y="72"/>
                  </a:lnTo>
                  <a:lnTo>
                    <a:pt x="260" y="70"/>
                  </a:lnTo>
                  <a:lnTo>
                    <a:pt x="262" y="70"/>
                  </a:lnTo>
                  <a:lnTo>
                    <a:pt x="264" y="68"/>
                  </a:lnTo>
                  <a:lnTo>
                    <a:pt x="266" y="66"/>
                  </a:lnTo>
                  <a:lnTo>
                    <a:pt x="268" y="66"/>
                  </a:lnTo>
                  <a:lnTo>
                    <a:pt x="268" y="64"/>
                  </a:lnTo>
                  <a:lnTo>
                    <a:pt x="270" y="64"/>
                  </a:lnTo>
                  <a:lnTo>
                    <a:pt x="272" y="64"/>
                  </a:lnTo>
                  <a:lnTo>
                    <a:pt x="272" y="62"/>
                  </a:lnTo>
                  <a:lnTo>
                    <a:pt x="274" y="62"/>
                  </a:lnTo>
                  <a:lnTo>
                    <a:pt x="274" y="60"/>
                  </a:lnTo>
                  <a:lnTo>
                    <a:pt x="276" y="60"/>
                  </a:lnTo>
                  <a:lnTo>
                    <a:pt x="278" y="58"/>
                  </a:lnTo>
                  <a:lnTo>
                    <a:pt x="280" y="56"/>
                  </a:lnTo>
                  <a:lnTo>
                    <a:pt x="282" y="56"/>
                  </a:lnTo>
                  <a:lnTo>
                    <a:pt x="284" y="56"/>
                  </a:lnTo>
                  <a:lnTo>
                    <a:pt x="286" y="54"/>
                  </a:lnTo>
                  <a:lnTo>
                    <a:pt x="288" y="54"/>
                  </a:lnTo>
                  <a:lnTo>
                    <a:pt x="288" y="52"/>
                  </a:lnTo>
                  <a:lnTo>
                    <a:pt x="290" y="52"/>
                  </a:lnTo>
                  <a:lnTo>
                    <a:pt x="290" y="50"/>
                  </a:lnTo>
                  <a:lnTo>
                    <a:pt x="292" y="50"/>
                  </a:lnTo>
                  <a:lnTo>
                    <a:pt x="292" y="48"/>
                  </a:lnTo>
                  <a:lnTo>
                    <a:pt x="294" y="48"/>
                  </a:lnTo>
                  <a:lnTo>
                    <a:pt x="296" y="46"/>
                  </a:lnTo>
                  <a:lnTo>
                    <a:pt x="298" y="44"/>
                  </a:lnTo>
                  <a:lnTo>
                    <a:pt x="300" y="42"/>
                  </a:lnTo>
                  <a:lnTo>
                    <a:pt x="302" y="42"/>
                  </a:lnTo>
                  <a:lnTo>
                    <a:pt x="302" y="40"/>
                  </a:lnTo>
                  <a:lnTo>
                    <a:pt x="304" y="40"/>
                  </a:lnTo>
                  <a:lnTo>
                    <a:pt x="304" y="38"/>
                  </a:lnTo>
                  <a:lnTo>
                    <a:pt x="306" y="38"/>
                  </a:lnTo>
                  <a:lnTo>
                    <a:pt x="308" y="36"/>
                  </a:lnTo>
                  <a:lnTo>
                    <a:pt x="310" y="36"/>
                  </a:lnTo>
                  <a:lnTo>
                    <a:pt x="312" y="34"/>
                  </a:lnTo>
                  <a:lnTo>
                    <a:pt x="314" y="32"/>
                  </a:lnTo>
                  <a:lnTo>
                    <a:pt x="316" y="30"/>
                  </a:lnTo>
                  <a:lnTo>
                    <a:pt x="318" y="30"/>
                  </a:lnTo>
                  <a:lnTo>
                    <a:pt x="318" y="28"/>
                  </a:lnTo>
                  <a:lnTo>
                    <a:pt x="320" y="28"/>
                  </a:lnTo>
                  <a:lnTo>
                    <a:pt x="322" y="26"/>
                  </a:lnTo>
                  <a:lnTo>
                    <a:pt x="324" y="24"/>
                  </a:lnTo>
                  <a:lnTo>
                    <a:pt x="326" y="22"/>
                  </a:lnTo>
                  <a:lnTo>
                    <a:pt x="328" y="22"/>
                  </a:lnTo>
                  <a:lnTo>
                    <a:pt x="330" y="20"/>
                  </a:lnTo>
                  <a:lnTo>
                    <a:pt x="332" y="18"/>
                  </a:lnTo>
                  <a:lnTo>
                    <a:pt x="334" y="18"/>
                  </a:lnTo>
                  <a:lnTo>
                    <a:pt x="334" y="16"/>
                  </a:lnTo>
                  <a:lnTo>
                    <a:pt x="336" y="16"/>
                  </a:lnTo>
                  <a:lnTo>
                    <a:pt x="338" y="14"/>
                  </a:lnTo>
                  <a:lnTo>
                    <a:pt x="340" y="12"/>
                  </a:lnTo>
                  <a:lnTo>
                    <a:pt x="340" y="10"/>
                  </a:lnTo>
                  <a:lnTo>
                    <a:pt x="342" y="10"/>
                  </a:lnTo>
                  <a:lnTo>
                    <a:pt x="342" y="8"/>
                  </a:lnTo>
                  <a:lnTo>
                    <a:pt x="344" y="8"/>
                  </a:lnTo>
                  <a:lnTo>
                    <a:pt x="346" y="8"/>
                  </a:lnTo>
                  <a:lnTo>
                    <a:pt x="348" y="6"/>
                  </a:lnTo>
                  <a:lnTo>
                    <a:pt x="350" y="4"/>
                  </a:lnTo>
                  <a:lnTo>
                    <a:pt x="352" y="4"/>
                  </a:lnTo>
                  <a:lnTo>
                    <a:pt x="352" y="2"/>
                  </a:lnTo>
                  <a:lnTo>
                    <a:pt x="354" y="2"/>
                  </a:lnTo>
                  <a:lnTo>
                    <a:pt x="356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91" name="Freeform 818"/>
            <p:cNvSpPr>
              <a:spLocks/>
            </p:cNvSpPr>
            <p:nvPr/>
          </p:nvSpPr>
          <p:spPr bwMode="auto">
            <a:xfrm>
              <a:off x="4724" y="2918"/>
              <a:ext cx="186" cy="154"/>
            </a:xfrm>
            <a:custGeom>
              <a:avLst/>
              <a:gdLst>
                <a:gd name="T0" fmla="*/ 2 w 186"/>
                <a:gd name="T1" fmla="*/ 152 h 154"/>
                <a:gd name="T2" fmla="*/ 6 w 186"/>
                <a:gd name="T3" fmla="*/ 150 h 154"/>
                <a:gd name="T4" fmla="*/ 8 w 186"/>
                <a:gd name="T5" fmla="*/ 148 h 154"/>
                <a:gd name="T6" fmla="*/ 12 w 186"/>
                <a:gd name="T7" fmla="*/ 144 h 154"/>
                <a:gd name="T8" fmla="*/ 16 w 186"/>
                <a:gd name="T9" fmla="*/ 142 h 154"/>
                <a:gd name="T10" fmla="*/ 20 w 186"/>
                <a:gd name="T11" fmla="*/ 138 h 154"/>
                <a:gd name="T12" fmla="*/ 22 w 186"/>
                <a:gd name="T13" fmla="*/ 136 h 154"/>
                <a:gd name="T14" fmla="*/ 26 w 186"/>
                <a:gd name="T15" fmla="*/ 134 h 154"/>
                <a:gd name="T16" fmla="*/ 30 w 186"/>
                <a:gd name="T17" fmla="*/ 130 h 154"/>
                <a:gd name="T18" fmla="*/ 32 w 186"/>
                <a:gd name="T19" fmla="*/ 128 h 154"/>
                <a:gd name="T20" fmla="*/ 32 w 186"/>
                <a:gd name="T21" fmla="*/ 126 h 154"/>
                <a:gd name="T22" fmla="*/ 36 w 186"/>
                <a:gd name="T23" fmla="*/ 124 h 154"/>
                <a:gd name="T24" fmla="*/ 40 w 186"/>
                <a:gd name="T25" fmla="*/ 122 h 154"/>
                <a:gd name="T26" fmla="*/ 42 w 186"/>
                <a:gd name="T27" fmla="*/ 120 h 154"/>
                <a:gd name="T28" fmla="*/ 44 w 186"/>
                <a:gd name="T29" fmla="*/ 118 h 154"/>
                <a:gd name="T30" fmla="*/ 48 w 186"/>
                <a:gd name="T31" fmla="*/ 114 h 154"/>
                <a:gd name="T32" fmla="*/ 52 w 186"/>
                <a:gd name="T33" fmla="*/ 112 h 154"/>
                <a:gd name="T34" fmla="*/ 56 w 186"/>
                <a:gd name="T35" fmla="*/ 110 h 154"/>
                <a:gd name="T36" fmla="*/ 58 w 186"/>
                <a:gd name="T37" fmla="*/ 106 h 154"/>
                <a:gd name="T38" fmla="*/ 62 w 186"/>
                <a:gd name="T39" fmla="*/ 104 h 154"/>
                <a:gd name="T40" fmla="*/ 66 w 186"/>
                <a:gd name="T41" fmla="*/ 102 h 154"/>
                <a:gd name="T42" fmla="*/ 68 w 186"/>
                <a:gd name="T43" fmla="*/ 100 h 154"/>
                <a:gd name="T44" fmla="*/ 70 w 186"/>
                <a:gd name="T45" fmla="*/ 98 h 154"/>
                <a:gd name="T46" fmla="*/ 74 w 186"/>
                <a:gd name="T47" fmla="*/ 94 h 154"/>
                <a:gd name="T48" fmla="*/ 76 w 186"/>
                <a:gd name="T49" fmla="*/ 92 h 154"/>
                <a:gd name="T50" fmla="*/ 78 w 186"/>
                <a:gd name="T51" fmla="*/ 90 h 154"/>
                <a:gd name="T52" fmla="*/ 80 w 186"/>
                <a:gd name="T53" fmla="*/ 88 h 154"/>
                <a:gd name="T54" fmla="*/ 84 w 186"/>
                <a:gd name="T55" fmla="*/ 86 h 154"/>
                <a:gd name="T56" fmla="*/ 86 w 186"/>
                <a:gd name="T57" fmla="*/ 84 h 154"/>
                <a:gd name="T58" fmla="*/ 88 w 186"/>
                <a:gd name="T59" fmla="*/ 82 h 154"/>
                <a:gd name="T60" fmla="*/ 92 w 186"/>
                <a:gd name="T61" fmla="*/ 78 h 154"/>
                <a:gd name="T62" fmla="*/ 96 w 186"/>
                <a:gd name="T63" fmla="*/ 76 h 154"/>
                <a:gd name="T64" fmla="*/ 98 w 186"/>
                <a:gd name="T65" fmla="*/ 74 h 154"/>
                <a:gd name="T66" fmla="*/ 102 w 186"/>
                <a:gd name="T67" fmla="*/ 70 h 154"/>
                <a:gd name="T68" fmla="*/ 106 w 186"/>
                <a:gd name="T69" fmla="*/ 68 h 154"/>
                <a:gd name="T70" fmla="*/ 108 w 186"/>
                <a:gd name="T71" fmla="*/ 66 h 154"/>
                <a:gd name="T72" fmla="*/ 112 w 186"/>
                <a:gd name="T73" fmla="*/ 64 h 154"/>
                <a:gd name="T74" fmla="*/ 114 w 186"/>
                <a:gd name="T75" fmla="*/ 62 h 154"/>
                <a:gd name="T76" fmla="*/ 118 w 186"/>
                <a:gd name="T77" fmla="*/ 58 h 154"/>
                <a:gd name="T78" fmla="*/ 122 w 186"/>
                <a:gd name="T79" fmla="*/ 56 h 154"/>
                <a:gd name="T80" fmla="*/ 124 w 186"/>
                <a:gd name="T81" fmla="*/ 54 h 154"/>
                <a:gd name="T82" fmla="*/ 128 w 186"/>
                <a:gd name="T83" fmla="*/ 50 h 154"/>
                <a:gd name="T84" fmla="*/ 130 w 186"/>
                <a:gd name="T85" fmla="*/ 48 h 154"/>
                <a:gd name="T86" fmla="*/ 132 w 186"/>
                <a:gd name="T87" fmla="*/ 46 h 154"/>
                <a:gd name="T88" fmla="*/ 134 w 186"/>
                <a:gd name="T89" fmla="*/ 44 h 154"/>
                <a:gd name="T90" fmla="*/ 136 w 186"/>
                <a:gd name="T91" fmla="*/ 40 h 154"/>
                <a:gd name="T92" fmla="*/ 140 w 186"/>
                <a:gd name="T93" fmla="*/ 38 h 154"/>
                <a:gd name="T94" fmla="*/ 144 w 186"/>
                <a:gd name="T95" fmla="*/ 34 h 154"/>
                <a:gd name="T96" fmla="*/ 146 w 186"/>
                <a:gd name="T97" fmla="*/ 32 h 154"/>
                <a:gd name="T98" fmla="*/ 150 w 186"/>
                <a:gd name="T99" fmla="*/ 30 h 154"/>
                <a:gd name="T100" fmla="*/ 154 w 186"/>
                <a:gd name="T101" fmla="*/ 26 h 154"/>
                <a:gd name="T102" fmla="*/ 156 w 186"/>
                <a:gd name="T103" fmla="*/ 24 h 154"/>
                <a:gd name="T104" fmla="*/ 160 w 186"/>
                <a:gd name="T105" fmla="*/ 22 h 154"/>
                <a:gd name="T106" fmla="*/ 162 w 186"/>
                <a:gd name="T107" fmla="*/ 18 h 154"/>
                <a:gd name="T108" fmla="*/ 166 w 186"/>
                <a:gd name="T109" fmla="*/ 18 h 154"/>
                <a:gd name="T110" fmla="*/ 170 w 186"/>
                <a:gd name="T111" fmla="*/ 14 h 154"/>
                <a:gd name="T112" fmla="*/ 172 w 186"/>
                <a:gd name="T113" fmla="*/ 12 h 154"/>
                <a:gd name="T114" fmla="*/ 176 w 186"/>
                <a:gd name="T115" fmla="*/ 10 h 154"/>
                <a:gd name="T116" fmla="*/ 178 w 186"/>
                <a:gd name="T117" fmla="*/ 6 h 154"/>
                <a:gd name="T118" fmla="*/ 180 w 186"/>
                <a:gd name="T119" fmla="*/ 4 h 154"/>
                <a:gd name="T120" fmla="*/ 184 w 186"/>
                <a:gd name="T121" fmla="*/ 2 h 154"/>
                <a:gd name="T122" fmla="*/ 186 w 186"/>
                <a:gd name="T123" fmla="*/ 0 h 15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86" h="154">
                  <a:moveTo>
                    <a:pt x="0" y="154"/>
                  </a:moveTo>
                  <a:lnTo>
                    <a:pt x="2" y="152"/>
                  </a:lnTo>
                  <a:lnTo>
                    <a:pt x="4" y="150"/>
                  </a:lnTo>
                  <a:lnTo>
                    <a:pt x="6" y="150"/>
                  </a:lnTo>
                  <a:lnTo>
                    <a:pt x="6" y="148"/>
                  </a:lnTo>
                  <a:lnTo>
                    <a:pt x="8" y="148"/>
                  </a:lnTo>
                  <a:lnTo>
                    <a:pt x="10" y="146"/>
                  </a:lnTo>
                  <a:lnTo>
                    <a:pt x="12" y="144"/>
                  </a:lnTo>
                  <a:lnTo>
                    <a:pt x="14" y="144"/>
                  </a:lnTo>
                  <a:lnTo>
                    <a:pt x="16" y="142"/>
                  </a:lnTo>
                  <a:lnTo>
                    <a:pt x="18" y="140"/>
                  </a:lnTo>
                  <a:lnTo>
                    <a:pt x="20" y="138"/>
                  </a:lnTo>
                  <a:lnTo>
                    <a:pt x="22" y="138"/>
                  </a:lnTo>
                  <a:lnTo>
                    <a:pt x="22" y="136"/>
                  </a:lnTo>
                  <a:lnTo>
                    <a:pt x="24" y="136"/>
                  </a:lnTo>
                  <a:lnTo>
                    <a:pt x="26" y="134"/>
                  </a:lnTo>
                  <a:lnTo>
                    <a:pt x="28" y="132"/>
                  </a:lnTo>
                  <a:lnTo>
                    <a:pt x="30" y="130"/>
                  </a:lnTo>
                  <a:lnTo>
                    <a:pt x="32" y="130"/>
                  </a:lnTo>
                  <a:lnTo>
                    <a:pt x="32" y="128"/>
                  </a:lnTo>
                  <a:lnTo>
                    <a:pt x="32" y="126"/>
                  </a:lnTo>
                  <a:lnTo>
                    <a:pt x="34" y="126"/>
                  </a:lnTo>
                  <a:lnTo>
                    <a:pt x="36" y="124"/>
                  </a:lnTo>
                  <a:lnTo>
                    <a:pt x="38" y="122"/>
                  </a:lnTo>
                  <a:lnTo>
                    <a:pt x="40" y="122"/>
                  </a:lnTo>
                  <a:lnTo>
                    <a:pt x="40" y="120"/>
                  </a:lnTo>
                  <a:lnTo>
                    <a:pt x="42" y="120"/>
                  </a:lnTo>
                  <a:lnTo>
                    <a:pt x="42" y="118"/>
                  </a:lnTo>
                  <a:lnTo>
                    <a:pt x="44" y="118"/>
                  </a:lnTo>
                  <a:lnTo>
                    <a:pt x="46" y="116"/>
                  </a:lnTo>
                  <a:lnTo>
                    <a:pt x="48" y="114"/>
                  </a:lnTo>
                  <a:lnTo>
                    <a:pt x="50" y="114"/>
                  </a:lnTo>
                  <a:lnTo>
                    <a:pt x="52" y="112"/>
                  </a:lnTo>
                  <a:lnTo>
                    <a:pt x="54" y="112"/>
                  </a:lnTo>
                  <a:lnTo>
                    <a:pt x="56" y="110"/>
                  </a:lnTo>
                  <a:lnTo>
                    <a:pt x="58" y="108"/>
                  </a:lnTo>
                  <a:lnTo>
                    <a:pt x="58" y="106"/>
                  </a:lnTo>
                  <a:lnTo>
                    <a:pt x="60" y="106"/>
                  </a:lnTo>
                  <a:lnTo>
                    <a:pt x="62" y="104"/>
                  </a:lnTo>
                  <a:lnTo>
                    <a:pt x="64" y="102"/>
                  </a:lnTo>
                  <a:lnTo>
                    <a:pt x="66" y="102"/>
                  </a:lnTo>
                  <a:lnTo>
                    <a:pt x="66" y="100"/>
                  </a:lnTo>
                  <a:lnTo>
                    <a:pt x="68" y="100"/>
                  </a:lnTo>
                  <a:lnTo>
                    <a:pt x="68" y="98"/>
                  </a:lnTo>
                  <a:lnTo>
                    <a:pt x="70" y="98"/>
                  </a:lnTo>
                  <a:lnTo>
                    <a:pt x="72" y="96"/>
                  </a:lnTo>
                  <a:lnTo>
                    <a:pt x="74" y="94"/>
                  </a:lnTo>
                  <a:lnTo>
                    <a:pt x="76" y="94"/>
                  </a:lnTo>
                  <a:lnTo>
                    <a:pt x="76" y="92"/>
                  </a:lnTo>
                  <a:lnTo>
                    <a:pt x="78" y="92"/>
                  </a:lnTo>
                  <a:lnTo>
                    <a:pt x="78" y="90"/>
                  </a:lnTo>
                  <a:lnTo>
                    <a:pt x="80" y="90"/>
                  </a:lnTo>
                  <a:lnTo>
                    <a:pt x="80" y="88"/>
                  </a:lnTo>
                  <a:lnTo>
                    <a:pt x="82" y="86"/>
                  </a:lnTo>
                  <a:lnTo>
                    <a:pt x="84" y="86"/>
                  </a:lnTo>
                  <a:lnTo>
                    <a:pt x="84" y="84"/>
                  </a:lnTo>
                  <a:lnTo>
                    <a:pt x="86" y="84"/>
                  </a:lnTo>
                  <a:lnTo>
                    <a:pt x="86" y="82"/>
                  </a:lnTo>
                  <a:lnTo>
                    <a:pt x="88" y="82"/>
                  </a:lnTo>
                  <a:lnTo>
                    <a:pt x="90" y="80"/>
                  </a:lnTo>
                  <a:lnTo>
                    <a:pt x="92" y="78"/>
                  </a:lnTo>
                  <a:lnTo>
                    <a:pt x="94" y="76"/>
                  </a:lnTo>
                  <a:lnTo>
                    <a:pt x="96" y="76"/>
                  </a:lnTo>
                  <a:lnTo>
                    <a:pt x="96" y="74"/>
                  </a:lnTo>
                  <a:lnTo>
                    <a:pt x="98" y="74"/>
                  </a:lnTo>
                  <a:lnTo>
                    <a:pt x="100" y="72"/>
                  </a:lnTo>
                  <a:lnTo>
                    <a:pt x="102" y="70"/>
                  </a:lnTo>
                  <a:lnTo>
                    <a:pt x="104" y="68"/>
                  </a:lnTo>
                  <a:lnTo>
                    <a:pt x="106" y="68"/>
                  </a:lnTo>
                  <a:lnTo>
                    <a:pt x="106" y="66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4"/>
                  </a:lnTo>
                  <a:lnTo>
                    <a:pt x="112" y="62"/>
                  </a:lnTo>
                  <a:lnTo>
                    <a:pt x="114" y="62"/>
                  </a:lnTo>
                  <a:lnTo>
                    <a:pt x="116" y="60"/>
                  </a:lnTo>
                  <a:lnTo>
                    <a:pt x="118" y="58"/>
                  </a:lnTo>
                  <a:lnTo>
                    <a:pt x="120" y="56"/>
                  </a:lnTo>
                  <a:lnTo>
                    <a:pt x="122" y="56"/>
                  </a:lnTo>
                  <a:lnTo>
                    <a:pt x="122" y="54"/>
                  </a:lnTo>
                  <a:lnTo>
                    <a:pt x="124" y="54"/>
                  </a:lnTo>
                  <a:lnTo>
                    <a:pt x="126" y="52"/>
                  </a:lnTo>
                  <a:lnTo>
                    <a:pt x="128" y="50"/>
                  </a:lnTo>
                  <a:lnTo>
                    <a:pt x="128" y="48"/>
                  </a:lnTo>
                  <a:lnTo>
                    <a:pt x="130" y="48"/>
                  </a:lnTo>
                  <a:lnTo>
                    <a:pt x="130" y="46"/>
                  </a:lnTo>
                  <a:lnTo>
                    <a:pt x="132" y="46"/>
                  </a:lnTo>
                  <a:lnTo>
                    <a:pt x="132" y="44"/>
                  </a:lnTo>
                  <a:lnTo>
                    <a:pt x="134" y="44"/>
                  </a:lnTo>
                  <a:lnTo>
                    <a:pt x="136" y="42"/>
                  </a:lnTo>
                  <a:lnTo>
                    <a:pt x="136" y="40"/>
                  </a:lnTo>
                  <a:lnTo>
                    <a:pt x="138" y="40"/>
                  </a:lnTo>
                  <a:lnTo>
                    <a:pt x="140" y="38"/>
                  </a:lnTo>
                  <a:lnTo>
                    <a:pt x="142" y="36"/>
                  </a:lnTo>
                  <a:lnTo>
                    <a:pt x="144" y="34"/>
                  </a:lnTo>
                  <a:lnTo>
                    <a:pt x="146" y="34"/>
                  </a:lnTo>
                  <a:lnTo>
                    <a:pt x="146" y="32"/>
                  </a:lnTo>
                  <a:lnTo>
                    <a:pt x="148" y="32"/>
                  </a:lnTo>
                  <a:lnTo>
                    <a:pt x="150" y="30"/>
                  </a:lnTo>
                  <a:lnTo>
                    <a:pt x="152" y="28"/>
                  </a:lnTo>
                  <a:lnTo>
                    <a:pt x="154" y="26"/>
                  </a:lnTo>
                  <a:lnTo>
                    <a:pt x="156" y="26"/>
                  </a:lnTo>
                  <a:lnTo>
                    <a:pt x="156" y="24"/>
                  </a:lnTo>
                  <a:lnTo>
                    <a:pt x="158" y="24"/>
                  </a:lnTo>
                  <a:lnTo>
                    <a:pt x="160" y="22"/>
                  </a:lnTo>
                  <a:lnTo>
                    <a:pt x="162" y="20"/>
                  </a:lnTo>
                  <a:lnTo>
                    <a:pt x="162" y="18"/>
                  </a:lnTo>
                  <a:lnTo>
                    <a:pt x="164" y="18"/>
                  </a:lnTo>
                  <a:lnTo>
                    <a:pt x="166" y="18"/>
                  </a:lnTo>
                  <a:lnTo>
                    <a:pt x="168" y="16"/>
                  </a:lnTo>
                  <a:lnTo>
                    <a:pt x="170" y="14"/>
                  </a:lnTo>
                  <a:lnTo>
                    <a:pt x="172" y="14"/>
                  </a:lnTo>
                  <a:lnTo>
                    <a:pt x="172" y="12"/>
                  </a:lnTo>
                  <a:lnTo>
                    <a:pt x="174" y="12"/>
                  </a:lnTo>
                  <a:lnTo>
                    <a:pt x="176" y="10"/>
                  </a:lnTo>
                  <a:lnTo>
                    <a:pt x="176" y="8"/>
                  </a:lnTo>
                  <a:lnTo>
                    <a:pt x="178" y="6"/>
                  </a:lnTo>
                  <a:lnTo>
                    <a:pt x="180" y="6"/>
                  </a:lnTo>
                  <a:lnTo>
                    <a:pt x="180" y="4"/>
                  </a:lnTo>
                  <a:lnTo>
                    <a:pt x="182" y="2"/>
                  </a:lnTo>
                  <a:lnTo>
                    <a:pt x="184" y="2"/>
                  </a:lnTo>
                  <a:lnTo>
                    <a:pt x="184" y="0"/>
                  </a:lnTo>
                  <a:lnTo>
                    <a:pt x="186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92" name="Freeform 819"/>
            <p:cNvSpPr>
              <a:spLocks/>
            </p:cNvSpPr>
            <p:nvPr/>
          </p:nvSpPr>
          <p:spPr bwMode="auto">
            <a:xfrm>
              <a:off x="4242" y="2074"/>
              <a:ext cx="170" cy="314"/>
            </a:xfrm>
            <a:custGeom>
              <a:avLst/>
              <a:gdLst>
                <a:gd name="T0" fmla="*/ 2 w 170"/>
                <a:gd name="T1" fmla="*/ 4 h 314"/>
                <a:gd name="T2" fmla="*/ 6 w 170"/>
                <a:gd name="T3" fmla="*/ 12 h 314"/>
                <a:gd name="T4" fmla="*/ 10 w 170"/>
                <a:gd name="T5" fmla="*/ 20 h 314"/>
                <a:gd name="T6" fmla="*/ 12 w 170"/>
                <a:gd name="T7" fmla="*/ 26 h 314"/>
                <a:gd name="T8" fmla="*/ 16 w 170"/>
                <a:gd name="T9" fmla="*/ 34 h 314"/>
                <a:gd name="T10" fmla="*/ 20 w 170"/>
                <a:gd name="T11" fmla="*/ 40 h 314"/>
                <a:gd name="T12" fmla="*/ 24 w 170"/>
                <a:gd name="T13" fmla="*/ 46 h 314"/>
                <a:gd name="T14" fmla="*/ 28 w 170"/>
                <a:gd name="T15" fmla="*/ 54 h 314"/>
                <a:gd name="T16" fmla="*/ 32 w 170"/>
                <a:gd name="T17" fmla="*/ 60 h 314"/>
                <a:gd name="T18" fmla="*/ 34 w 170"/>
                <a:gd name="T19" fmla="*/ 68 h 314"/>
                <a:gd name="T20" fmla="*/ 36 w 170"/>
                <a:gd name="T21" fmla="*/ 76 h 314"/>
                <a:gd name="T22" fmla="*/ 40 w 170"/>
                <a:gd name="T23" fmla="*/ 82 h 314"/>
                <a:gd name="T24" fmla="*/ 44 w 170"/>
                <a:gd name="T25" fmla="*/ 90 h 314"/>
                <a:gd name="T26" fmla="*/ 48 w 170"/>
                <a:gd name="T27" fmla="*/ 96 h 314"/>
                <a:gd name="T28" fmla="*/ 52 w 170"/>
                <a:gd name="T29" fmla="*/ 102 h 314"/>
                <a:gd name="T30" fmla="*/ 56 w 170"/>
                <a:gd name="T31" fmla="*/ 110 h 314"/>
                <a:gd name="T32" fmla="*/ 60 w 170"/>
                <a:gd name="T33" fmla="*/ 118 h 314"/>
                <a:gd name="T34" fmla="*/ 62 w 170"/>
                <a:gd name="T35" fmla="*/ 124 h 314"/>
                <a:gd name="T36" fmla="*/ 66 w 170"/>
                <a:gd name="T37" fmla="*/ 132 h 314"/>
                <a:gd name="T38" fmla="*/ 70 w 170"/>
                <a:gd name="T39" fmla="*/ 138 h 314"/>
                <a:gd name="T40" fmla="*/ 74 w 170"/>
                <a:gd name="T41" fmla="*/ 144 h 314"/>
                <a:gd name="T42" fmla="*/ 78 w 170"/>
                <a:gd name="T43" fmla="*/ 152 h 314"/>
                <a:gd name="T44" fmla="*/ 82 w 170"/>
                <a:gd name="T45" fmla="*/ 158 h 314"/>
                <a:gd name="T46" fmla="*/ 84 w 170"/>
                <a:gd name="T47" fmla="*/ 166 h 314"/>
                <a:gd name="T48" fmla="*/ 86 w 170"/>
                <a:gd name="T49" fmla="*/ 172 h 314"/>
                <a:gd name="T50" fmla="*/ 90 w 170"/>
                <a:gd name="T51" fmla="*/ 180 h 314"/>
                <a:gd name="T52" fmla="*/ 94 w 170"/>
                <a:gd name="T53" fmla="*/ 186 h 314"/>
                <a:gd name="T54" fmla="*/ 98 w 170"/>
                <a:gd name="T55" fmla="*/ 192 h 314"/>
                <a:gd name="T56" fmla="*/ 102 w 170"/>
                <a:gd name="T57" fmla="*/ 198 h 314"/>
                <a:gd name="T58" fmla="*/ 106 w 170"/>
                <a:gd name="T59" fmla="*/ 206 h 314"/>
                <a:gd name="T60" fmla="*/ 110 w 170"/>
                <a:gd name="T61" fmla="*/ 212 h 314"/>
                <a:gd name="T62" fmla="*/ 112 w 170"/>
                <a:gd name="T63" fmla="*/ 218 h 314"/>
                <a:gd name="T64" fmla="*/ 116 w 170"/>
                <a:gd name="T65" fmla="*/ 226 h 314"/>
                <a:gd name="T66" fmla="*/ 120 w 170"/>
                <a:gd name="T67" fmla="*/ 232 h 314"/>
                <a:gd name="T68" fmla="*/ 124 w 170"/>
                <a:gd name="T69" fmla="*/ 238 h 314"/>
                <a:gd name="T70" fmla="*/ 128 w 170"/>
                <a:gd name="T71" fmla="*/ 244 h 314"/>
                <a:gd name="T72" fmla="*/ 130 w 170"/>
                <a:gd name="T73" fmla="*/ 250 h 314"/>
                <a:gd name="T74" fmla="*/ 134 w 170"/>
                <a:gd name="T75" fmla="*/ 256 h 314"/>
                <a:gd name="T76" fmla="*/ 136 w 170"/>
                <a:gd name="T77" fmla="*/ 262 h 314"/>
                <a:gd name="T78" fmla="*/ 140 w 170"/>
                <a:gd name="T79" fmla="*/ 268 h 314"/>
                <a:gd name="T80" fmla="*/ 144 w 170"/>
                <a:gd name="T81" fmla="*/ 274 h 314"/>
                <a:gd name="T82" fmla="*/ 148 w 170"/>
                <a:gd name="T83" fmla="*/ 280 h 314"/>
                <a:gd name="T84" fmla="*/ 152 w 170"/>
                <a:gd name="T85" fmla="*/ 286 h 314"/>
                <a:gd name="T86" fmla="*/ 156 w 170"/>
                <a:gd name="T87" fmla="*/ 292 h 314"/>
                <a:gd name="T88" fmla="*/ 160 w 170"/>
                <a:gd name="T89" fmla="*/ 298 h 314"/>
                <a:gd name="T90" fmla="*/ 164 w 170"/>
                <a:gd name="T91" fmla="*/ 304 h 314"/>
                <a:gd name="T92" fmla="*/ 168 w 170"/>
                <a:gd name="T93" fmla="*/ 310 h 31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70" h="314">
                  <a:moveTo>
                    <a:pt x="0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10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8" y="16"/>
                  </a:lnTo>
                  <a:lnTo>
                    <a:pt x="10" y="20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4" y="28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8" y="36"/>
                  </a:lnTo>
                  <a:lnTo>
                    <a:pt x="20" y="38"/>
                  </a:lnTo>
                  <a:lnTo>
                    <a:pt x="20" y="40"/>
                  </a:lnTo>
                  <a:lnTo>
                    <a:pt x="22" y="44"/>
                  </a:lnTo>
                  <a:lnTo>
                    <a:pt x="22" y="46"/>
                  </a:lnTo>
                  <a:lnTo>
                    <a:pt x="24" y="46"/>
                  </a:lnTo>
                  <a:lnTo>
                    <a:pt x="26" y="48"/>
                  </a:lnTo>
                  <a:lnTo>
                    <a:pt x="26" y="52"/>
                  </a:lnTo>
                  <a:lnTo>
                    <a:pt x="28" y="54"/>
                  </a:lnTo>
                  <a:lnTo>
                    <a:pt x="28" y="56"/>
                  </a:lnTo>
                  <a:lnTo>
                    <a:pt x="30" y="58"/>
                  </a:lnTo>
                  <a:lnTo>
                    <a:pt x="32" y="60"/>
                  </a:lnTo>
                  <a:lnTo>
                    <a:pt x="32" y="64"/>
                  </a:lnTo>
                  <a:lnTo>
                    <a:pt x="34" y="66"/>
                  </a:lnTo>
                  <a:lnTo>
                    <a:pt x="34" y="68"/>
                  </a:lnTo>
                  <a:lnTo>
                    <a:pt x="34" y="70"/>
                  </a:lnTo>
                  <a:lnTo>
                    <a:pt x="36" y="72"/>
                  </a:lnTo>
                  <a:lnTo>
                    <a:pt x="36" y="76"/>
                  </a:lnTo>
                  <a:lnTo>
                    <a:pt x="38" y="78"/>
                  </a:lnTo>
                  <a:lnTo>
                    <a:pt x="40" y="80"/>
                  </a:lnTo>
                  <a:lnTo>
                    <a:pt x="40" y="82"/>
                  </a:lnTo>
                  <a:lnTo>
                    <a:pt x="42" y="86"/>
                  </a:lnTo>
                  <a:lnTo>
                    <a:pt x="44" y="88"/>
                  </a:lnTo>
                  <a:lnTo>
                    <a:pt x="44" y="90"/>
                  </a:lnTo>
                  <a:lnTo>
                    <a:pt x="46" y="92"/>
                  </a:lnTo>
                  <a:lnTo>
                    <a:pt x="46" y="94"/>
                  </a:lnTo>
                  <a:lnTo>
                    <a:pt x="48" y="96"/>
                  </a:lnTo>
                  <a:lnTo>
                    <a:pt x="50" y="98"/>
                  </a:lnTo>
                  <a:lnTo>
                    <a:pt x="50" y="100"/>
                  </a:lnTo>
                  <a:lnTo>
                    <a:pt x="52" y="102"/>
                  </a:lnTo>
                  <a:lnTo>
                    <a:pt x="52" y="104"/>
                  </a:lnTo>
                  <a:lnTo>
                    <a:pt x="54" y="108"/>
                  </a:lnTo>
                  <a:lnTo>
                    <a:pt x="56" y="110"/>
                  </a:lnTo>
                  <a:lnTo>
                    <a:pt x="56" y="112"/>
                  </a:lnTo>
                  <a:lnTo>
                    <a:pt x="58" y="114"/>
                  </a:lnTo>
                  <a:lnTo>
                    <a:pt x="60" y="118"/>
                  </a:lnTo>
                  <a:lnTo>
                    <a:pt x="60" y="120"/>
                  </a:lnTo>
                  <a:lnTo>
                    <a:pt x="62" y="122"/>
                  </a:lnTo>
                  <a:lnTo>
                    <a:pt x="62" y="124"/>
                  </a:lnTo>
                  <a:lnTo>
                    <a:pt x="64" y="126"/>
                  </a:lnTo>
                  <a:lnTo>
                    <a:pt x="66" y="130"/>
                  </a:lnTo>
                  <a:lnTo>
                    <a:pt x="66" y="132"/>
                  </a:lnTo>
                  <a:lnTo>
                    <a:pt x="68" y="134"/>
                  </a:lnTo>
                  <a:lnTo>
                    <a:pt x="70" y="136"/>
                  </a:lnTo>
                  <a:lnTo>
                    <a:pt x="70" y="138"/>
                  </a:lnTo>
                  <a:lnTo>
                    <a:pt x="72" y="142"/>
                  </a:lnTo>
                  <a:lnTo>
                    <a:pt x="74" y="144"/>
                  </a:lnTo>
                  <a:lnTo>
                    <a:pt x="76" y="146"/>
                  </a:lnTo>
                  <a:lnTo>
                    <a:pt x="76" y="148"/>
                  </a:lnTo>
                  <a:lnTo>
                    <a:pt x="78" y="152"/>
                  </a:lnTo>
                  <a:lnTo>
                    <a:pt x="78" y="154"/>
                  </a:lnTo>
                  <a:lnTo>
                    <a:pt x="80" y="156"/>
                  </a:lnTo>
                  <a:lnTo>
                    <a:pt x="82" y="158"/>
                  </a:lnTo>
                  <a:lnTo>
                    <a:pt x="82" y="160"/>
                  </a:lnTo>
                  <a:lnTo>
                    <a:pt x="82" y="162"/>
                  </a:lnTo>
                  <a:lnTo>
                    <a:pt x="84" y="166"/>
                  </a:lnTo>
                  <a:lnTo>
                    <a:pt x="84" y="168"/>
                  </a:lnTo>
                  <a:lnTo>
                    <a:pt x="86" y="170"/>
                  </a:lnTo>
                  <a:lnTo>
                    <a:pt x="86" y="172"/>
                  </a:lnTo>
                  <a:lnTo>
                    <a:pt x="88" y="174"/>
                  </a:lnTo>
                  <a:lnTo>
                    <a:pt x="90" y="178"/>
                  </a:lnTo>
                  <a:lnTo>
                    <a:pt x="90" y="180"/>
                  </a:lnTo>
                  <a:lnTo>
                    <a:pt x="92" y="182"/>
                  </a:lnTo>
                  <a:lnTo>
                    <a:pt x="94" y="184"/>
                  </a:lnTo>
                  <a:lnTo>
                    <a:pt x="94" y="186"/>
                  </a:lnTo>
                  <a:lnTo>
                    <a:pt x="96" y="188"/>
                  </a:lnTo>
                  <a:lnTo>
                    <a:pt x="96" y="190"/>
                  </a:lnTo>
                  <a:lnTo>
                    <a:pt x="98" y="192"/>
                  </a:lnTo>
                  <a:lnTo>
                    <a:pt x="100" y="194"/>
                  </a:lnTo>
                  <a:lnTo>
                    <a:pt x="100" y="196"/>
                  </a:lnTo>
                  <a:lnTo>
                    <a:pt x="102" y="198"/>
                  </a:lnTo>
                  <a:lnTo>
                    <a:pt x="104" y="200"/>
                  </a:lnTo>
                  <a:lnTo>
                    <a:pt x="104" y="202"/>
                  </a:lnTo>
                  <a:lnTo>
                    <a:pt x="106" y="206"/>
                  </a:lnTo>
                  <a:lnTo>
                    <a:pt x="106" y="208"/>
                  </a:lnTo>
                  <a:lnTo>
                    <a:pt x="108" y="210"/>
                  </a:lnTo>
                  <a:lnTo>
                    <a:pt x="110" y="212"/>
                  </a:lnTo>
                  <a:lnTo>
                    <a:pt x="110" y="214"/>
                  </a:lnTo>
                  <a:lnTo>
                    <a:pt x="112" y="216"/>
                  </a:lnTo>
                  <a:lnTo>
                    <a:pt x="112" y="218"/>
                  </a:lnTo>
                  <a:lnTo>
                    <a:pt x="114" y="220"/>
                  </a:lnTo>
                  <a:lnTo>
                    <a:pt x="116" y="224"/>
                  </a:lnTo>
                  <a:lnTo>
                    <a:pt x="116" y="226"/>
                  </a:lnTo>
                  <a:lnTo>
                    <a:pt x="118" y="228"/>
                  </a:lnTo>
                  <a:lnTo>
                    <a:pt x="120" y="230"/>
                  </a:lnTo>
                  <a:lnTo>
                    <a:pt x="120" y="232"/>
                  </a:lnTo>
                  <a:lnTo>
                    <a:pt x="122" y="234"/>
                  </a:lnTo>
                  <a:lnTo>
                    <a:pt x="122" y="236"/>
                  </a:lnTo>
                  <a:lnTo>
                    <a:pt x="124" y="238"/>
                  </a:lnTo>
                  <a:lnTo>
                    <a:pt x="126" y="238"/>
                  </a:lnTo>
                  <a:lnTo>
                    <a:pt x="126" y="240"/>
                  </a:lnTo>
                  <a:lnTo>
                    <a:pt x="128" y="244"/>
                  </a:lnTo>
                  <a:lnTo>
                    <a:pt x="130" y="246"/>
                  </a:lnTo>
                  <a:lnTo>
                    <a:pt x="130" y="248"/>
                  </a:lnTo>
                  <a:lnTo>
                    <a:pt x="130" y="250"/>
                  </a:lnTo>
                  <a:lnTo>
                    <a:pt x="130" y="252"/>
                  </a:lnTo>
                  <a:lnTo>
                    <a:pt x="132" y="254"/>
                  </a:lnTo>
                  <a:lnTo>
                    <a:pt x="134" y="256"/>
                  </a:lnTo>
                  <a:lnTo>
                    <a:pt x="134" y="258"/>
                  </a:lnTo>
                  <a:lnTo>
                    <a:pt x="136" y="260"/>
                  </a:lnTo>
                  <a:lnTo>
                    <a:pt x="136" y="262"/>
                  </a:lnTo>
                  <a:lnTo>
                    <a:pt x="138" y="264"/>
                  </a:lnTo>
                  <a:lnTo>
                    <a:pt x="140" y="266"/>
                  </a:lnTo>
                  <a:lnTo>
                    <a:pt x="140" y="268"/>
                  </a:lnTo>
                  <a:lnTo>
                    <a:pt x="142" y="270"/>
                  </a:lnTo>
                  <a:lnTo>
                    <a:pt x="144" y="272"/>
                  </a:lnTo>
                  <a:lnTo>
                    <a:pt x="144" y="274"/>
                  </a:lnTo>
                  <a:lnTo>
                    <a:pt x="146" y="276"/>
                  </a:lnTo>
                  <a:lnTo>
                    <a:pt x="146" y="278"/>
                  </a:lnTo>
                  <a:lnTo>
                    <a:pt x="148" y="280"/>
                  </a:lnTo>
                  <a:lnTo>
                    <a:pt x="150" y="284"/>
                  </a:lnTo>
                  <a:lnTo>
                    <a:pt x="150" y="286"/>
                  </a:lnTo>
                  <a:lnTo>
                    <a:pt x="152" y="286"/>
                  </a:lnTo>
                  <a:lnTo>
                    <a:pt x="152" y="288"/>
                  </a:lnTo>
                  <a:lnTo>
                    <a:pt x="154" y="290"/>
                  </a:lnTo>
                  <a:lnTo>
                    <a:pt x="156" y="292"/>
                  </a:lnTo>
                  <a:lnTo>
                    <a:pt x="158" y="296"/>
                  </a:lnTo>
                  <a:lnTo>
                    <a:pt x="160" y="296"/>
                  </a:lnTo>
                  <a:lnTo>
                    <a:pt x="160" y="298"/>
                  </a:lnTo>
                  <a:lnTo>
                    <a:pt x="162" y="300"/>
                  </a:lnTo>
                  <a:lnTo>
                    <a:pt x="162" y="302"/>
                  </a:lnTo>
                  <a:lnTo>
                    <a:pt x="164" y="304"/>
                  </a:lnTo>
                  <a:lnTo>
                    <a:pt x="166" y="306"/>
                  </a:lnTo>
                  <a:lnTo>
                    <a:pt x="166" y="308"/>
                  </a:lnTo>
                  <a:lnTo>
                    <a:pt x="168" y="310"/>
                  </a:lnTo>
                  <a:lnTo>
                    <a:pt x="170" y="312"/>
                  </a:lnTo>
                  <a:lnTo>
                    <a:pt x="170" y="314"/>
                  </a:lnTo>
                </a:path>
              </a:pathLst>
            </a:custGeom>
            <a:noFill/>
            <a:ln w="25400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93" name="Freeform 820"/>
            <p:cNvSpPr>
              <a:spLocks/>
            </p:cNvSpPr>
            <p:nvPr/>
          </p:nvSpPr>
          <p:spPr bwMode="auto">
            <a:xfrm>
              <a:off x="4412" y="2380"/>
              <a:ext cx="356" cy="130"/>
            </a:xfrm>
            <a:custGeom>
              <a:avLst/>
              <a:gdLst>
                <a:gd name="T0" fmla="*/ 4 w 356"/>
                <a:gd name="T1" fmla="*/ 14 h 130"/>
                <a:gd name="T2" fmla="*/ 8 w 356"/>
                <a:gd name="T3" fmla="*/ 20 h 130"/>
                <a:gd name="T4" fmla="*/ 12 w 356"/>
                <a:gd name="T5" fmla="*/ 28 h 130"/>
                <a:gd name="T6" fmla="*/ 18 w 356"/>
                <a:gd name="T7" fmla="*/ 34 h 130"/>
                <a:gd name="T8" fmla="*/ 24 w 356"/>
                <a:gd name="T9" fmla="*/ 42 h 130"/>
                <a:gd name="T10" fmla="*/ 28 w 356"/>
                <a:gd name="T11" fmla="*/ 48 h 130"/>
                <a:gd name="T12" fmla="*/ 34 w 356"/>
                <a:gd name="T13" fmla="*/ 54 h 130"/>
                <a:gd name="T14" fmla="*/ 40 w 356"/>
                <a:gd name="T15" fmla="*/ 62 h 130"/>
                <a:gd name="T16" fmla="*/ 44 w 356"/>
                <a:gd name="T17" fmla="*/ 68 h 130"/>
                <a:gd name="T18" fmla="*/ 52 w 356"/>
                <a:gd name="T19" fmla="*/ 76 h 130"/>
                <a:gd name="T20" fmla="*/ 54 w 356"/>
                <a:gd name="T21" fmla="*/ 80 h 130"/>
                <a:gd name="T22" fmla="*/ 60 w 356"/>
                <a:gd name="T23" fmla="*/ 84 h 130"/>
                <a:gd name="T24" fmla="*/ 64 w 356"/>
                <a:gd name="T25" fmla="*/ 90 h 130"/>
                <a:gd name="T26" fmla="*/ 70 w 356"/>
                <a:gd name="T27" fmla="*/ 94 h 130"/>
                <a:gd name="T28" fmla="*/ 76 w 356"/>
                <a:gd name="T29" fmla="*/ 100 h 130"/>
                <a:gd name="T30" fmla="*/ 82 w 356"/>
                <a:gd name="T31" fmla="*/ 104 h 130"/>
                <a:gd name="T32" fmla="*/ 90 w 356"/>
                <a:gd name="T33" fmla="*/ 110 h 130"/>
                <a:gd name="T34" fmla="*/ 96 w 356"/>
                <a:gd name="T35" fmla="*/ 114 h 130"/>
                <a:gd name="T36" fmla="*/ 102 w 356"/>
                <a:gd name="T37" fmla="*/ 118 h 130"/>
                <a:gd name="T38" fmla="*/ 110 w 356"/>
                <a:gd name="T39" fmla="*/ 122 h 130"/>
                <a:gd name="T40" fmla="*/ 116 w 356"/>
                <a:gd name="T41" fmla="*/ 124 h 130"/>
                <a:gd name="T42" fmla="*/ 124 w 356"/>
                <a:gd name="T43" fmla="*/ 126 h 130"/>
                <a:gd name="T44" fmla="*/ 132 w 356"/>
                <a:gd name="T45" fmla="*/ 128 h 130"/>
                <a:gd name="T46" fmla="*/ 140 w 356"/>
                <a:gd name="T47" fmla="*/ 128 h 130"/>
                <a:gd name="T48" fmla="*/ 146 w 356"/>
                <a:gd name="T49" fmla="*/ 130 h 130"/>
                <a:gd name="T50" fmla="*/ 152 w 356"/>
                <a:gd name="T51" fmla="*/ 128 h 130"/>
                <a:gd name="T52" fmla="*/ 160 w 356"/>
                <a:gd name="T53" fmla="*/ 128 h 130"/>
                <a:gd name="T54" fmla="*/ 168 w 356"/>
                <a:gd name="T55" fmla="*/ 128 h 130"/>
                <a:gd name="T56" fmla="*/ 174 w 356"/>
                <a:gd name="T57" fmla="*/ 126 h 130"/>
                <a:gd name="T58" fmla="*/ 182 w 356"/>
                <a:gd name="T59" fmla="*/ 124 h 130"/>
                <a:gd name="T60" fmla="*/ 190 w 356"/>
                <a:gd name="T61" fmla="*/ 122 h 130"/>
                <a:gd name="T62" fmla="*/ 196 w 356"/>
                <a:gd name="T63" fmla="*/ 120 h 130"/>
                <a:gd name="T64" fmla="*/ 202 w 356"/>
                <a:gd name="T65" fmla="*/ 116 h 130"/>
                <a:gd name="T66" fmla="*/ 210 w 356"/>
                <a:gd name="T67" fmla="*/ 112 h 130"/>
                <a:gd name="T68" fmla="*/ 218 w 356"/>
                <a:gd name="T69" fmla="*/ 108 h 130"/>
                <a:gd name="T70" fmla="*/ 224 w 356"/>
                <a:gd name="T71" fmla="*/ 106 h 130"/>
                <a:gd name="T72" fmla="*/ 230 w 356"/>
                <a:gd name="T73" fmla="*/ 102 h 130"/>
                <a:gd name="T74" fmla="*/ 234 w 356"/>
                <a:gd name="T75" fmla="*/ 98 h 130"/>
                <a:gd name="T76" fmla="*/ 240 w 356"/>
                <a:gd name="T77" fmla="*/ 96 h 130"/>
                <a:gd name="T78" fmla="*/ 246 w 356"/>
                <a:gd name="T79" fmla="*/ 90 h 130"/>
                <a:gd name="T80" fmla="*/ 252 w 356"/>
                <a:gd name="T81" fmla="*/ 86 h 130"/>
                <a:gd name="T82" fmla="*/ 256 w 356"/>
                <a:gd name="T83" fmla="*/ 82 h 130"/>
                <a:gd name="T84" fmla="*/ 262 w 356"/>
                <a:gd name="T85" fmla="*/ 78 h 130"/>
                <a:gd name="T86" fmla="*/ 268 w 356"/>
                <a:gd name="T87" fmla="*/ 74 h 130"/>
                <a:gd name="T88" fmla="*/ 274 w 356"/>
                <a:gd name="T89" fmla="*/ 70 h 130"/>
                <a:gd name="T90" fmla="*/ 280 w 356"/>
                <a:gd name="T91" fmla="*/ 66 h 130"/>
                <a:gd name="T92" fmla="*/ 286 w 356"/>
                <a:gd name="T93" fmla="*/ 60 h 130"/>
                <a:gd name="T94" fmla="*/ 292 w 356"/>
                <a:gd name="T95" fmla="*/ 56 h 130"/>
                <a:gd name="T96" fmla="*/ 298 w 356"/>
                <a:gd name="T97" fmla="*/ 50 h 130"/>
                <a:gd name="T98" fmla="*/ 304 w 356"/>
                <a:gd name="T99" fmla="*/ 44 h 130"/>
                <a:gd name="T100" fmla="*/ 310 w 356"/>
                <a:gd name="T101" fmla="*/ 40 h 130"/>
                <a:gd name="T102" fmla="*/ 318 w 356"/>
                <a:gd name="T103" fmla="*/ 34 h 130"/>
                <a:gd name="T104" fmla="*/ 322 w 356"/>
                <a:gd name="T105" fmla="*/ 30 h 130"/>
                <a:gd name="T106" fmla="*/ 330 w 356"/>
                <a:gd name="T107" fmla="*/ 24 h 130"/>
                <a:gd name="T108" fmla="*/ 336 w 356"/>
                <a:gd name="T109" fmla="*/ 20 h 130"/>
                <a:gd name="T110" fmla="*/ 342 w 356"/>
                <a:gd name="T111" fmla="*/ 12 h 130"/>
                <a:gd name="T112" fmla="*/ 348 w 356"/>
                <a:gd name="T113" fmla="*/ 6 h 130"/>
                <a:gd name="T114" fmla="*/ 354 w 356"/>
                <a:gd name="T115" fmla="*/ 0 h 13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56" h="130">
                  <a:moveTo>
                    <a:pt x="0" y="8"/>
                  </a:moveTo>
                  <a:lnTo>
                    <a:pt x="2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22"/>
                  </a:lnTo>
                  <a:lnTo>
                    <a:pt x="10" y="24"/>
                  </a:lnTo>
                  <a:lnTo>
                    <a:pt x="10" y="26"/>
                  </a:lnTo>
                  <a:lnTo>
                    <a:pt x="12" y="28"/>
                  </a:lnTo>
                  <a:lnTo>
                    <a:pt x="14" y="28"/>
                  </a:lnTo>
                  <a:lnTo>
                    <a:pt x="14" y="30"/>
                  </a:lnTo>
                  <a:lnTo>
                    <a:pt x="16" y="32"/>
                  </a:lnTo>
                  <a:lnTo>
                    <a:pt x="18" y="34"/>
                  </a:lnTo>
                  <a:lnTo>
                    <a:pt x="20" y="36"/>
                  </a:lnTo>
                  <a:lnTo>
                    <a:pt x="20" y="38"/>
                  </a:lnTo>
                  <a:lnTo>
                    <a:pt x="22" y="40"/>
                  </a:lnTo>
                  <a:lnTo>
                    <a:pt x="24" y="42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6" y="46"/>
                  </a:lnTo>
                  <a:lnTo>
                    <a:pt x="28" y="48"/>
                  </a:lnTo>
                  <a:lnTo>
                    <a:pt x="30" y="50"/>
                  </a:lnTo>
                  <a:lnTo>
                    <a:pt x="30" y="52"/>
                  </a:lnTo>
                  <a:lnTo>
                    <a:pt x="32" y="52"/>
                  </a:lnTo>
                  <a:lnTo>
                    <a:pt x="34" y="54"/>
                  </a:lnTo>
                  <a:lnTo>
                    <a:pt x="34" y="56"/>
                  </a:lnTo>
                  <a:lnTo>
                    <a:pt x="36" y="58"/>
                  </a:lnTo>
                  <a:lnTo>
                    <a:pt x="38" y="60"/>
                  </a:lnTo>
                  <a:lnTo>
                    <a:pt x="40" y="62"/>
                  </a:lnTo>
                  <a:lnTo>
                    <a:pt x="40" y="64"/>
                  </a:lnTo>
                  <a:lnTo>
                    <a:pt x="42" y="64"/>
                  </a:lnTo>
                  <a:lnTo>
                    <a:pt x="42" y="66"/>
                  </a:lnTo>
                  <a:lnTo>
                    <a:pt x="44" y="68"/>
                  </a:lnTo>
                  <a:lnTo>
                    <a:pt x="46" y="70"/>
                  </a:lnTo>
                  <a:lnTo>
                    <a:pt x="48" y="72"/>
                  </a:lnTo>
                  <a:lnTo>
                    <a:pt x="50" y="74"/>
                  </a:lnTo>
                  <a:lnTo>
                    <a:pt x="52" y="76"/>
                  </a:lnTo>
                  <a:lnTo>
                    <a:pt x="54" y="76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6" y="80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60" y="84"/>
                  </a:lnTo>
                  <a:lnTo>
                    <a:pt x="60" y="86"/>
                  </a:lnTo>
                  <a:lnTo>
                    <a:pt x="62" y="86"/>
                  </a:lnTo>
                  <a:lnTo>
                    <a:pt x="64" y="88"/>
                  </a:lnTo>
                  <a:lnTo>
                    <a:pt x="64" y="90"/>
                  </a:lnTo>
                  <a:lnTo>
                    <a:pt x="66" y="90"/>
                  </a:lnTo>
                  <a:lnTo>
                    <a:pt x="66" y="92"/>
                  </a:lnTo>
                  <a:lnTo>
                    <a:pt x="68" y="92"/>
                  </a:lnTo>
                  <a:lnTo>
                    <a:pt x="70" y="94"/>
                  </a:lnTo>
                  <a:lnTo>
                    <a:pt x="70" y="96"/>
                  </a:lnTo>
                  <a:lnTo>
                    <a:pt x="72" y="96"/>
                  </a:lnTo>
                  <a:lnTo>
                    <a:pt x="74" y="98"/>
                  </a:lnTo>
                  <a:lnTo>
                    <a:pt x="76" y="100"/>
                  </a:lnTo>
                  <a:lnTo>
                    <a:pt x="78" y="102"/>
                  </a:lnTo>
                  <a:lnTo>
                    <a:pt x="80" y="102"/>
                  </a:lnTo>
                  <a:lnTo>
                    <a:pt x="80" y="104"/>
                  </a:lnTo>
                  <a:lnTo>
                    <a:pt x="82" y="104"/>
                  </a:lnTo>
                  <a:lnTo>
                    <a:pt x="84" y="106"/>
                  </a:lnTo>
                  <a:lnTo>
                    <a:pt x="86" y="108"/>
                  </a:lnTo>
                  <a:lnTo>
                    <a:pt x="88" y="110"/>
                  </a:lnTo>
                  <a:lnTo>
                    <a:pt x="90" y="110"/>
                  </a:lnTo>
                  <a:lnTo>
                    <a:pt x="92" y="112"/>
                  </a:lnTo>
                  <a:lnTo>
                    <a:pt x="94" y="112"/>
                  </a:lnTo>
                  <a:lnTo>
                    <a:pt x="94" y="114"/>
                  </a:lnTo>
                  <a:lnTo>
                    <a:pt x="96" y="114"/>
                  </a:lnTo>
                  <a:lnTo>
                    <a:pt x="98" y="116"/>
                  </a:lnTo>
                  <a:lnTo>
                    <a:pt x="100" y="116"/>
                  </a:lnTo>
                  <a:lnTo>
                    <a:pt x="102" y="118"/>
                  </a:lnTo>
                  <a:lnTo>
                    <a:pt x="104" y="120"/>
                  </a:lnTo>
                  <a:lnTo>
                    <a:pt x="106" y="120"/>
                  </a:lnTo>
                  <a:lnTo>
                    <a:pt x="108" y="122"/>
                  </a:lnTo>
                  <a:lnTo>
                    <a:pt x="110" y="122"/>
                  </a:lnTo>
                  <a:lnTo>
                    <a:pt x="110" y="124"/>
                  </a:lnTo>
                  <a:lnTo>
                    <a:pt x="112" y="124"/>
                  </a:lnTo>
                  <a:lnTo>
                    <a:pt x="114" y="124"/>
                  </a:lnTo>
                  <a:lnTo>
                    <a:pt x="116" y="124"/>
                  </a:lnTo>
                  <a:lnTo>
                    <a:pt x="118" y="124"/>
                  </a:lnTo>
                  <a:lnTo>
                    <a:pt x="120" y="124"/>
                  </a:lnTo>
                  <a:lnTo>
                    <a:pt x="122" y="126"/>
                  </a:lnTo>
                  <a:lnTo>
                    <a:pt x="124" y="126"/>
                  </a:lnTo>
                  <a:lnTo>
                    <a:pt x="126" y="126"/>
                  </a:lnTo>
                  <a:lnTo>
                    <a:pt x="128" y="126"/>
                  </a:lnTo>
                  <a:lnTo>
                    <a:pt x="130" y="128"/>
                  </a:lnTo>
                  <a:lnTo>
                    <a:pt x="132" y="128"/>
                  </a:lnTo>
                  <a:lnTo>
                    <a:pt x="134" y="128"/>
                  </a:lnTo>
                  <a:lnTo>
                    <a:pt x="136" y="128"/>
                  </a:lnTo>
                  <a:lnTo>
                    <a:pt x="138" y="128"/>
                  </a:lnTo>
                  <a:lnTo>
                    <a:pt x="140" y="128"/>
                  </a:lnTo>
                  <a:lnTo>
                    <a:pt x="142" y="128"/>
                  </a:lnTo>
                  <a:lnTo>
                    <a:pt x="144" y="128"/>
                  </a:lnTo>
                  <a:lnTo>
                    <a:pt x="144" y="130"/>
                  </a:lnTo>
                  <a:lnTo>
                    <a:pt x="146" y="130"/>
                  </a:lnTo>
                  <a:lnTo>
                    <a:pt x="148" y="130"/>
                  </a:lnTo>
                  <a:lnTo>
                    <a:pt x="150" y="130"/>
                  </a:lnTo>
                  <a:lnTo>
                    <a:pt x="152" y="128"/>
                  </a:lnTo>
                  <a:lnTo>
                    <a:pt x="154" y="128"/>
                  </a:lnTo>
                  <a:lnTo>
                    <a:pt x="156" y="128"/>
                  </a:lnTo>
                  <a:lnTo>
                    <a:pt x="158" y="128"/>
                  </a:lnTo>
                  <a:lnTo>
                    <a:pt x="160" y="128"/>
                  </a:lnTo>
                  <a:lnTo>
                    <a:pt x="162" y="128"/>
                  </a:lnTo>
                  <a:lnTo>
                    <a:pt x="164" y="128"/>
                  </a:lnTo>
                  <a:lnTo>
                    <a:pt x="166" y="128"/>
                  </a:lnTo>
                  <a:lnTo>
                    <a:pt x="168" y="128"/>
                  </a:lnTo>
                  <a:lnTo>
                    <a:pt x="168" y="126"/>
                  </a:lnTo>
                  <a:lnTo>
                    <a:pt x="170" y="126"/>
                  </a:lnTo>
                  <a:lnTo>
                    <a:pt x="172" y="126"/>
                  </a:lnTo>
                  <a:lnTo>
                    <a:pt x="174" y="126"/>
                  </a:lnTo>
                  <a:lnTo>
                    <a:pt x="176" y="126"/>
                  </a:lnTo>
                  <a:lnTo>
                    <a:pt x="178" y="124"/>
                  </a:lnTo>
                  <a:lnTo>
                    <a:pt x="180" y="124"/>
                  </a:lnTo>
                  <a:lnTo>
                    <a:pt x="182" y="124"/>
                  </a:lnTo>
                  <a:lnTo>
                    <a:pt x="184" y="124"/>
                  </a:lnTo>
                  <a:lnTo>
                    <a:pt x="186" y="124"/>
                  </a:lnTo>
                  <a:lnTo>
                    <a:pt x="188" y="124"/>
                  </a:lnTo>
                  <a:lnTo>
                    <a:pt x="190" y="122"/>
                  </a:lnTo>
                  <a:lnTo>
                    <a:pt x="192" y="122"/>
                  </a:lnTo>
                  <a:lnTo>
                    <a:pt x="194" y="122"/>
                  </a:lnTo>
                  <a:lnTo>
                    <a:pt x="194" y="120"/>
                  </a:lnTo>
                  <a:lnTo>
                    <a:pt x="196" y="120"/>
                  </a:lnTo>
                  <a:lnTo>
                    <a:pt x="198" y="120"/>
                  </a:lnTo>
                  <a:lnTo>
                    <a:pt x="198" y="118"/>
                  </a:lnTo>
                  <a:lnTo>
                    <a:pt x="200" y="118"/>
                  </a:lnTo>
                  <a:lnTo>
                    <a:pt x="202" y="116"/>
                  </a:lnTo>
                  <a:lnTo>
                    <a:pt x="204" y="116"/>
                  </a:lnTo>
                  <a:lnTo>
                    <a:pt x="206" y="114"/>
                  </a:lnTo>
                  <a:lnTo>
                    <a:pt x="208" y="114"/>
                  </a:lnTo>
                  <a:lnTo>
                    <a:pt x="210" y="112"/>
                  </a:lnTo>
                  <a:lnTo>
                    <a:pt x="212" y="112"/>
                  </a:lnTo>
                  <a:lnTo>
                    <a:pt x="214" y="110"/>
                  </a:lnTo>
                  <a:lnTo>
                    <a:pt x="216" y="110"/>
                  </a:lnTo>
                  <a:lnTo>
                    <a:pt x="218" y="108"/>
                  </a:lnTo>
                  <a:lnTo>
                    <a:pt x="220" y="108"/>
                  </a:lnTo>
                  <a:lnTo>
                    <a:pt x="220" y="106"/>
                  </a:lnTo>
                  <a:lnTo>
                    <a:pt x="222" y="106"/>
                  </a:lnTo>
                  <a:lnTo>
                    <a:pt x="224" y="106"/>
                  </a:lnTo>
                  <a:lnTo>
                    <a:pt x="224" y="104"/>
                  </a:lnTo>
                  <a:lnTo>
                    <a:pt x="226" y="104"/>
                  </a:lnTo>
                  <a:lnTo>
                    <a:pt x="228" y="102"/>
                  </a:lnTo>
                  <a:lnTo>
                    <a:pt x="230" y="102"/>
                  </a:lnTo>
                  <a:lnTo>
                    <a:pt x="230" y="100"/>
                  </a:lnTo>
                  <a:lnTo>
                    <a:pt x="232" y="100"/>
                  </a:lnTo>
                  <a:lnTo>
                    <a:pt x="234" y="100"/>
                  </a:lnTo>
                  <a:lnTo>
                    <a:pt x="234" y="98"/>
                  </a:lnTo>
                  <a:lnTo>
                    <a:pt x="236" y="98"/>
                  </a:lnTo>
                  <a:lnTo>
                    <a:pt x="236" y="96"/>
                  </a:lnTo>
                  <a:lnTo>
                    <a:pt x="238" y="96"/>
                  </a:lnTo>
                  <a:lnTo>
                    <a:pt x="240" y="96"/>
                  </a:lnTo>
                  <a:lnTo>
                    <a:pt x="240" y="94"/>
                  </a:lnTo>
                  <a:lnTo>
                    <a:pt x="242" y="94"/>
                  </a:lnTo>
                  <a:lnTo>
                    <a:pt x="244" y="92"/>
                  </a:lnTo>
                  <a:lnTo>
                    <a:pt x="246" y="90"/>
                  </a:lnTo>
                  <a:lnTo>
                    <a:pt x="248" y="88"/>
                  </a:lnTo>
                  <a:lnTo>
                    <a:pt x="250" y="86"/>
                  </a:lnTo>
                  <a:lnTo>
                    <a:pt x="252" y="86"/>
                  </a:lnTo>
                  <a:lnTo>
                    <a:pt x="252" y="84"/>
                  </a:lnTo>
                  <a:lnTo>
                    <a:pt x="254" y="84"/>
                  </a:lnTo>
                  <a:lnTo>
                    <a:pt x="254" y="82"/>
                  </a:lnTo>
                  <a:lnTo>
                    <a:pt x="256" y="82"/>
                  </a:lnTo>
                  <a:lnTo>
                    <a:pt x="258" y="80"/>
                  </a:lnTo>
                  <a:lnTo>
                    <a:pt x="260" y="80"/>
                  </a:lnTo>
                  <a:lnTo>
                    <a:pt x="260" y="78"/>
                  </a:lnTo>
                  <a:lnTo>
                    <a:pt x="262" y="78"/>
                  </a:lnTo>
                  <a:lnTo>
                    <a:pt x="264" y="76"/>
                  </a:lnTo>
                  <a:lnTo>
                    <a:pt x="266" y="76"/>
                  </a:lnTo>
                  <a:lnTo>
                    <a:pt x="268" y="76"/>
                  </a:lnTo>
                  <a:lnTo>
                    <a:pt x="268" y="74"/>
                  </a:lnTo>
                  <a:lnTo>
                    <a:pt x="270" y="74"/>
                  </a:lnTo>
                  <a:lnTo>
                    <a:pt x="270" y="72"/>
                  </a:lnTo>
                  <a:lnTo>
                    <a:pt x="272" y="72"/>
                  </a:lnTo>
                  <a:lnTo>
                    <a:pt x="274" y="70"/>
                  </a:lnTo>
                  <a:lnTo>
                    <a:pt x="276" y="68"/>
                  </a:lnTo>
                  <a:lnTo>
                    <a:pt x="278" y="68"/>
                  </a:lnTo>
                  <a:lnTo>
                    <a:pt x="278" y="66"/>
                  </a:lnTo>
                  <a:lnTo>
                    <a:pt x="280" y="66"/>
                  </a:lnTo>
                  <a:lnTo>
                    <a:pt x="280" y="64"/>
                  </a:lnTo>
                  <a:lnTo>
                    <a:pt x="282" y="64"/>
                  </a:lnTo>
                  <a:lnTo>
                    <a:pt x="284" y="62"/>
                  </a:lnTo>
                  <a:lnTo>
                    <a:pt x="286" y="60"/>
                  </a:lnTo>
                  <a:lnTo>
                    <a:pt x="288" y="58"/>
                  </a:lnTo>
                  <a:lnTo>
                    <a:pt x="290" y="58"/>
                  </a:lnTo>
                  <a:lnTo>
                    <a:pt x="290" y="56"/>
                  </a:lnTo>
                  <a:lnTo>
                    <a:pt x="292" y="56"/>
                  </a:lnTo>
                  <a:lnTo>
                    <a:pt x="294" y="54"/>
                  </a:lnTo>
                  <a:lnTo>
                    <a:pt x="294" y="52"/>
                  </a:lnTo>
                  <a:lnTo>
                    <a:pt x="296" y="50"/>
                  </a:lnTo>
                  <a:lnTo>
                    <a:pt x="298" y="50"/>
                  </a:lnTo>
                  <a:lnTo>
                    <a:pt x="298" y="48"/>
                  </a:lnTo>
                  <a:lnTo>
                    <a:pt x="300" y="48"/>
                  </a:lnTo>
                  <a:lnTo>
                    <a:pt x="302" y="46"/>
                  </a:lnTo>
                  <a:lnTo>
                    <a:pt x="304" y="44"/>
                  </a:lnTo>
                  <a:lnTo>
                    <a:pt x="306" y="42"/>
                  </a:lnTo>
                  <a:lnTo>
                    <a:pt x="308" y="42"/>
                  </a:lnTo>
                  <a:lnTo>
                    <a:pt x="308" y="40"/>
                  </a:lnTo>
                  <a:lnTo>
                    <a:pt x="310" y="40"/>
                  </a:lnTo>
                  <a:lnTo>
                    <a:pt x="312" y="38"/>
                  </a:lnTo>
                  <a:lnTo>
                    <a:pt x="314" y="36"/>
                  </a:lnTo>
                  <a:lnTo>
                    <a:pt x="316" y="34"/>
                  </a:lnTo>
                  <a:lnTo>
                    <a:pt x="318" y="34"/>
                  </a:lnTo>
                  <a:lnTo>
                    <a:pt x="318" y="32"/>
                  </a:lnTo>
                  <a:lnTo>
                    <a:pt x="320" y="32"/>
                  </a:lnTo>
                  <a:lnTo>
                    <a:pt x="320" y="30"/>
                  </a:lnTo>
                  <a:lnTo>
                    <a:pt x="322" y="30"/>
                  </a:lnTo>
                  <a:lnTo>
                    <a:pt x="324" y="28"/>
                  </a:lnTo>
                  <a:lnTo>
                    <a:pt x="326" y="28"/>
                  </a:lnTo>
                  <a:lnTo>
                    <a:pt x="328" y="26"/>
                  </a:lnTo>
                  <a:lnTo>
                    <a:pt x="330" y="24"/>
                  </a:lnTo>
                  <a:lnTo>
                    <a:pt x="332" y="22"/>
                  </a:lnTo>
                  <a:lnTo>
                    <a:pt x="334" y="22"/>
                  </a:lnTo>
                  <a:lnTo>
                    <a:pt x="334" y="20"/>
                  </a:lnTo>
                  <a:lnTo>
                    <a:pt x="336" y="20"/>
                  </a:lnTo>
                  <a:lnTo>
                    <a:pt x="338" y="18"/>
                  </a:lnTo>
                  <a:lnTo>
                    <a:pt x="340" y="16"/>
                  </a:lnTo>
                  <a:lnTo>
                    <a:pt x="342" y="14"/>
                  </a:lnTo>
                  <a:lnTo>
                    <a:pt x="342" y="12"/>
                  </a:lnTo>
                  <a:lnTo>
                    <a:pt x="344" y="10"/>
                  </a:lnTo>
                  <a:lnTo>
                    <a:pt x="346" y="8"/>
                  </a:lnTo>
                  <a:lnTo>
                    <a:pt x="348" y="8"/>
                  </a:lnTo>
                  <a:lnTo>
                    <a:pt x="348" y="6"/>
                  </a:lnTo>
                  <a:lnTo>
                    <a:pt x="350" y="6"/>
                  </a:lnTo>
                  <a:lnTo>
                    <a:pt x="352" y="4"/>
                  </a:lnTo>
                  <a:lnTo>
                    <a:pt x="354" y="2"/>
                  </a:lnTo>
                  <a:lnTo>
                    <a:pt x="354" y="0"/>
                  </a:lnTo>
                  <a:lnTo>
                    <a:pt x="356" y="0"/>
                  </a:lnTo>
                </a:path>
              </a:pathLst>
            </a:custGeom>
            <a:noFill/>
            <a:ln w="25400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94" name="Freeform 821"/>
            <p:cNvSpPr>
              <a:spLocks/>
            </p:cNvSpPr>
            <p:nvPr/>
          </p:nvSpPr>
          <p:spPr bwMode="auto">
            <a:xfrm>
              <a:off x="4768" y="2242"/>
              <a:ext cx="142" cy="138"/>
            </a:xfrm>
            <a:custGeom>
              <a:avLst/>
              <a:gdLst>
                <a:gd name="T0" fmla="*/ 2 w 142"/>
                <a:gd name="T1" fmla="*/ 136 h 138"/>
                <a:gd name="T2" fmla="*/ 6 w 142"/>
                <a:gd name="T3" fmla="*/ 132 h 138"/>
                <a:gd name="T4" fmla="*/ 8 w 142"/>
                <a:gd name="T5" fmla="*/ 130 h 138"/>
                <a:gd name="T6" fmla="*/ 12 w 142"/>
                <a:gd name="T7" fmla="*/ 128 h 138"/>
                <a:gd name="T8" fmla="*/ 14 w 142"/>
                <a:gd name="T9" fmla="*/ 126 h 138"/>
                <a:gd name="T10" fmla="*/ 16 w 142"/>
                <a:gd name="T11" fmla="*/ 124 h 138"/>
                <a:gd name="T12" fmla="*/ 18 w 142"/>
                <a:gd name="T13" fmla="*/ 120 h 138"/>
                <a:gd name="T14" fmla="*/ 22 w 142"/>
                <a:gd name="T15" fmla="*/ 118 h 138"/>
                <a:gd name="T16" fmla="*/ 26 w 142"/>
                <a:gd name="T17" fmla="*/ 116 h 138"/>
                <a:gd name="T18" fmla="*/ 28 w 142"/>
                <a:gd name="T19" fmla="*/ 114 h 138"/>
                <a:gd name="T20" fmla="*/ 32 w 142"/>
                <a:gd name="T21" fmla="*/ 112 h 138"/>
                <a:gd name="T22" fmla="*/ 34 w 142"/>
                <a:gd name="T23" fmla="*/ 110 h 138"/>
                <a:gd name="T24" fmla="*/ 34 w 142"/>
                <a:gd name="T25" fmla="*/ 108 h 138"/>
                <a:gd name="T26" fmla="*/ 36 w 142"/>
                <a:gd name="T27" fmla="*/ 104 h 138"/>
                <a:gd name="T28" fmla="*/ 40 w 142"/>
                <a:gd name="T29" fmla="*/ 102 h 138"/>
                <a:gd name="T30" fmla="*/ 42 w 142"/>
                <a:gd name="T31" fmla="*/ 98 h 138"/>
                <a:gd name="T32" fmla="*/ 46 w 142"/>
                <a:gd name="T33" fmla="*/ 96 h 138"/>
                <a:gd name="T34" fmla="*/ 50 w 142"/>
                <a:gd name="T35" fmla="*/ 92 h 138"/>
                <a:gd name="T36" fmla="*/ 54 w 142"/>
                <a:gd name="T37" fmla="*/ 88 h 138"/>
                <a:gd name="T38" fmla="*/ 56 w 142"/>
                <a:gd name="T39" fmla="*/ 86 h 138"/>
                <a:gd name="T40" fmla="*/ 60 w 142"/>
                <a:gd name="T41" fmla="*/ 82 h 138"/>
                <a:gd name="T42" fmla="*/ 62 w 142"/>
                <a:gd name="T43" fmla="*/ 80 h 138"/>
                <a:gd name="T44" fmla="*/ 66 w 142"/>
                <a:gd name="T45" fmla="*/ 76 h 138"/>
                <a:gd name="T46" fmla="*/ 68 w 142"/>
                <a:gd name="T47" fmla="*/ 74 h 138"/>
                <a:gd name="T48" fmla="*/ 72 w 142"/>
                <a:gd name="T49" fmla="*/ 72 h 138"/>
                <a:gd name="T50" fmla="*/ 74 w 142"/>
                <a:gd name="T51" fmla="*/ 70 h 138"/>
                <a:gd name="T52" fmla="*/ 76 w 142"/>
                <a:gd name="T53" fmla="*/ 68 h 138"/>
                <a:gd name="T54" fmla="*/ 78 w 142"/>
                <a:gd name="T55" fmla="*/ 66 h 138"/>
                <a:gd name="T56" fmla="*/ 82 w 142"/>
                <a:gd name="T57" fmla="*/ 64 h 138"/>
                <a:gd name="T58" fmla="*/ 82 w 142"/>
                <a:gd name="T59" fmla="*/ 62 h 138"/>
                <a:gd name="T60" fmla="*/ 84 w 142"/>
                <a:gd name="T61" fmla="*/ 58 h 138"/>
                <a:gd name="T62" fmla="*/ 86 w 142"/>
                <a:gd name="T63" fmla="*/ 56 h 138"/>
                <a:gd name="T64" fmla="*/ 88 w 142"/>
                <a:gd name="T65" fmla="*/ 54 h 138"/>
                <a:gd name="T66" fmla="*/ 92 w 142"/>
                <a:gd name="T67" fmla="*/ 52 h 138"/>
                <a:gd name="T68" fmla="*/ 94 w 142"/>
                <a:gd name="T69" fmla="*/ 50 h 138"/>
                <a:gd name="T70" fmla="*/ 96 w 142"/>
                <a:gd name="T71" fmla="*/ 46 h 138"/>
                <a:gd name="T72" fmla="*/ 98 w 142"/>
                <a:gd name="T73" fmla="*/ 44 h 138"/>
                <a:gd name="T74" fmla="*/ 102 w 142"/>
                <a:gd name="T75" fmla="*/ 42 h 138"/>
                <a:gd name="T76" fmla="*/ 104 w 142"/>
                <a:gd name="T77" fmla="*/ 40 h 138"/>
                <a:gd name="T78" fmla="*/ 106 w 142"/>
                <a:gd name="T79" fmla="*/ 36 h 138"/>
                <a:gd name="T80" fmla="*/ 108 w 142"/>
                <a:gd name="T81" fmla="*/ 34 h 138"/>
                <a:gd name="T82" fmla="*/ 112 w 142"/>
                <a:gd name="T83" fmla="*/ 32 h 138"/>
                <a:gd name="T84" fmla="*/ 114 w 142"/>
                <a:gd name="T85" fmla="*/ 30 h 138"/>
                <a:gd name="T86" fmla="*/ 116 w 142"/>
                <a:gd name="T87" fmla="*/ 26 h 138"/>
                <a:gd name="T88" fmla="*/ 118 w 142"/>
                <a:gd name="T89" fmla="*/ 24 h 138"/>
                <a:gd name="T90" fmla="*/ 122 w 142"/>
                <a:gd name="T91" fmla="*/ 22 h 138"/>
                <a:gd name="T92" fmla="*/ 124 w 142"/>
                <a:gd name="T93" fmla="*/ 22 h 138"/>
                <a:gd name="T94" fmla="*/ 126 w 142"/>
                <a:gd name="T95" fmla="*/ 18 h 138"/>
                <a:gd name="T96" fmla="*/ 128 w 142"/>
                <a:gd name="T97" fmla="*/ 16 h 138"/>
                <a:gd name="T98" fmla="*/ 130 w 142"/>
                <a:gd name="T99" fmla="*/ 14 h 138"/>
                <a:gd name="T100" fmla="*/ 132 w 142"/>
                <a:gd name="T101" fmla="*/ 12 h 138"/>
                <a:gd name="T102" fmla="*/ 134 w 142"/>
                <a:gd name="T103" fmla="*/ 8 h 138"/>
                <a:gd name="T104" fmla="*/ 136 w 142"/>
                <a:gd name="T105" fmla="*/ 6 h 138"/>
                <a:gd name="T106" fmla="*/ 140 w 142"/>
                <a:gd name="T107" fmla="*/ 4 h 138"/>
                <a:gd name="T108" fmla="*/ 142 w 142"/>
                <a:gd name="T109" fmla="*/ 2 h 1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2" h="138">
                  <a:moveTo>
                    <a:pt x="0" y="138"/>
                  </a:moveTo>
                  <a:lnTo>
                    <a:pt x="2" y="136"/>
                  </a:lnTo>
                  <a:lnTo>
                    <a:pt x="4" y="134"/>
                  </a:lnTo>
                  <a:lnTo>
                    <a:pt x="6" y="132"/>
                  </a:lnTo>
                  <a:lnTo>
                    <a:pt x="8" y="132"/>
                  </a:lnTo>
                  <a:lnTo>
                    <a:pt x="8" y="130"/>
                  </a:lnTo>
                  <a:lnTo>
                    <a:pt x="10" y="128"/>
                  </a:lnTo>
                  <a:lnTo>
                    <a:pt x="12" y="128"/>
                  </a:lnTo>
                  <a:lnTo>
                    <a:pt x="12" y="126"/>
                  </a:lnTo>
                  <a:lnTo>
                    <a:pt x="14" y="126"/>
                  </a:lnTo>
                  <a:lnTo>
                    <a:pt x="14" y="124"/>
                  </a:lnTo>
                  <a:lnTo>
                    <a:pt x="16" y="124"/>
                  </a:lnTo>
                  <a:lnTo>
                    <a:pt x="18" y="122"/>
                  </a:lnTo>
                  <a:lnTo>
                    <a:pt x="18" y="120"/>
                  </a:lnTo>
                  <a:lnTo>
                    <a:pt x="20" y="120"/>
                  </a:lnTo>
                  <a:lnTo>
                    <a:pt x="22" y="118"/>
                  </a:lnTo>
                  <a:lnTo>
                    <a:pt x="24" y="118"/>
                  </a:lnTo>
                  <a:lnTo>
                    <a:pt x="26" y="116"/>
                  </a:lnTo>
                  <a:lnTo>
                    <a:pt x="28" y="116"/>
                  </a:lnTo>
                  <a:lnTo>
                    <a:pt x="28" y="114"/>
                  </a:lnTo>
                  <a:lnTo>
                    <a:pt x="30" y="112"/>
                  </a:lnTo>
                  <a:lnTo>
                    <a:pt x="32" y="112"/>
                  </a:lnTo>
                  <a:lnTo>
                    <a:pt x="32" y="110"/>
                  </a:lnTo>
                  <a:lnTo>
                    <a:pt x="34" y="110"/>
                  </a:lnTo>
                  <a:lnTo>
                    <a:pt x="34" y="108"/>
                  </a:lnTo>
                  <a:lnTo>
                    <a:pt x="36" y="106"/>
                  </a:lnTo>
                  <a:lnTo>
                    <a:pt x="36" y="104"/>
                  </a:lnTo>
                  <a:lnTo>
                    <a:pt x="38" y="104"/>
                  </a:lnTo>
                  <a:lnTo>
                    <a:pt x="40" y="102"/>
                  </a:lnTo>
                  <a:lnTo>
                    <a:pt x="42" y="100"/>
                  </a:lnTo>
                  <a:lnTo>
                    <a:pt x="42" y="98"/>
                  </a:lnTo>
                  <a:lnTo>
                    <a:pt x="44" y="98"/>
                  </a:lnTo>
                  <a:lnTo>
                    <a:pt x="46" y="96"/>
                  </a:lnTo>
                  <a:lnTo>
                    <a:pt x="48" y="94"/>
                  </a:lnTo>
                  <a:lnTo>
                    <a:pt x="50" y="92"/>
                  </a:lnTo>
                  <a:lnTo>
                    <a:pt x="52" y="90"/>
                  </a:lnTo>
                  <a:lnTo>
                    <a:pt x="54" y="88"/>
                  </a:lnTo>
                  <a:lnTo>
                    <a:pt x="56" y="88"/>
                  </a:lnTo>
                  <a:lnTo>
                    <a:pt x="56" y="86"/>
                  </a:lnTo>
                  <a:lnTo>
                    <a:pt x="58" y="84"/>
                  </a:lnTo>
                  <a:lnTo>
                    <a:pt x="60" y="82"/>
                  </a:lnTo>
                  <a:lnTo>
                    <a:pt x="62" y="82"/>
                  </a:lnTo>
                  <a:lnTo>
                    <a:pt x="62" y="80"/>
                  </a:lnTo>
                  <a:lnTo>
                    <a:pt x="64" y="78"/>
                  </a:lnTo>
                  <a:lnTo>
                    <a:pt x="66" y="76"/>
                  </a:lnTo>
                  <a:lnTo>
                    <a:pt x="68" y="76"/>
                  </a:lnTo>
                  <a:lnTo>
                    <a:pt x="68" y="74"/>
                  </a:lnTo>
                  <a:lnTo>
                    <a:pt x="70" y="72"/>
                  </a:lnTo>
                  <a:lnTo>
                    <a:pt x="72" y="72"/>
                  </a:lnTo>
                  <a:lnTo>
                    <a:pt x="72" y="70"/>
                  </a:lnTo>
                  <a:lnTo>
                    <a:pt x="74" y="70"/>
                  </a:lnTo>
                  <a:lnTo>
                    <a:pt x="76" y="68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80" y="66"/>
                  </a:lnTo>
                  <a:lnTo>
                    <a:pt x="82" y="64"/>
                  </a:lnTo>
                  <a:lnTo>
                    <a:pt x="82" y="62"/>
                  </a:lnTo>
                  <a:lnTo>
                    <a:pt x="82" y="60"/>
                  </a:lnTo>
                  <a:lnTo>
                    <a:pt x="84" y="58"/>
                  </a:lnTo>
                  <a:lnTo>
                    <a:pt x="86" y="58"/>
                  </a:lnTo>
                  <a:lnTo>
                    <a:pt x="86" y="56"/>
                  </a:lnTo>
                  <a:lnTo>
                    <a:pt x="88" y="56"/>
                  </a:lnTo>
                  <a:lnTo>
                    <a:pt x="88" y="54"/>
                  </a:lnTo>
                  <a:lnTo>
                    <a:pt x="90" y="52"/>
                  </a:lnTo>
                  <a:lnTo>
                    <a:pt x="92" y="52"/>
                  </a:lnTo>
                  <a:lnTo>
                    <a:pt x="92" y="50"/>
                  </a:lnTo>
                  <a:lnTo>
                    <a:pt x="94" y="50"/>
                  </a:lnTo>
                  <a:lnTo>
                    <a:pt x="96" y="48"/>
                  </a:lnTo>
                  <a:lnTo>
                    <a:pt x="96" y="46"/>
                  </a:lnTo>
                  <a:lnTo>
                    <a:pt x="98" y="46"/>
                  </a:lnTo>
                  <a:lnTo>
                    <a:pt x="98" y="44"/>
                  </a:lnTo>
                  <a:lnTo>
                    <a:pt x="100" y="44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4" y="40"/>
                  </a:lnTo>
                  <a:lnTo>
                    <a:pt x="106" y="38"/>
                  </a:lnTo>
                  <a:lnTo>
                    <a:pt x="106" y="36"/>
                  </a:lnTo>
                  <a:lnTo>
                    <a:pt x="108" y="36"/>
                  </a:lnTo>
                  <a:lnTo>
                    <a:pt x="108" y="34"/>
                  </a:lnTo>
                  <a:lnTo>
                    <a:pt x="110" y="34"/>
                  </a:lnTo>
                  <a:lnTo>
                    <a:pt x="112" y="32"/>
                  </a:lnTo>
                  <a:lnTo>
                    <a:pt x="112" y="30"/>
                  </a:lnTo>
                  <a:lnTo>
                    <a:pt x="114" y="30"/>
                  </a:lnTo>
                  <a:lnTo>
                    <a:pt x="116" y="28"/>
                  </a:lnTo>
                  <a:lnTo>
                    <a:pt x="116" y="26"/>
                  </a:lnTo>
                  <a:lnTo>
                    <a:pt x="118" y="26"/>
                  </a:lnTo>
                  <a:lnTo>
                    <a:pt x="118" y="24"/>
                  </a:lnTo>
                  <a:lnTo>
                    <a:pt x="120" y="24"/>
                  </a:lnTo>
                  <a:lnTo>
                    <a:pt x="122" y="22"/>
                  </a:lnTo>
                  <a:lnTo>
                    <a:pt x="124" y="22"/>
                  </a:lnTo>
                  <a:lnTo>
                    <a:pt x="124" y="20"/>
                  </a:lnTo>
                  <a:lnTo>
                    <a:pt x="126" y="18"/>
                  </a:lnTo>
                  <a:lnTo>
                    <a:pt x="128" y="18"/>
                  </a:lnTo>
                  <a:lnTo>
                    <a:pt x="128" y="16"/>
                  </a:lnTo>
                  <a:lnTo>
                    <a:pt x="130" y="16"/>
                  </a:lnTo>
                  <a:lnTo>
                    <a:pt x="130" y="14"/>
                  </a:lnTo>
                  <a:lnTo>
                    <a:pt x="130" y="12"/>
                  </a:lnTo>
                  <a:lnTo>
                    <a:pt x="132" y="12"/>
                  </a:lnTo>
                  <a:lnTo>
                    <a:pt x="132" y="10"/>
                  </a:lnTo>
                  <a:lnTo>
                    <a:pt x="134" y="8"/>
                  </a:lnTo>
                  <a:lnTo>
                    <a:pt x="136" y="8"/>
                  </a:lnTo>
                  <a:lnTo>
                    <a:pt x="136" y="6"/>
                  </a:lnTo>
                  <a:lnTo>
                    <a:pt x="138" y="4"/>
                  </a:lnTo>
                  <a:lnTo>
                    <a:pt x="140" y="4"/>
                  </a:lnTo>
                  <a:lnTo>
                    <a:pt x="140" y="2"/>
                  </a:lnTo>
                  <a:lnTo>
                    <a:pt x="142" y="2"/>
                  </a:lnTo>
                  <a:lnTo>
                    <a:pt x="142" y="0"/>
                  </a:lnTo>
                </a:path>
              </a:pathLst>
            </a:custGeom>
            <a:noFill/>
            <a:ln w="25400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95" name="Freeform 822"/>
            <p:cNvSpPr>
              <a:spLocks/>
            </p:cNvSpPr>
            <p:nvPr/>
          </p:nvSpPr>
          <p:spPr bwMode="auto">
            <a:xfrm>
              <a:off x="2076" y="938"/>
              <a:ext cx="38" cy="34"/>
            </a:xfrm>
            <a:custGeom>
              <a:avLst/>
              <a:gdLst>
                <a:gd name="T0" fmla="*/ 34 w 38"/>
                <a:gd name="T1" fmla="*/ 8 h 34"/>
                <a:gd name="T2" fmla="*/ 38 w 38"/>
                <a:gd name="T3" fmla="*/ 0 h 34"/>
                <a:gd name="T4" fmla="*/ 38 w 38"/>
                <a:gd name="T5" fmla="*/ 14 h 34"/>
                <a:gd name="T6" fmla="*/ 34 w 38"/>
                <a:gd name="T7" fmla="*/ 8 h 34"/>
                <a:gd name="T8" fmla="*/ 32 w 38"/>
                <a:gd name="T9" fmla="*/ 4 h 34"/>
                <a:gd name="T10" fmla="*/ 24 w 38"/>
                <a:gd name="T11" fmla="*/ 0 h 34"/>
                <a:gd name="T12" fmla="*/ 10 w 38"/>
                <a:gd name="T13" fmla="*/ 0 h 34"/>
                <a:gd name="T14" fmla="*/ 4 w 38"/>
                <a:gd name="T15" fmla="*/ 4 h 34"/>
                <a:gd name="T16" fmla="*/ 0 w 38"/>
                <a:gd name="T17" fmla="*/ 8 h 34"/>
                <a:gd name="T18" fmla="*/ 0 w 38"/>
                <a:gd name="T19" fmla="*/ 14 h 34"/>
                <a:gd name="T20" fmla="*/ 4 w 38"/>
                <a:gd name="T21" fmla="*/ 18 h 34"/>
                <a:gd name="T22" fmla="*/ 10 w 38"/>
                <a:gd name="T23" fmla="*/ 22 h 34"/>
                <a:gd name="T24" fmla="*/ 28 w 38"/>
                <a:gd name="T25" fmla="*/ 28 h 34"/>
                <a:gd name="T26" fmla="*/ 34 w 38"/>
                <a:gd name="T27" fmla="*/ 30 h 34"/>
                <a:gd name="T28" fmla="*/ 38 w 38"/>
                <a:gd name="T29" fmla="*/ 34 h 3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8" h="34">
                  <a:moveTo>
                    <a:pt x="34" y="8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34" y="8"/>
                  </a:lnTo>
                  <a:lnTo>
                    <a:pt x="32" y="4"/>
                  </a:lnTo>
                  <a:lnTo>
                    <a:pt x="24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10" y="22"/>
                  </a:lnTo>
                  <a:lnTo>
                    <a:pt x="28" y="28"/>
                  </a:lnTo>
                  <a:lnTo>
                    <a:pt x="34" y="30"/>
                  </a:lnTo>
                  <a:lnTo>
                    <a:pt x="38" y="34"/>
                  </a:lnTo>
                </a:path>
              </a:pathLst>
            </a:custGeom>
            <a:noFill/>
            <a:ln w="15875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96" name="Freeform 823"/>
            <p:cNvSpPr>
              <a:spLocks/>
            </p:cNvSpPr>
            <p:nvPr/>
          </p:nvSpPr>
          <p:spPr bwMode="auto">
            <a:xfrm>
              <a:off x="2076" y="948"/>
              <a:ext cx="38" cy="38"/>
            </a:xfrm>
            <a:custGeom>
              <a:avLst/>
              <a:gdLst>
                <a:gd name="T0" fmla="*/ 0 w 38"/>
                <a:gd name="T1" fmla="*/ 0 h 38"/>
                <a:gd name="T2" fmla="*/ 4 w 38"/>
                <a:gd name="T3" fmla="*/ 4 h 38"/>
                <a:gd name="T4" fmla="*/ 10 w 38"/>
                <a:gd name="T5" fmla="*/ 8 h 38"/>
                <a:gd name="T6" fmla="*/ 28 w 38"/>
                <a:gd name="T7" fmla="*/ 14 h 38"/>
                <a:gd name="T8" fmla="*/ 34 w 38"/>
                <a:gd name="T9" fmla="*/ 18 h 38"/>
                <a:gd name="T10" fmla="*/ 38 w 38"/>
                <a:gd name="T11" fmla="*/ 20 h 38"/>
                <a:gd name="T12" fmla="*/ 38 w 38"/>
                <a:gd name="T13" fmla="*/ 30 h 38"/>
                <a:gd name="T14" fmla="*/ 34 w 38"/>
                <a:gd name="T15" fmla="*/ 34 h 38"/>
                <a:gd name="T16" fmla="*/ 28 w 38"/>
                <a:gd name="T17" fmla="*/ 38 h 38"/>
                <a:gd name="T18" fmla="*/ 14 w 38"/>
                <a:gd name="T19" fmla="*/ 38 h 38"/>
                <a:gd name="T20" fmla="*/ 6 w 38"/>
                <a:gd name="T21" fmla="*/ 34 h 38"/>
                <a:gd name="T22" fmla="*/ 4 w 38"/>
                <a:gd name="T23" fmla="*/ 30 h 38"/>
                <a:gd name="T24" fmla="*/ 0 w 38"/>
                <a:gd name="T25" fmla="*/ 24 h 38"/>
                <a:gd name="T26" fmla="*/ 0 w 38"/>
                <a:gd name="T27" fmla="*/ 38 h 38"/>
                <a:gd name="T28" fmla="*/ 4 w 38"/>
                <a:gd name="T29" fmla="*/ 30 h 3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8" h="38">
                  <a:moveTo>
                    <a:pt x="0" y="0"/>
                  </a:moveTo>
                  <a:lnTo>
                    <a:pt x="4" y="4"/>
                  </a:lnTo>
                  <a:lnTo>
                    <a:pt x="10" y="8"/>
                  </a:lnTo>
                  <a:lnTo>
                    <a:pt x="28" y="14"/>
                  </a:lnTo>
                  <a:lnTo>
                    <a:pt x="34" y="18"/>
                  </a:lnTo>
                  <a:lnTo>
                    <a:pt x="38" y="20"/>
                  </a:lnTo>
                  <a:lnTo>
                    <a:pt x="38" y="30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14" y="38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38"/>
                  </a:lnTo>
                  <a:lnTo>
                    <a:pt x="4" y="30"/>
                  </a:lnTo>
                </a:path>
              </a:pathLst>
            </a:custGeom>
            <a:noFill/>
            <a:ln w="15875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97" name="Freeform 824"/>
            <p:cNvSpPr>
              <a:spLocks/>
            </p:cNvSpPr>
            <p:nvPr/>
          </p:nvSpPr>
          <p:spPr bwMode="auto">
            <a:xfrm>
              <a:off x="2134" y="938"/>
              <a:ext cx="46" cy="48"/>
            </a:xfrm>
            <a:custGeom>
              <a:avLst/>
              <a:gdLst>
                <a:gd name="T0" fmla="*/ 20 w 46"/>
                <a:gd name="T1" fmla="*/ 0 h 48"/>
                <a:gd name="T2" fmla="*/ 10 w 46"/>
                <a:gd name="T3" fmla="*/ 4 h 48"/>
                <a:gd name="T4" fmla="*/ 4 w 46"/>
                <a:gd name="T5" fmla="*/ 10 h 48"/>
                <a:gd name="T6" fmla="*/ 0 w 46"/>
                <a:gd name="T7" fmla="*/ 22 h 48"/>
                <a:gd name="T8" fmla="*/ 0 w 46"/>
                <a:gd name="T9" fmla="*/ 28 h 48"/>
                <a:gd name="T10" fmla="*/ 4 w 46"/>
                <a:gd name="T11" fmla="*/ 38 h 48"/>
                <a:gd name="T12" fmla="*/ 10 w 46"/>
                <a:gd name="T13" fmla="*/ 44 h 48"/>
                <a:gd name="T14" fmla="*/ 20 w 46"/>
                <a:gd name="T15" fmla="*/ 48 h 48"/>
                <a:gd name="T16" fmla="*/ 28 w 46"/>
                <a:gd name="T17" fmla="*/ 48 h 48"/>
                <a:gd name="T18" fmla="*/ 36 w 46"/>
                <a:gd name="T19" fmla="*/ 44 h 48"/>
                <a:gd name="T20" fmla="*/ 44 w 46"/>
                <a:gd name="T21" fmla="*/ 38 h 48"/>
                <a:gd name="T22" fmla="*/ 46 w 46"/>
                <a:gd name="T23" fmla="*/ 28 h 48"/>
                <a:gd name="T24" fmla="*/ 46 w 46"/>
                <a:gd name="T25" fmla="*/ 22 h 48"/>
                <a:gd name="T26" fmla="*/ 44 w 46"/>
                <a:gd name="T27" fmla="*/ 10 h 48"/>
                <a:gd name="T28" fmla="*/ 36 w 46"/>
                <a:gd name="T29" fmla="*/ 4 h 48"/>
                <a:gd name="T30" fmla="*/ 28 w 46"/>
                <a:gd name="T31" fmla="*/ 0 h 48"/>
                <a:gd name="T32" fmla="*/ 20 w 46"/>
                <a:gd name="T33" fmla="*/ 0 h 48"/>
                <a:gd name="T34" fmla="*/ 14 w 46"/>
                <a:gd name="T35" fmla="*/ 4 h 48"/>
                <a:gd name="T36" fmla="*/ 6 w 46"/>
                <a:gd name="T37" fmla="*/ 10 h 48"/>
                <a:gd name="T38" fmla="*/ 4 w 46"/>
                <a:gd name="T39" fmla="*/ 22 h 48"/>
                <a:gd name="T40" fmla="*/ 4 w 46"/>
                <a:gd name="T41" fmla="*/ 28 h 48"/>
                <a:gd name="T42" fmla="*/ 6 w 46"/>
                <a:gd name="T43" fmla="*/ 38 h 48"/>
                <a:gd name="T44" fmla="*/ 14 w 46"/>
                <a:gd name="T45" fmla="*/ 44 h 48"/>
                <a:gd name="T46" fmla="*/ 20 w 46"/>
                <a:gd name="T47" fmla="*/ 48 h 4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6" h="48">
                  <a:moveTo>
                    <a:pt x="20" y="0"/>
                  </a:moveTo>
                  <a:lnTo>
                    <a:pt x="10" y="4"/>
                  </a:lnTo>
                  <a:lnTo>
                    <a:pt x="4" y="10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38"/>
                  </a:lnTo>
                  <a:lnTo>
                    <a:pt x="10" y="44"/>
                  </a:lnTo>
                  <a:lnTo>
                    <a:pt x="20" y="48"/>
                  </a:lnTo>
                  <a:lnTo>
                    <a:pt x="28" y="48"/>
                  </a:lnTo>
                  <a:lnTo>
                    <a:pt x="36" y="44"/>
                  </a:lnTo>
                  <a:lnTo>
                    <a:pt x="44" y="38"/>
                  </a:lnTo>
                  <a:lnTo>
                    <a:pt x="46" y="28"/>
                  </a:lnTo>
                  <a:lnTo>
                    <a:pt x="46" y="22"/>
                  </a:lnTo>
                  <a:lnTo>
                    <a:pt x="44" y="10"/>
                  </a:lnTo>
                  <a:lnTo>
                    <a:pt x="36" y="4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4" y="4"/>
                  </a:lnTo>
                  <a:lnTo>
                    <a:pt x="6" y="10"/>
                  </a:lnTo>
                  <a:lnTo>
                    <a:pt x="4" y="22"/>
                  </a:lnTo>
                  <a:lnTo>
                    <a:pt x="4" y="28"/>
                  </a:lnTo>
                  <a:lnTo>
                    <a:pt x="6" y="38"/>
                  </a:lnTo>
                  <a:lnTo>
                    <a:pt x="14" y="44"/>
                  </a:lnTo>
                  <a:lnTo>
                    <a:pt x="20" y="48"/>
                  </a:lnTo>
                </a:path>
              </a:pathLst>
            </a:custGeom>
            <a:noFill/>
            <a:ln w="15875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98" name="Freeform 825"/>
            <p:cNvSpPr>
              <a:spLocks/>
            </p:cNvSpPr>
            <p:nvPr/>
          </p:nvSpPr>
          <p:spPr bwMode="auto">
            <a:xfrm>
              <a:off x="2162" y="938"/>
              <a:ext cx="16" cy="48"/>
            </a:xfrm>
            <a:custGeom>
              <a:avLst/>
              <a:gdLst>
                <a:gd name="T0" fmla="*/ 0 w 16"/>
                <a:gd name="T1" fmla="*/ 48 h 48"/>
                <a:gd name="T2" fmla="*/ 4 w 16"/>
                <a:gd name="T3" fmla="*/ 44 h 48"/>
                <a:gd name="T4" fmla="*/ 12 w 16"/>
                <a:gd name="T5" fmla="*/ 38 h 48"/>
                <a:gd name="T6" fmla="*/ 16 w 16"/>
                <a:gd name="T7" fmla="*/ 28 h 48"/>
                <a:gd name="T8" fmla="*/ 16 w 16"/>
                <a:gd name="T9" fmla="*/ 22 h 48"/>
                <a:gd name="T10" fmla="*/ 12 w 16"/>
                <a:gd name="T11" fmla="*/ 10 h 48"/>
                <a:gd name="T12" fmla="*/ 4 w 16"/>
                <a:gd name="T13" fmla="*/ 4 h 48"/>
                <a:gd name="T14" fmla="*/ 0 w 16"/>
                <a:gd name="T15" fmla="*/ 0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" h="48">
                  <a:moveTo>
                    <a:pt x="0" y="48"/>
                  </a:moveTo>
                  <a:lnTo>
                    <a:pt x="4" y="44"/>
                  </a:lnTo>
                  <a:lnTo>
                    <a:pt x="12" y="38"/>
                  </a:lnTo>
                  <a:lnTo>
                    <a:pt x="16" y="28"/>
                  </a:lnTo>
                  <a:lnTo>
                    <a:pt x="16" y="22"/>
                  </a:lnTo>
                  <a:lnTo>
                    <a:pt x="12" y="10"/>
                  </a:lnTo>
                  <a:lnTo>
                    <a:pt x="4" y="4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99" name="Freeform 826"/>
            <p:cNvSpPr>
              <a:spLocks/>
            </p:cNvSpPr>
            <p:nvPr/>
          </p:nvSpPr>
          <p:spPr bwMode="auto">
            <a:xfrm>
              <a:off x="2210" y="916"/>
              <a:ext cx="18" cy="70"/>
            </a:xfrm>
            <a:custGeom>
              <a:avLst/>
              <a:gdLst>
                <a:gd name="T0" fmla="*/ 14 w 18"/>
                <a:gd name="T1" fmla="*/ 2 h 70"/>
                <a:gd name="T2" fmla="*/ 12 w 18"/>
                <a:gd name="T3" fmla="*/ 4 h 70"/>
                <a:gd name="T4" fmla="*/ 14 w 18"/>
                <a:gd name="T5" fmla="*/ 8 h 70"/>
                <a:gd name="T6" fmla="*/ 18 w 18"/>
                <a:gd name="T7" fmla="*/ 4 h 70"/>
                <a:gd name="T8" fmla="*/ 18 w 18"/>
                <a:gd name="T9" fmla="*/ 2 h 70"/>
                <a:gd name="T10" fmla="*/ 14 w 18"/>
                <a:gd name="T11" fmla="*/ 0 h 70"/>
                <a:gd name="T12" fmla="*/ 8 w 18"/>
                <a:gd name="T13" fmla="*/ 0 h 70"/>
                <a:gd name="T14" fmla="*/ 2 w 18"/>
                <a:gd name="T15" fmla="*/ 2 h 70"/>
                <a:gd name="T16" fmla="*/ 0 w 18"/>
                <a:gd name="T17" fmla="*/ 8 h 70"/>
                <a:gd name="T18" fmla="*/ 0 w 18"/>
                <a:gd name="T19" fmla="*/ 7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70">
                  <a:moveTo>
                    <a:pt x="14" y="2"/>
                  </a:moveTo>
                  <a:lnTo>
                    <a:pt x="12" y="4"/>
                  </a:lnTo>
                  <a:lnTo>
                    <a:pt x="14" y="8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70"/>
                  </a:lnTo>
                </a:path>
              </a:pathLst>
            </a:custGeom>
            <a:noFill/>
            <a:ln w="15875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00" name="Freeform 827"/>
            <p:cNvSpPr>
              <a:spLocks/>
            </p:cNvSpPr>
            <p:nvPr/>
          </p:nvSpPr>
          <p:spPr bwMode="auto">
            <a:xfrm>
              <a:off x="2212" y="916"/>
              <a:ext cx="6" cy="70"/>
            </a:xfrm>
            <a:custGeom>
              <a:avLst/>
              <a:gdLst>
                <a:gd name="T0" fmla="*/ 6 w 6"/>
                <a:gd name="T1" fmla="*/ 0 h 70"/>
                <a:gd name="T2" fmla="*/ 2 w 6"/>
                <a:gd name="T3" fmla="*/ 2 h 70"/>
                <a:gd name="T4" fmla="*/ 0 w 6"/>
                <a:gd name="T5" fmla="*/ 8 h 70"/>
                <a:gd name="T6" fmla="*/ 0 w 6"/>
                <a:gd name="T7" fmla="*/ 70 h 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70">
                  <a:moveTo>
                    <a:pt x="6" y="0"/>
                  </a:moveTo>
                  <a:lnTo>
                    <a:pt x="2" y="2"/>
                  </a:lnTo>
                  <a:lnTo>
                    <a:pt x="0" y="8"/>
                  </a:lnTo>
                  <a:lnTo>
                    <a:pt x="0" y="70"/>
                  </a:lnTo>
                </a:path>
              </a:pathLst>
            </a:custGeom>
            <a:noFill/>
            <a:ln w="15875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01" name="Line 828"/>
            <p:cNvSpPr>
              <a:spLocks noChangeShapeType="1"/>
            </p:cNvSpPr>
            <p:nvPr/>
          </p:nvSpPr>
          <p:spPr bwMode="auto">
            <a:xfrm>
              <a:off x="2198" y="938"/>
              <a:ext cx="26" cy="1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02" name="Line 829"/>
            <p:cNvSpPr>
              <a:spLocks noChangeShapeType="1"/>
            </p:cNvSpPr>
            <p:nvPr/>
          </p:nvSpPr>
          <p:spPr bwMode="auto">
            <a:xfrm>
              <a:off x="2198" y="986"/>
              <a:ext cx="24" cy="1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03" name="Freeform 830"/>
            <p:cNvSpPr>
              <a:spLocks/>
            </p:cNvSpPr>
            <p:nvPr/>
          </p:nvSpPr>
          <p:spPr bwMode="auto">
            <a:xfrm>
              <a:off x="2254" y="916"/>
              <a:ext cx="26" cy="70"/>
            </a:xfrm>
            <a:custGeom>
              <a:avLst/>
              <a:gdLst>
                <a:gd name="T0" fmla="*/ 0 w 26"/>
                <a:gd name="T1" fmla="*/ 0 h 70"/>
                <a:gd name="T2" fmla="*/ 0 w 26"/>
                <a:gd name="T3" fmla="*/ 56 h 70"/>
                <a:gd name="T4" fmla="*/ 2 w 26"/>
                <a:gd name="T5" fmla="*/ 66 h 70"/>
                <a:gd name="T6" fmla="*/ 8 w 26"/>
                <a:gd name="T7" fmla="*/ 70 h 70"/>
                <a:gd name="T8" fmla="*/ 14 w 26"/>
                <a:gd name="T9" fmla="*/ 70 h 70"/>
                <a:gd name="T10" fmla="*/ 22 w 26"/>
                <a:gd name="T11" fmla="*/ 66 h 70"/>
                <a:gd name="T12" fmla="*/ 26 w 26"/>
                <a:gd name="T13" fmla="*/ 60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" h="70">
                  <a:moveTo>
                    <a:pt x="0" y="0"/>
                  </a:moveTo>
                  <a:lnTo>
                    <a:pt x="0" y="56"/>
                  </a:lnTo>
                  <a:lnTo>
                    <a:pt x="2" y="66"/>
                  </a:lnTo>
                  <a:lnTo>
                    <a:pt x="8" y="70"/>
                  </a:lnTo>
                  <a:lnTo>
                    <a:pt x="14" y="70"/>
                  </a:lnTo>
                  <a:lnTo>
                    <a:pt x="22" y="66"/>
                  </a:lnTo>
                  <a:lnTo>
                    <a:pt x="26" y="60"/>
                  </a:lnTo>
                </a:path>
              </a:pathLst>
            </a:custGeom>
            <a:noFill/>
            <a:ln w="15875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04" name="Freeform 831"/>
            <p:cNvSpPr>
              <a:spLocks/>
            </p:cNvSpPr>
            <p:nvPr/>
          </p:nvSpPr>
          <p:spPr bwMode="auto">
            <a:xfrm>
              <a:off x="2256" y="916"/>
              <a:ext cx="6" cy="70"/>
            </a:xfrm>
            <a:custGeom>
              <a:avLst/>
              <a:gdLst>
                <a:gd name="T0" fmla="*/ 0 w 6"/>
                <a:gd name="T1" fmla="*/ 0 h 70"/>
                <a:gd name="T2" fmla="*/ 0 w 6"/>
                <a:gd name="T3" fmla="*/ 56 h 70"/>
                <a:gd name="T4" fmla="*/ 4 w 6"/>
                <a:gd name="T5" fmla="*/ 66 h 70"/>
                <a:gd name="T6" fmla="*/ 6 w 6"/>
                <a:gd name="T7" fmla="*/ 70 h 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70">
                  <a:moveTo>
                    <a:pt x="0" y="0"/>
                  </a:moveTo>
                  <a:lnTo>
                    <a:pt x="0" y="56"/>
                  </a:lnTo>
                  <a:lnTo>
                    <a:pt x="4" y="66"/>
                  </a:lnTo>
                  <a:lnTo>
                    <a:pt x="6" y="70"/>
                  </a:lnTo>
                </a:path>
              </a:pathLst>
            </a:custGeom>
            <a:noFill/>
            <a:ln w="15875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05" name="Line 832"/>
            <p:cNvSpPr>
              <a:spLocks noChangeShapeType="1"/>
            </p:cNvSpPr>
            <p:nvPr/>
          </p:nvSpPr>
          <p:spPr bwMode="auto">
            <a:xfrm>
              <a:off x="2242" y="938"/>
              <a:ext cx="26" cy="1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06" name="Line 833"/>
            <p:cNvSpPr>
              <a:spLocks noChangeShapeType="1"/>
            </p:cNvSpPr>
            <p:nvPr/>
          </p:nvSpPr>
          <p:spPr bwMode="auto">
            <a:xfrm>
              <a:off x="2904" y="916"/>
              <a:ext cx="1" cy="70"/>
            </a:xfrm>
            <a:prstGeom prst="line">
              <a:avLst/>
            </a:prstGeom>
            <a:noFill/>
            <a:ln w="158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07" name="Line 834"/>
            <p:cNvSpPr>
              <a:spLocks noChangeShapeType="1"/>
            </p:cNvSpPr>
            <p:nvPr/>
          </p:nvSpPr>
          <p:spPr bwMode="auto">
            <a:xfrm>
              <a:off x="2906" y="916"/>
              <a:ext cx="1" cy="70"/>
            </a:xfrm>
            <a:prstGeom prst="line">
              <a:avLst/>
            </a:prstGeom>
            <a:noFill/>
            <a:ln w="158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08" name="Freeform 835"/>
            <p:cNvSpPr>
              <a:spLocks/>
            </p:cNvSpPr>
            <p:nvPr/>
          </p:nvSpPr>
          <p:spPr bwMode="auto">
            <a:xfrm>
              <a:off x="2906" y="938"/>
              <a:ext cx="38" cy="48"/>
            </a:xfrm>
            <a:custGeom>
              <a:avLst/>
              <a:gdLst>
                <a:gd name="T0" fmla="*/ 0 w 38"/>
                <a:gd name="T1" fmla="*/ 10 h 48"/>
                <a:gd name="T2" fmla="*/ 8 w 38"/>
                <a:gd name="T3" fmla="*/ 4 h 48"/>
                <a:gd name="T4" fmla="*/ 18 w 38"/>
                <a:gd name="T5" fmla="*/ 0 h 48"/>
                <a:gd name="T6" fmla="*/ 26 w 38"/>
                <a:gd name="T7" fmla="*/ 0 h 48"/>
                <a:gd name="T8" fmla="*/ 34 w 38"/>
                <a:gd name="T9" fmla="*/ 4 h 48"/>
                <a:gd name="T10" fmla="*/ 38 w 38"/>
                <a:gd name="T11" fmla="*/ 10 h 48"/>
                <a:gd name="T12" fmla="*/ 38 w 38"/>
                <a:gd name="T13" fmla="*/ 48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48">
                  <a:moveTo>
                    <a:pt x="0" y="10"/>
                  </a:moveTo>
                  <a:lnTo>
                    <a:pt x="8" y="4"/>
                  </a:lnTo>
                  <a:lnTo>
                    <a:pt x="18" y="0"/>
                  </a:lnTo>
                  <a:lnTo>
                    <a:pt x="26" y="0"/>
                  </a:lnTo>
                  <a:lnTo>
                    <a:pt x="34" y="4"/>
                  </a:lnTo>
                  <a:lnTo>
                    <a:pt x="38" y="10"/>
                  </a:lnTo>
                  <a:lnTo>
                    <a:pt x="38" y="48"/>
                  </a:lnTo>
                </a:path>
              </a:pathLst>
            </a:custGeom>
            <a:noFill/>
            <a:ln w="15875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09" name="Freeform 836"/>
            <p:cNvSpPr>
              <a:spLocks/>
            </p:cNvSpPr>
            <p:nvPr/>
          </p:nvSpPr>
          <p:spPr bwMode="auto">
            <a:xfrm>
              <a:off x="2932" y="938"/>
              <a:ext cx="8" cy="48"/>
            </a:xfrm>
            <a:custGeom>
              <a:avLst/>
              <a:gdLst>
                <a:gd name="T0" fmla="*/ 0 w 8"/>
                <a:gd name="T1" fmla="*/ 0 h 48"/>
                <a:gd name="T2" fmla="*/ 4 w 8"/>
                <a:gd name="T3" fmla="*/ 4 h 48"/>
                <a:gd name="T4" fmla="*/ 8 w 8"/>
                <a:gd name="T5" fmla="*/ 10 h 48"/>
                <a:gd name="T6" fmla="*/ 8 w 8"/>
                <a:gd name="T7" fmla="*/ 48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48">
                  <a:moveTo>
                    <a:pt x="0" y="0"/>
                  </a:moveTo>
                  <a:lnTo>
                    <a:pt x="4" y="4"/>
                  </a:lnTo>
                  <a:lnTo>
                    <a:pt x="8" y="10"/>
                  </a:lnTo>
                  <a:lnTo>
                    <a:pt x="8" y="48"/>
                  </a:lnTo>
                </a:path>
              </a:pathLst>
            </a:custGeom>
            <a:noFill/>
            <a:ln w="15875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0" name="Line 837"/>
            <p:cNvSpPr>
              <a:spLocks noChangeShapeType="1"/>
            </p:cNvSpPr>
            <p:nvPr/>
          </p:nvSpPr>
          <p:spPr bwMode="auto">
            <a:xfrm>
              <a:off x="2892" y="916"/>
              <a:ext cx="14" cy="1"/>
            </a:xfrm>
            <a:prstGeom prst="line">
              <a:avLst/>
            </a:prstGeom>
            <a:noFill/>
            <a:ln w="158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1" name="Line 838"/>
            <p:cNvSpPr>
              <a:spLocks noChangeShapeType="1"/>
            </p:cNvSpPr>
            <p:nvPr/>
          </p:nvSpPr>
          <p:spPr bwMode="auto">
            <a:xfrm>
              <a:off x="2892" y="986"/>
              <a:ext cx="26" cy="1"/>
            </a:xfrm>
            <a:prstGeom prst="line">
              <a:avLst/>
            </a:prstGeom>
            <a:noFill/>
            <a:ln w="158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2" name="Line 839"/>
            <p:cNvSpPr>
              <a:spLocks noChangeShapeType="1"/>
            </p:cNvSpPr>
            <p:nvPr/>
          </p:nvSpPr>
          <p:spPr bwMode="auto">
            <a:xfrm>
              <a:off x="2932" y="986"/>
              <a:ext cx="22" cy="1"/>
            </a:xfrm>
            <a:prstGeom prst="line">
              <a:avLst/>
            </a:prstGeom>
            <a:noFill/>
            <a:ln w="158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3" name="Freeform 840"/>
            <p:cNvSpPr>
              <a:spLocks/>
            </p:cNvSpPr>
            <p:nvPr/>
          </p:nvSpPr>
          <p:spPr bwMode="auto">
            <a:xfrm>
              <a:off x="2976" y="938"/>
              <a:ext cx="44" cy="48"/>
            </a:xfrm>
            <a:custGeom>
              <a:avLst/>
              <a:gdLst>
                <a:gd name="T0" fmla="*/ 4 w 44"/>
                <a:gd name="T1" fmla="*/ 8 h 48"/>
                <a:gd name="T2" fmla="*/ 4 w 44"/>
                <a:gd name="T3" fmla="*/ 10 h 48"/>
                <a:gd name="T4" fmla="*/ 0 w 44"/>
                <a:gd name="T5" fmla="*/ 10 h 48"/>
                <a:gd name="T6" fmla="*/ 0 w 44"/>
                <a:gd name="T7" fmla="*/ 8 h 48"/>
                <a:gd name="T8" fmla="*/ 4 w 44"/>
                <a:gd name="T9" fmla="*/ 4 h 48"/>
                <a:gd name="T10" fmla="*/ 8 w 44"/>
                <a:gd name="T11" fmla="*/ 0 h 48"/>
                <a:gd name="T12" fmla="*/ 22 w 44"/>
                <a:gd name="T13" fmla="*/ 0 h 48"/>
                <a:gd name="T14" fmla="*/ 30 w 44"/>
                <a:gd name="T15" fmla="*/ 4 h 48"/>
                <a:gd name="T16" fmla="*/ 32 w 44"/>
                <a:gd name="T17" fmla="*/ 8 h 48"/>
                <a:gd name="T18" fmla="*/ 36 w 44"/>
                <a:gd name="T19" fmla="*/ 14 h 48"/>
                <a:gd name="T20" fmla="*/ 36 w 44"/>
                <a:gd name="T21" fmla="*/ 38 h 48"/>
                <a:gd name="T22" fmla="*/ 40 w 44"/>
                <a:gd name="T23" fmla="*/ 44 h 48"/>
                <a:gd name="T24" fmla="*/ 44 w 44"/>
                <a:gd name="T25" fmla="*/ 48 h 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4" h="48">
                  <a:moveTo>
                    <a:pt x="4" y="8"/>
                  </a:moveTo>
                  <a:lnTo>
                    <a:pt x="4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22" y="0"/>
                  </a:lnTo>
                  <a:lnTo>
                    <a:pt x="30" y="4"/>
                  </a:lnTo>
                  <a:lnTo>
                    <a:pt x="32" y="8"/>
                  </a:lnTo>
                  <a:lnTo>
                    <a:pt x="36" y="14"/>
                  </a:lnTo>
                  <a:lnTo>
                    <a:pt x="36" y="38"/>
                  </a:lnTo>
                  <a:lnTo>
                    <a:pt x="40" y="44"/>
                  </a:lnTo>
                  <a:lnTo>
                    <a:pt x="44" y="48"/>
                  </a:lnTo>
                </a:path>
              </a:pathLst>
            </a:custGeom>
            <a:noFill/>
            <a:ln w="15875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4" name="Freeform 841"/>
            <p:cNvSpPr>
              <a:spLocks/>
            </p:cNvSpPr>
            <p:nvPr/>
          </p:nvSpPr>
          <p:spPr bwMode="auto">
            <a:xfrm>
              <a:off x="3008" y="946"/>
              <a:ext cx="14" cy="40"/>
            </a:xfrm>
            <a:custGeom>
              <a:avLst/>
              <a:gdLst>
                <a:gd name="T0" fmla="*/ 0 w 14"/>
                <a:gd name="T1" fmla="*/ 0 h 40"/>
                <a:gd name="T2" fmla="*/ 0 w 14"/>
                <a:gd name="T3" fmla="*/ 30 h 40"/>
                <a:gd name="T4" fmla="*/ 4 w 14"/>
                <a:gd name="T5" fmla="*/ 36 h 40"/>
                <a:gd name="T6" fmla="*/ 12 w 14"/>
                <a:gd name="T7" fmla="*/ 40 h 40"/>
                <a:gd name="T8" fmla="*/ 14 w 14"/>
                <a:gd name="T9" fmla="*/ 4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40">
                  <a:moveTo>
                    <a:pt x="0" y="0"/>
                  </a:moveTo>
                  <a:lnTo>
                    <a:pt x="0" y="30"/>
                  </a:lnTo>
                  <a:lnTo>
                    <a:pt x="4" y="36"/>
                  </a:lnTo>
                  <a:lnTo>
                    <a:pt x="12" y="40"/>
                  </a:lnTo>
                  <a:lnTo>
                    <a:pt x="14" y="40"/>
                  </a:lnTo>
                </a:path>
              </a:pathLst>
            </a:custGeom>
            <a:noFill/>
            <a:ln w="15875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5" name="Freeform 842"/>
            <p:cNvSpPr>
              <a:spLocks/>
            </p:cNvSpPr>
            <p:nvPr/>
          </p:nvSpPr>
          <p:spPr bwMode="auto">
            <a:xfrm>
              <a:off x="2972" y="952"/>
              <a:ext cx="36" cy="34"/>
            </a:xfrm>
            <a:custGeom>
              <a:avLst/>
              <a:gdLst>
                <a:gd name="T0" fmla="*/ 36 w 36"/>
                <a:gd name="T1" fmla="*/ 0 h 34"/>
                <a:gd name="T2" fmla="*/ 34 w 36"/>
                <a:gd name="T3" fmla="*/ 4 h 34"/>
                <a:gd name="T4" fmla="*/ 12 w 36"/>
                <a:gd name="T5" fmla="*/ 8 h 34"/>
                <a:gd name="T6" fmla="*/ 4 w 36"/>
                <a:gd name="T7" fmla="*/ 10 h 34"/>
                <a:gd name="T8" fmla="*/ 0 w 36"/>
                <a:gd name="T9" fmla="*/ 16 h 34"/>
                <a:gd name="T10" fmla="*/ 0 w 36"/>
                <a:gd name="T11" fmla="*/ 24 h 34"/>
                <a:gd name="T12" fmla="*/ 4 w 36"/>
                <a:gd name="T13" fmla="*/ 30 h 34"/>
                <a:gd name="T14" fmla="*/ 12 w 36"/>
                <a:gd name="T15" fmla="*/ 34 h 34"/>
                <a:gd name="T16" fmla="*/ 22 w 36"/>
                <a:gd name="T17" fmla="*/ 34 h 34"/>
                <a:gd name="T18" fmla="*/ 30 w 36"/>
                <a:gd name="T19" fmla="*/ 30 h 34"/>
                <a:gd name="T20" fmla="*/ 36 w 36"/>
                <a:gd name="T21" fmla="*/ 24 h 3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6" h="34">
                  <a:moveTo>
                    <a:pt x="36" y="0"/>
                  </a:moveTo>
                  <a:lnTo>
                    <a:pt x="34" y="4"/>
                  </a:lnTo>
                  <a:lnTo>
                    <a:pt x="12" y="8"/>
                  </a:lnTo>
                  <a:lnTo>
                    <a:pt x="4" y="1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30"/>
                  </a:lnTo>
                  <a:lnTo>
                    <a:pt x="12" y="34"/>
                  </a:lnTo>
                  <a:lnTo>
                    <a:pt x="22" y="34"/>
                  </a:lnTo>
                  <a:lnTo>
                    <a:pt x="30" y="30"/>
                  </a:lnTo>
                  <a:lnTo>
                    <a:pt x="36" y="24"/>
                  </a:lnTo>
                </a:path>
              </a:pathLst>
            </a:custGeom>
            <a:noFill/>
            <a:ln w="15875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6" name="Freeform 843"/>
            <p:cNvSpPr>
              <a:spLocks/>
            </p:cNvSpPr>
            <p:nvPr/>
          </p:nvSpPr>
          <p:spPr bwMode="auto">
            <a:xfrm>
              <a:off x="2976" y="960"/>
              <a:ext cx="8" cy="26"/>
            </a:xfrm>
            <a:custGeom>
              <a:avLst/>
              <a:gdLst>
                <a:gd name="T0" fmla="*/ 8 w 8"/>
                <a:gd name="T1" fmla="*/ 0 h 26"/>
                <a:gd name="T2" fmla="*/ 4 w 8"/>
                <a:gd name="T3" fmla="*/ 2 h 26"/>
                <a:gd name="T4" fmla="*/ 0 w 8"/>
                <a:gd name="T5" fmla="*/ 8 h 26"/>
                <a:gd name="T6" fmla="*/ 0 w 8"/>
                <a:gd name="T7" fmla="*/ 16 h 26"/>
                <a:gd name="T8" fmla="*/ 4 w 8"/>
                <a:gd name="T9" fmla="*/ 22 h 26"/>
                <a:gd name="T10" fmla="*/ 8 w 8"/>
                <a:gd name="T11" fmla="*/ 26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" h="26">
                  <a:moveTo>
                    <a:pt x="8" y="0"/>
                  </a:moveTo>
                  <a:lnTo>
                    <a:pt x="4" y="2"/>
                  </a:lnTo>
                  <a:lnTo>
                    <a:pt x="0" y="8"/>
                  </a:lnTo>
                  <a:lnTo>
                    <a:pt x="0" y="16"/>
                  </a:lnTo>
                  <a:lnTo>
                    <a:pt x="4" y="22"/>
                  </a:lnTo>
                  <a:lnTo>
                    <a:pt x="8" y="26"/>
                  </a:lnTo>
                </a:path>
              </a:pathLst>
            </a:custGeom>
            <a:noFill/>
            <a:ln w="15875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7" name="Line 844"/>
            <p:cNvSpPr>
              <a:spLocks noChangeShapeType="1"/>
            </p:cNvSpPr>
            <p:nvPr/>
          </p:nvSpPr>
          <p:spPr bwMode="auto">
            <a:xfrm>
              <a:off x="3046" y="938"/>
              <a:ext cx="1" cy="48"/>
            </a:xfrm>
            <a:prstGeom prst="line">
              <a:avLst/>
            </a:prstGeom>
            <a:noFill/>
            <a:ln w="158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8" name="Line 845"/>
            <p:cNvSpPr>
              <a:spLocks noChangeShapeType="1"/>
            </p:cNvSpPr>
            <p:nvPr/>
          </p:nvSpPr>
          <p:spPr bwMode="auto">
            <a:xfrm>
              <a:off x="3050" y="938"/>
              <a:ext cx="1" cy="48"/>
            </a:xfrm>
            <a:prstGeom prst="line">
              <a:avLst/>
            </a:prstGeom>
            <a:noFill/>
            <a:ln w="158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9" name="Freeform 846"/>
            <p:cNvSpPr>
              <a:spLocks/>
            </p:cNvSpPr>
            <p:nvPr/>
          </p:nvSpPr>
          <p:spPr bwMode="auto">
            <a:xfrm>
              <a:off x="3050" y="938"/>
              <a:ext cx="28" cy="22"/>
            </a:xfrm>
            <a:custGeom>
              <a:avLst/>
              <a:gdLst>
                <a:gd name="T0" fmla="*/ 0 w 28"/>
                <a:gd name="T1" fmla="*/ 22 h 22"/>
                <a:gd name="T2" fmla="*/ 2 w 28"/>
                <a:gd name="T3" fmla="*/ 10 h 22"/>
                <a:gd name="T4" fmla="*/ 10 w 28"/>
                <a:gd name="T5" fmla="*/ 4 h 22"/>
                <a:gd name="T6" fmla="*/ 16 w 28"/>
                <a:gd name="T7" fmla="*/ 0 h 22"/>
                <a:gd name="T8" fmla="*/ 26 w 28"/>
                <a:gd name="T9" fmla="*/ 0 h 22"/>
                <a:gd name="T10" fmla="*/ 28 w 28"/>
                <a:gd name="T11" fmla="*/ 4 h 22"/>
                <a:gd name="T12" fmla="*/ 28 w 28"/>
                <a:gd name="T13" fmla="*/ 8 h 22"/>
                <a:gd name="T14" fmla="*/ 26 w 28"/>
                <a:gd name="T15" fmla="*/ 10 h 22"/>
                <a:gd name="T16" fmla="*/ 24 w 28"/>
                <a:gd name="T17" fmla="*/ 8 h 22"/>
                <a:gd name="T18" fmla="*/ 26 w 28"/>
                <a:gd name="T19" fmla="*/ 4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" h="22">
                  <a:moveTo>
                    <a:pt x="0" y="22"/>
                  </a:moveTo>
                  <a:lnTo>
                    <a:pt x="2" y="10"/>
                  </a:lnTo>
                  <a:lnTo>
                    <a:pt x="10" y="4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28" y="8"/>
                  </a:lnTo>
                  <a:lnTo>
                    <a:pt x="26" y="10"/>
                  </a:lnTo>
                  <a:lnTo>
                    <a:pt x="24" y="8"/>
                  </a:lnTo>
                  <a:lnTo>
                    <a:pt x="26" y="4"/>
                  </a:lnTo>
                </a:path>
              </a:pathLst>
            </a:custGeom>
            <a:noFill/>
            <a:ln w="15875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20" name="Line 847"/>
            <p:cNvSpPr>
              <a:spLocks noChangeShapeType="1"/>
            </p:cNvSpPr>
            <p:nvPr/>
          </p:nvSpPr>
          <p:spPr bwMode="auto">
            <a:xfrm>
              <a:off x="3034" y="938"/>
              <a:ext cx="16" cy="1"/>
            </a:xfrm>
            <a:prstGeom prst="line">
              <a:avLst/>
            </a:prstGeom>
            <a:noFill/>
            <a:ln w="158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21" name="Line 848"/>
            <p:cNvSpPr>
              <a:spLocks noChangeShapeType="1"/>
            </p:cNvSpPr>
            <p:nvPr/>
          </p:nvSpPr>
          <p:spPr bwMode="auto">
            <a:xfrm>
              <a:off x="3034" y="986"/>
              <a:ext cx="26" cy="1"/>
            </a:xfrm>
            <a:prstGeom prst="line">
              <a:avLst/>
            </a:prstGeom>
            <a:noFill/>
            <a:ln w="158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22" name="Line 849"/>
            <p:cNvSpPr>
              <a:spLocks noChangeShapeType="1"/>
            </p:cNvSpPr>
            <p:nvPr/>
          </p:nvSpPr>
          <p:spPr bwMode="auto">
            <a:xfrm>
              <a:off x="3136" y="916"/>
              <a:ext cx="1" cy="70"/>
            </a:xfrm>
            <a:prstGeom prst="line">
              <a:avLst/>
            </a:prstGeom>
            <a:noFill/>
            <a:ln w="158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23" name="Line 850"/>
            <p:cNvSpPr>
              <a:spLocks noChangeShapeType="1"/>
            </p:cNvSpPr>
            <p:nvPr/>
          </p:nvSpPr>
          <p:spPr bwMode="auto">
            <a:xfrm>
              <a:off x="3140" y="916"/>
              <a:ext cx="1" cy="70"/>
            </a:xfrm>
            <a:prstGeom prst="line">
              <a:avLst/>
            </a:prstGeom>
            <a:noFill/>
            <a:ln w="158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24" name="Freeform 851"/>
            <p:cNvSpPr>
              <a:spLocks/>
            </p:cNvSpPr>
            <p:nvPr/>
          </p:nvSpPr>
          <p:spPr bwMode="auto">
            <a:xfrm>
              <a:off x="3096" y="938"/>
              <a:ext cx="40" cy="48"/>
            </a:xfrm>
            <a:custGeom>
              <a:avLst/>
              <a:gdLst>
                <a:gd name="T0" fmla="*/ 40 w 40"/>
                <a:gd name="T1" fmla="*/ 10 h 48"/>
                <a:gd name="T2" fmla="*/ 34 w 40"/>
                <a:gd name="T3" fmla="*/ 4 h 48"/>
                <a:gd name="T4" fmla="*/ 28 w 40"/>
                <a:gd name="T5" fmla="*/ 0 h 48"/>
                <a:gd name="T6" fmla="*/ 22 w 40"/>
                <a:gd name="T7" fmla="*/ 0 h 48"/>
                <a:gd name="T8" fmla="*/ 12 w 40"/>
                <a:gd name="T9" fmla="*/ 4 h 48"/>
                <a:gd name="T10" fmla="*/ 4 w 40"/>
                <a:gd name="T11" fmla="*/ 10 h 48"/>
                <a:gd name="T12" fmla="*/ 0 w 40"/>
                <a:gd name="T13" fmla="*/ 22 h 48"/>
                <a:gd name="T14" fmla="*/ 0 w 40"/>
                <a:gd name="T15" fmla="*/ 28 h 48"/>
                <a:gd name="T16" fmla="*/ 4 w 40"/>
                <a:gd name="T17" fmla="*/ 38 h 48"/>
                <a:gd name="T18" fmla="*/ 12 w 40"/>
                <a:gd name="T19" fmla="*/ 44 h 48"/>
                <a:gd name="T20" fmla="*/ 22 w 40"/>
                <a:gd name="T21" fmla="*/ 48 h 48"/>
                <a:gd name="T22" fmla="*/ 28 w 40"/>
                <a:gd name="T23" fmla="*/ 48 h 48"/>
                <a:gd name="T24" fmla="*/ 34 w 40"/>
                <a:gd name="T25" fmla="*/ 44 h 48"/>
                <a:gd name="T26" fmla="*/ 40 w 40"/>
                <a:gd name="T27" fmla="*/ 38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0" h="48">
                  <a:moveTo>
                    <a:pt x="40" y="10"/>
                  </a:moveTo>
                  <a:lnTo>
                    <a:pt x="34" y="4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2" y="4"/>
                  </a:lnTo>
                  <a:lnTo>
                    <a:pt x="4" y="10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38"/>
                  </a:lnTo>
                  <a:lnTo>
                    <a:pt x="12" y="44"/>
                  </a:lnTo>
                  <a:lnTo>
                    <a:pt x="22" y="48"/>
                  </a:lnTo>
                  <a:lnTo>
                    <a:pt x="28" y="48"/>
                  </a:lnTo>
                  <a:lnTo>
                    <a:pt x="34" y="44"/>
                  </a:lnTo>
                  <a:lnTo>
                    <a:pt x="40" y="38"/>
                  </a:lnTo>
                </a:path>
              </a:pathLst>
            </a:custGeom>
            <a:noFill/>
            <a:ln w="15875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25" name="Freeform 852"/>
            <p:cNvSpPr>
              <a:spLocks/>
            </p:cNvSpPr>
            <p:nvPr/>
          </p:nvSpPr>
          <p:spPr bwMode="auto">
            <a:xfrm>
              <a:off x="3100" y="938"/>
              <a:ext cx="18" cy="48"/>
            </a:xfrm>
            <a:custGeom>
              <a:avLst/>
              <a:gdLst>
                <a:gd name="T0" fmla="*/ 18 w 18"/>
                <a:gd name="T1" fmla="*/ 0 h 48"/>
                <a:gd name="T2" fmla="*/ 10 w 18"/>
                <a:gd name="T3" fmla="*/ 4 h 48"/>
                <a:gd name="T4" fmla="*/ 4 w 18"/>
                <a:gd name="T5" fmla="*/ 10 h 48"/>
                <a:gd name="T6" fmla="*/ 0 w 18"/>
                <a:gd name="T7" fmla="*/ 22 h 48"/>
                <a:gd name="T8" fmla="*/ 0 w 18"/>
                <a:gd name="T9" fmla="*/ 28 h 48"/>
                <a:gd name="T10" fmla="*/ 4 w 18"/>
                <a:gd name="T11" fmla="*/ 38 h 48"/>
                <a:gd name="T12" fmla="*/ 10 w 18"/>
                <a:gd name="T13" fmla="*/ 44 h 48"/>
                <a:gd name="T14" fmla="*/ 18 w 18"/>
                <a:gd name="T15" fmla="*/ 48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" h="48">
                  <a:moveTo>
                    <a:pt x="18" y="0"/>
                  </a:moveTo>
                  <a:lnTo>
                    <a:pt x="10" y="4"/>
                  </a:lnTo>
                  <a:lnTo>
                    <a:pt x="4" y="10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38"/>
                  </a:lnTo>
                  <a:lnTo>
                    <a:pt x="10" y="44"/>
                  </a:lnTo>
                  <a:lnTo>
                    <a:pt x="18" y="48"/>
                  </a:lnTo>
                </a:path>
              </a:pathLst>
            </a:custGeom>
            <a:noFill/>
            <a:ln w="15875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26" name="Line 853"/>
            <p:cNvSpPr>
              <a:spLocks noChangeShapeType="1"/>
            </p:cNvSpPr>
            <p:nvPr/>
          </p:nvSpPr>
          <p:spPr bwMode="auto">
            <a:xfrm>
              <a:off x="3126" y="916"/>
              <a:ext cx="14" cy="1"/>
            </a:xfrm>
            <a:prstGeom prst="line">
              <a:avLst/>
            </a:prstGeom>
            <a:noFill/>
            <a:ln w="158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27" name="Line 854"/>
            <p:cNvSpPr>
              <a:spLocks noChangeShapeType="1"/>
            </p:cNvSpPr>
            <p:nvPr/>
          </p:nvSpPr>
          <p:spPr bwMode="auto">
            <a:xfrm>
              <a:off x="3136" y="986"/>
              <a:ext cx="14" cy="1"/>
            </a:xfrm>
            <a:prstGeom prst="line">
              <a:avLst/>
            </a:prstGeom>
            <a:noFill/>
            <a:ln w="158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28" name="Freeform 855"/>
            <p:cNvSpPr>
              <a:spLocks/>
            </p:cNvSpPr>
            <p:nvPr/>
          </p:nvSpPr>
          <p:spPr bwMode="auto">
            <a:xfrm>
              <a:off x="4150" y="3102"/>
              <a:ext cx="50" cy="72"/>
            </a:xfrm>
            <a:custGeom>
              <a:avLst/>
              <a:gdLst>
                <a:gd name="T0" fmla="*/ 46 w 50"/>
                <a:gd name="T1" fmla="*/ 12 h 72"/>
                <a:gd name="T2" fmla="*/ 50 w 50"/>
                <a:gd name="T3" fmla="*/ 22 h 72"/>
                <a:gd name="T4" fmla="*/ 50 w 50"/>
                <a:gd name="T5" fmla="*/ 0 h 72"/>
                <a:gd name="T6" fmla="*/ 46 w 50"/>
                <a:gd name="T7" fmla="*/ 12 h 72"/>
                <a:gd name="T8" fmla="*/ 40 w 50"/>
                <a:gd name="T9" fmla="*/ 4 h 72"/>
                <a:gd name="T10" fmla="*/ 30 w 50"/>
                <a:gd name="T11" fmla="*/ 0 h 72"/>
                <a:gd name="T12" fmla="*/ 24 w 50"/>
                <a:gd name="T13" fmla="*/ 0 h 72"/>
                <a:gd name="T14" fmla="*/ 14 w 50"/>
                <a:gd name="T15" fmla="*/ 4 h 72"/>
                <a:gd name="T16" fmla="*/ 6 w 50"/>
                <a:gd name="T17" fmla="*/ 12 h 72"/>
                <a:gd name="T18" fmla="*/ 2 w 50"/>
                <a:gd name="T19" fmla="*/ 18 h 72"/>
                <a:gd name="T20" fmla="*/ 0 w 50"/>
                <a:gd name="T21" fmla="*/ 26 h 72"/>
                <a:gd name="T22" fmla="*/ 0 w 50"/>
                <a:gd name="T23" fmla="*/ 44 h 72"/>
                <a:gd name="T24" fmla="*/ 2 w 50"/>
                <a:gd name="T25" fmla="*/ 56 h 72"/>
                <a:gd name="T26" fmla="*/ 6 w 50"/>
                <a:gd name="T27" fmla="*/ 62 h 72"/>
                <a:gd name="T28" fmla="*/ 14 w 50"/>
                <a:gd name="T29" fmla="*/ 70 h 72"/>
                <a:gd name="T30" fmla="*/ 24 w 50"/>
                <a:gd name="T31" fmla="*/ 72 h 72"/>
                <a:gd name="T32" fmla="*/ 30 w 50"/>
                <a:gd name="T33" fmla="*/ 7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0" h="72">
                  <a:moveTo>
                    <a:pt x="46" y="12"/>
                  </a:moveTo>
                  <a:lnTo>
                    <a:pt x="50" y="22"/>
                  </a:lnTo>
                  <a:lnTo>
                    <a:pt x="50" y="0"/>
                  </a:lnTo>
                  <a:lnTo>
                    <a:pt x="46" y="12"/>
                  </a:lnTo>
                  <a:lnTo>
                    <a:pt x="40" y="4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4" y="4"/>
                  </a:lnTo>
                  <a:lnTo>
                    <a:pt x="6" y="12"/>
                  </a:lnTo>
                  <a:lnTo>
                    <a:pt x="2" y="18"/>
                  </a:lnTo>
                  <a:lnTo>
                    <a:pt x="0" y="26"/>
                  </a:lnTo>
                  <a:lnTo>
                    <a:pt x="0" y="44"/>
                  </a:lnTo>
                  <a:lnTo>
                    <a:pt x="2" y="56"/>
                  </a:lnTo>
                  <a:lnTo>
                    <a:pt x="6" y="62"/>
                  </a:lnTo>
                  <a:lnTo>
                    <a:pt x="14" y="70"/>
                  </a:lnTo>
                  <a:lnTo>
                    <a:pt x="24" y="72"/>
                  </a:lnTo>
                  <a:lnTo>
                    <a:pt x="30" y="72"/>
                  </a:lnTo>
                </a:path>
              </a:pathLst>
            </a:custGeom>
            <a:noFill/>
            <a:ln w="15875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29" name="Freeform 856"/>
            <p:cNvSpPr>
              <a:spLocks/>
            </p:cNvSpPr>
            <p:nvPr/>
          </p:nvSpPr>
          <p:spPr bwMode="auto">
            <a:xfrm>
              <a:off x="4180" y="3164"/>
              <a:ext cx="16" cy="10"/>
            </a:xfrm>
            <a:custGeom>
              <a:avLst/>
              <a:gdLst>
                <a:gd name="T0" fmla="*/ 0 w 16"/>
                <a:gd name="T1" fmla="*/ 10 h 10"/>
                <a:gd name="T2" fmla="*/ 10 w 16"/>
                <a:gd name="T3" fmla="*/ 8 h 10"/>
                <a:gd name="T4" fmla="*/ 16 w 16"/>
                <a:gd name="T5" fmla="*/ 0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0">
                  <a:moveTo>
                    <a:pt x="0" y="10"/>
                  </a:moveTo>
                  <a:lnTo>
                    <a:pt x="10" y="8"/>
                  </a:lnTo>
                  <a:lnTo>
                    <a:pt x="16" y="0"/>
                  </a:lnTo>
                </a:path>
              </a:pathLst>
            </a:custGeom>
            <a:noFill/>
            <a:ln w="15875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0" name="Freeform 857"/>
            <p:cNvSpPr>
              <a:spLocks/>
            </p:cNvSpPr>
            <p:nvPr/>
          </p:nvSpPr>
          <p:spPr bwMode="auto">
            <a:xfrm>
              <a:off x="4152" y="3102"/>
              <a:ext cx="22" cy="72"/>
            </a:xfrm>
            <a:custGeom>
              <a:avLst/>
              <a:gdLst>
                <a:gd name="T0" fmla="*/ 22 w 22"/>
                <a:gd name="T1" fmla="*/ 0 h 72"/>
                <a:gd name="T2" fmla="*/ 16 w 22"/>
                <a:gd name="T3" fmla="*/ 4 h 72"/>
                <a:gd name="T4" fmla="*/ 8 w 22"/>
                <a:gd name="T5" fmla="*/ 12 h 72"/>
                <a:gd name="T6" fmla="*/ 4 w 22"/>
                <a:gd name="T7" fmla="*/ 18 h 72"/>
                <a:gd name="T8" fmla="*/ 0 w 22"/>
                <a:gd name="T9" fmla="*/ 26 h 72"/>
                <a:gd name="T10" fmla="*/ 0 w 22"/>
                <a:gd name="T11" fmla="*/ 44 h 72"/>
                <a:gd name="T12" fmla="*/ 4 w 22"/>
                <a:gd name="T13" fmla="*/ 56 h 72"/>
                <a:gd name="T14" fmla="*/ 8 w 22"/>
                <a:gd name="T15" fmla="*/ 62 h 72"/>
                <a:gd name="T16" fmla="*/ 16 w 22"/>
                <a:gd name="T17" fmla="*/ 70 h 72"/>
                <a:gd name="T18" fmla="*/ 22 w 22"/>
                <a:gd name="T19" fmla="*/ 7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72">
                  <a:moveTo>
                    <a:pt x="22" y="0"/>
                  </a:moveTo>
                  <a:lnTo>
                    <a:pt x="16" y="4"/>
                  </a:lnTo>
                  <a:lnTo>
                    <a:pt x="8" y="12"/>
                  </a:lnTo>
                  <a:lnTo>
                    <a:pt x="4" y="18"/>
                  </a:lnTo>
                  <a:lnTo>
                    <a:pt x="0" y="26"/>
                  </a:lnTo>
                  <a:lnTo>
                    <a:pt x="0" y="44"/>
                  </a:lnTo>
                  <a:lnTo>
                    <a:pt x="4" y="56"/>
                  </a:lnTo>
                  <a:lnTo>
                    <a:pt x="8" y="62"/>
                  </a:lnTo>
                  <a:lnTo>
                    <a:pt x="16" y="70"/>
                  </a:lnTo>
                  <a:lnTo>
                    <a:pt x="22" y="72"/>
                  </a:lnTo>
                </a:path>
              </a:pathLst>
            </a:custGeom>
            <a:noFill/>
            <a:ln w="15875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1" name="Line 858"/>
            <p:cNvSpPr>
              <a:spLocks noChangeShapeType="1"/>
            </p:cNvSpPr>
            <p:nvPr/>
          </p:nvSpPr>
          <p:spPr bwMode="auto">
            <a:xfrm>
              <a:off x="4196" y="3146"/>
              <a:ext cx="1" cy="28"/>
            </a:xfrm>
            <a:prstGeom prst="line">
              <a:avLst/>
            </a:prstGeom>
            <a:noFill/>
            <a:ln w="158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2" name="Line 859"/>
            <p:cNvSpPr>
              <a:spLocks noChangeShapeType="1"/>
            </p:cNvSpPr>
            <p:nvPr/>
          </p:nvSpPr>
          <p:spPr bwMode="auto">
            <a:xfrm>
              <a:off x="4200" y="3146"/>
              <a:ext cx="1" cy="28"/>
            </a:xfrm>
            <a:prstGeom prst="line">
              <a:avLst/>
            </a:prstGeom>
            <a:noFill/>
            <a:ln w="158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3" name="Line 860"/>
            <p:cNvSpPr>
              <a:spLocks noChangeShapeType="1"/>
            </p:cNvSpPr>
            <p:nvPr/>
          </p:nvSpPr>
          <p:spPr bwMode="auto">
            <a:xfrm>
              <a:off x="4186" y="3146"/>
              <a:ext cx="24" cy="1"/>
            </a:xfrm>
            <a:prstGeom prst="line">
              <a:avLst/>
            </a:prstGeom>
            <a:noFill/>
            <a:ln w="158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4" name="Line 861"/>
            <p:cNvSpPr>
              <a:spLocks noChangeShapeType="1"/>
            </p:cNvSpPr>
            <p:nvPr/>
          </p:nvSpPr>
          <p:spPr bwMode="auto">
            <a:xfrm>
              <a:off x="4234" y="3102"/>
              <a:ext cx="1" cy="72"/>
            </a:xfrm>
            <a:prstGeom prst="line">
              <a:avLst/>
            </a:prstGeom>
            <a:noFill/>
            <a:ln w="158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5" name="Line 862"/>
            <p:cNvSpPr>
              <a:spLocks noChangeShapeType="1"/>
            </p:cNvSpPr>
            <p:nvPr/>
          </p:nvSpPr>
          <p:spPr bwMode="auto">
            <a:xfrm>
              <a:off x="4238" y="3102"/>
              <a:ext cx="1" cy="72"/>
            </a:xfrm>
            <a:prstGeom prst="line">
              <a:avLst/>
            </a:prstGeom>
            <a:noFill/>
            <a:ln w="158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6" name="Line 863"/>
            <p:cNvSpPr>
              <a:spLocks noChangeShapeType="1"/>
            </p:cNvSpPr>
            <p:nvPr/>
          </p:nvSpPr>
          <p:spPr bwMode="auto">
            <a:xfrm>
              <a:off x="4226" y="3102"/>
              <a:ext cx="22" cy="1"/>
            </a:xfrm>
            <a:prstGeom prst="line">
              <a:avLst/>
            </a:prstGeom>
            <a:noFill/>
            <a:ln w="158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7" name="Freeform 864"/>
            <p:cNvSpPr>
              <a:spLocks/>
            </p:cNvSpPr>
            <p:nvPr/>
          </p:nvSpPr>
          <p:spPr bwMode="auto">
            <a:xfrm>
              <a:off x="4226" y="3154"/>
              <a:ext cx="50" cy="20"/>
            </a:xfrm>
            <a:custGeom>
              <a:avLst/>
              <a:gdLst>
                <a:gd name="T0" fmla="*/ 0 w 50"/>
                <a:gd name="T1" fmla="*/ 20 h 20"/>
                <a:gd name="T2" fmla="*/ 50 w 50"/>
                <a:gd name="T3" fmla="*/ 20 h 20"/>
                <a:gd name="T4" fmla="*/ 50 w 50"/>
                <a:gd name="T5" fmla="*/ 0 h 20"/>
                <a:gd name="T6" fmla="*/ 46 w 50"/>
                <a:gd name="T7" fmla="*/ 2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20">
                  <a:moveTo>
                    <a:pt x="0" y="20"/>
                  </a:moveTo>
                  <a:lnTo>
                    <a:pt x="50" y="20"/>
                  </a:lnTo>
                  <a:lnTo>
                    <a:pt x="50" y="0"/>
                  </a:lnTo>
                  <a:lnTo>
                    <a:pt x="46" y="20"/>
                  </a:lnTo>
                </a:path>
              </a:pathLst>
            </a:custGeom>
            <a:noFill/>
            <a:ln w="15875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8" name="Line 865"/>
            <p:cNvSpPr>
              <a:spLocks noChangeShapeType="1"/>
            </p:cNvSpPr>
            <p:nvPr/>
          </p:nvSpPr>
          <p:spPr bwMode="auto">
            <a:xfrm flipH="1">
              <a:off x="4288" y="3102"/>
              <a:ext cx="24" cy="72"/>
            </a:xfrm>
            <a:prstGeom prst="line">
              <a:avLst/>
            </a:prstGeom>
            <a:noFill/>
            <a:ln w="158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9" name="Line 866"/>
            <p:cNvSpPr>
              <a:spLocks noChangeShapeType="1"/>
            </p:cNvSpPr>
            <p:nvPr/>
          </p:nvSpPr>
          <p:spPr bwMode="auto">
            <a:xfrm>
              <a:off x="4312" y="3102"/>
              <a:ext cx="24" cy="72"/>
            </a:xfrm>
            <a:prstGeom prst="line">
              <a:avLst/>
            </a:prstGeom>
            <a:noFill/>
            <a:ln w="158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40" name="Line 867"/>
            <p:cNvSpPr>
              <a:spLocks noChangeShapeType="1"/>
            </p:cNvSpPr>
            <p:nvPr/>
          </p:nvSpPr>
          <p:spPr bwMode="auto">
            <a:xfrm>
              <a:off x="4312" y="3114"/>
              <a:ext cx="20" cy="60"/>
            </a:xfrm>
            <a:prstGeom prst="line">
              <a:avLst/>
            </a:prstGeom>
            <a:noFill/>
            <a:ln w="158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41" name="Line 868"/>
            <p:cNvSpPr>
              <a:spLocks noChangeShapeType="1"/>
            </p:cNvSpPr>
            <p:nvPr/>
          </p:nvSpPr>
          <p:spPr bwMode="auto">
            <a:xfrm>
              <a:off x="4296" y="3154"/>
              <a:ext cx="28" cy="1"/>
            </a:xfrm>
            <a:prstGeom prst="line">
              <a:avLst/>
            </a:prstGeom>
            <a:noFill/>
            <a:ln w="158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42" name="Line 869"/>
            <p:cNvSpPr>
              <a:spLocks noChangeShapeType="1"/>
            </p:cNvSpPr>
            <p:nvPr/>
          </p:nvSpPr>
          <p:spPr bwMode="auto">
            <a:xfrm>
              <a:off x="4280" y="3174"/>
              <a:ext cx="22" cy="1"/>
            </a:xfrm>
            <a:prstGeom prst="line">
              <a:avLst/>
            </a:prstGeom>
            <a:noFill/>
            <a:ln w="158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43" name="Line 870"/>
            <p:cNvSpPr>
              <a:spLocks noChangeShapeType="1"/>
            </p:cNvSpPr>
            <p:nvPr/>
          </p:nvSpPr>
          <p:spPr bwMode="auto">
            <a:xfrm>
              <a:off x="4324" y="3174"/>
              <a:ext cx="18" cy="1"/>
            </a:xfrm>
            <a:prstGeom prst="line">
              <a:avLst/>
            </a:prstGeom>
            <a:noFill/>
            <a:ln w="158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44" name="Freeform 871"/>
            <p:cNvSpPr>
              <a:spLocks/>
            </p:cNvSpPr>
            <p:nvPr/>
          </p:nvSpPr>
          <p:spPr bwMode="auto">
            <a:xfrm>
              <a:off x="4356" y="3102"/>
              <a:ext cx="48" cy="48"/>
            </a:xfrm>
            <a:custGeom>
              <a:avLst/>
              <a:gdLst>
                <a:gd name="T0" fmla="*/ 44 w 48"/>
                <a:gd name="T1" fmla="*/ 12 h 48"/>
                <a:gd name="T2" fmla="*/ 48 w 48"/>
                <a:gd name="T3" fmla="*/ 0 h 48"/>
                <a:gd name="T4" fmla="*/ 48 w 48"/>
                <a:gd name="T5" fmla="*/ 22 h 48"/>
                <a:gd name="T6" fmla="*/ 44 w 48"/>
                <a:gd name="T7" fmla="*/ 12 h 48"/>
                <a:gd name="T8" fmla="*/ 38 w 48"/>
                <a:gd name="T9" fmla="*/ 4 h 48"/>
                <a:gd name="T10" fmla="*/ 26 w 48"/>
                <a:gd name="T11" fmla="*/ 0 h 48"/>
                <a:gd name="T12" fmla="*/ 16 w 48"/>
                <a:gd name="T13" fmla="*/ 0 h 48"/>
                <a:gd name="T14" fmla="*/ 8 w 48"/>
                <a:gd name="T15" fmla="*/ 4 h 48"/>
                <a:gd name="T16" fmla="*/ 0 w 48"/>
                <a:gd name="T17" fmla="*/ 12 h 48"/>
                <a:gd name="T18" fmla="*/ 0 w 48"/>
                <a:gd name="T19" fmla="*/ 18 h 48"/>
                <a:gd name="T20" fmla="*/ 4 w 48"/>
                <a:gd name="T21" fmla="*/ 26 h 48"/>
                <a:gd name="T22" fmla="*/ 8 w 48"/>
                <a:gd name="T23" fmla="*/ 26 h 48"/>
                <a:gd name="T24" fmla="*/ 14 w 48"/>
                <a:gd name="T25" fmla="*/ 30 h 48"/>
                <a:gd name="T26" fmla="*/ 34 w 48"/>
                <a:gd name="T27" fmla="*/ 38 h 48"/>
                <a:gd name="T28" fmla="*/ 42 w 48"/>
                <a:gd name="T29" fmla="*/ 42 h 48"/>
                <a:gd name="T30" fmla="*/ 48 w 48"/>
                <a:gd name="T31" fmla="*/ 48 h 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8" h="48">
                  <a:moveTo>
                    <a:pt x="44" y="12"/>
                  </a:moveTo>
                  <a:lnTo>
                    <a:pt x="48" y="0"/>
                  </a:lnTo>
                  <a:lnTo>
                    <a:pt x="48" y="22"/>
                  </a:lnTo>
                  <a:lnTo>
                    <a:pt x="44" y="12"/>
                  </a:lnTo>
                  <a:lnTo>
                    <a:pt x="38" y="4"/>
                  </a:lnTo>
                  <a:lnTo>
                    <a:pt x="26" y="0"/>
                  </a:lnTo>
                  <a:lnTo>
                    <a:pt x="16" y="0"/>
                  </a:lnTo>
                  <a:lnTo>
                    <a:pt x="8" y="4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4" y="26"/>
                  </a:lnTo>
                  <a:lnTo>
                    <a:pt x="8" y="26"/>
                  </a:lnTo>
                  <a:lnTo>
                    <a:pt x="14" y="30"/>
                  </a:lnTo>
                  <a:lnTo>
                    <a:pt x="34" y="38"/>
                  </a:lnTo>
                  <a:lnTo>
                    <a:pt x="42" y="42"/>
                  </a:lnTo>
                  <a:lnTo>
                    <a:pt x="48" y="48"/>
                  </a:lnTo>
                </a:path>
              </a:pathLst>
            </a:custGeom>
            <a:noFill/>
            <a:ln w="15875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45" name="Freeform 872"/>
            <p:cNvSpPr>
              <a:spLocks/>
            </p:cNvSpPr>
            <p:nvPr/>
          </p:nvSpPr>
          <p:spPr bwMode="auto">
            <a:xfrm>
              <a:off x="4356" y="3120"/>
              <a:ext cx="48" cy="54"/>
            </a:xfrm>
            <a:custGeom>
              <a:avLst/>
              <a:gdLst>
                <a:gd name="T0" fmla="*/ 0 w 48"/>
                <a:gd name="T1" fmla="*/ 0 h 54"/>
                <a:gd name="T2" fmla="*/ 8 w 48"/>
                <a:gd name="T3" fmla="*/ 8 h 54"/>
                <a:gd name="T4" fmla="*/ 14 w 48"/>
                <a:gd name="T5" fmla="*/ 8 h 54"/>
                <a:gd name="T6" fmla="*/ 34 w 48"/>
                <a:gd name="T7" fmla="*/ 16 h 54"/>
                <a:gd name="T8" fmla="*/ 42 w 48"/>
                <a:gd name="T9" fmla="*/ 20 h 54"/>
                <a:gd name="T10" fmla="*/ 44 w 48"/>
                <a:gd name="T11" fmla="*/ 24 h 54"/>
                <a:gd name="T12" fmla="*/ 48 w 48"/>
                <a:gd name="T13" fmla="*/ 30 h 54"/>
                <a:gd name="T14" fmla="*/ 48 w 48"/>
                <a:gd name="T15" fmla="*/ 44 h 54"/>
                <a:gd name="T16" fmla="*/ 42 w 48"/>
                <a:gd name="T17" fmla="*/ 52 h 54"/>
                <a:gd name="T18" fmla="*/ 30 w 48"/>
                <a:gd name="T19" fmla="*/ 54 h 54"/>
                <a:gd name="T20" fmla="*/ 20 w 48"/>
                <a:gd name="T21" fmla="*/ 54 h 54"/>
                <a:gd name="T22" fmla="*/ 12 w 48"/>
                <a:gd name="T23" fmla="*/ 52 h 54"/>
                <a:gd name="T24" fmla="*/ 4 w 48"/>
                <a:gd name="T25" fmla="*/ 44 h 54"/>
                <a:gd name="T26" fmla="*/ 0 w 48"/>
                <a:gd name="T27" fmla="*/ 34 h 54"/>
                <a:gd name="T28" fmla="*/ 0 w 48"/>
                <a:gd name="T29" fmla="*/ 54 h 54"/>
                <a:gd name="T30" fmla="*/ 4 w 48"/>
                <a:gd name="T31" fmla="*/ 44 h 5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8" h="54">
                  <a:moveTo>
                    <a:pt x="0" y="0"/>
                  </a:moveTo>
                  <a:lnTo>
                    <a:pt x="8" y="8"/>
                  </a:lnTo>
                  <a:lnTo>
                    <a:pt x="14" y="8"/>
                  </a:lnTo>
                  <a:lnTo>
                    <a:pt x="34" y="16"/>
                  </a:lnTo>
                  <a:lnTo>
                    <a:pt x="42" y="20"/>
                  </a:lnTo>
                  <a:lnTo>
                    <a:pt x="44" y="24"/>
                  </a:lnTo>
                  <a:lnTo>
                    <a:pt x="48" y="30"/>
                  </a:lnTo>
                  <a:lnTo>
                    <a:pt x="48" y="44"/>
                  </a:lnTo>
                  <a:lnTo>
                    <a:pt x="42" y="52"/>
                  </a:lnTo>
                  <a:lnTo>
                    <a:pt x="30" y="54"/>
                  </a:lnTo>
                  <a:lnTo>
                    <a:pt x="20" y="54"/>
                  </a:lnTo>
                  <a:lnTo>
                    <a:pt x="12" y="52"/>
                  </a:lnTo>
                  <a:lnTo>
                    <a:pt x="4" y="44"/>
                  </a:lnTo>
                  <a:lnTo>
                    <a:pt x="0" y="34"/>
                  </a:lnTo>
                  <a:lnTo>
                    <a:pt x="0" y="54"/>
                  </a:lnTo>
                  <a:lnTo>
                    <a:pt x="4" y="44"/>
                  </a:lnTo>
                </a:path>
              </a:pathLst>
            </a:custGeom>
            <a:noFill/>
            <a:ln w="15875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46" name="Line 873"/>
            <p:cNvSpPr>
              <a:spLocks noChangeShapeType="1"/>
            </p:cNvSpPr>
            <p:nvPr/>
          </p:nvSpPr>
          <p:spPr bwMode="auto">
            <a:xfrm>
              <a:off x="4444" y="3102"/>
              <a:ext cx="1" cy="72"/>
            </a:xfrm>
            <a:prstGeom prst="line">
              <a:avLst/>
            </a:prstGeom>
            <a:noFill/>
            <a:ln w="158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47" name="Line 874"/>
            <p:cNvSpPr>
              <a:spLocks noChangeShapeType="1"/>
            </p:cNvSpPr>
            <p:nvPr/>
          </p:nvSpPr>
          <p:spPr bwMode="auto">
            <a:xfrm>
              <a:off x="4448" y="3102"/>
              <a:ext cx="1" cy="72"/>
            </a:xfrm>
            <a:prstGeom prst="line">
              <a:avLst/>
            </a:prstGeom>
            <a:noFill/>
            <a:ln w="158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48" name="Freeform 875"/>
            <p:cNvSpPr>
              <a:spLocks/>
            </p:cNvSpPr>
            <p:nvPr/>
          </p:nvSpPr>
          <p:spPr bwMode="auto">
            <a:xfrm>
              <a:off x="4420" y="3102"/>
              <a:ext cx="50" cy="22"/>
            </a:xfrm>
            <a:custGeom>
              <a:avLst/>
              <a:gdLst>
                <a:gd name="T0" fmla="*/ 4 w 50"/>
                <a:gd name="T1" fmla="*/ 0 h 22"/>
                <a:gd name="T2" fmla="*/ 0 w 50"/>
                <a:gd name="T3" fmla="*/ 22 h 22"/>
                <a:gd name="T4" fmla="*/ 0 w 50"/>
                <a:gd name="T5" fmla="*/ 0 h 22"/>
                <a:gd name="T6" fmla="*/ 50 w 50"/>
                <a:gd name="T7" fmla="*/ 0 h 22"/>
                <a:gd name="T8" fmla="*/ 50 w 50"/>
                <a:gd name="T9" fmla="*/ 22 h 22"/>
                <a:gd name="T10" fmla="*/ 48 w 50"/>
                <a:gd name="T11" fmla="*/ 0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0" h="22">
                  <a:moveTo>
                    <a:pt x="4" y="0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22"/>
                  </a:lnTo>
                  <a:lnTo>
                    <a:pt x="48" y="0"/>
                  </a:lnTo>
                </a:path>
              </a:pathLst>
            </a:custGeom>
            <a:noFill/>
            <a:ln w="15875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49" name="Line 876"/>
            <p:cNvSpPr>
              <a:spLocks noChangeShapeType="1"/>
            </p:cNvSpPr>
            <p:nvPr/>
          </p:nvSpPr>
          <p:spPr bwMode="auto">
            <a:xfrm>
              <a:off x="4434" y="3174"/>
              <a:ext cx="24" cy="1"/>
            </a:xfrm>
            <a:prstGeom prst="line">
              <a:avLst/>
            </a:prstGeom>
            <a:noFill/>
            <a:ln w="158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50" name="Line 877"/>
            <p:cNvSpPr>
              <a:spLocks noChangeShapeType="1"/>
            </p:cNvSpPr>
            <p:nvPr/>
          </p:nvSpPr>
          <p:spPr bwMode="auto">
            <a:xfrm>
              <a:off x="4490" y="2140"/>
              <a:ext cx="1" cy="72"/>
            </a:xfrm>
            <a:prstGeom prst="line">
              <a:avLst/>
            </a:prstGeom>
            <a:noFill/>
            <a:ln w="158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51" name="Line 878"/>
            <p:cNvSpPr>
              <a:spLocks noChangeShapeType="1"/>
            </p:cNvSpPr>
            <p:nvPr/>
          </p:nvSpPr>
          <p:spPr bwMode="auto">
            <a:xfrm>
              <a:off x="4494" y="2140"/>
              <a:ext cx="1" cy="72"/>
            </a:xfrm>
            <a:prstGeom prst="line">
              <a:avLst/>
            </a:prstGeom>
            <a:noFill/>
            <a:ln w="158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52" name="Line 879"/>
            <p:cNvSpPr>
              <a:spLocks noChangeShapeType="1"/>
            </p:cNvSpPr>
            <p:nvPr/>
          </p:nvSpPr>
          <p:spPr bwMode="auto">
            <a:xfrm>
              <a:off x="4516" y="2160"/>
              <a:ext cx="1" cy="28"/>
            </a:xfrm>
            <a:prstGeom prst="line">
              <a:avLst/>
            </a:prstGeom>
            <a:noFill/>
            <a:ln w="158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53" name="Freeform 880"/>
            <p:cNvSpPr>
              <a:spLocks/>
            </p:cNvSpPr>
            <p:nvPr/>
          </p:nvSpPr>
          <p:spPr bwMode="auto">
            <a:xfrm>
              <a:off x="4480" y="2140"/>
              <a:ext cx="54" cy="20"/>
            </a:xfrm>
            <a:custGeom>
              <a:avLst/>
              <a:gdLst>
                <a:gd name="T0" fmla="*/ 0 w 54"/>
                <a:gd name="T1" fmla="*/ 0 h 20"/>
                <a:gd name="T2" fmla="*/ 54 w 54"/>
                <a:gd name="T3" fmla="*/ 0 h 20"/>
                <a:gd name="T4" fmla="*/ 54 w 54"/>
                <a:gd name="T5" fmla="*/ 20 h 20"/>
                <a:gd name="T6" fmla="*/ 52 w 54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20">
                  <a:moveTo>
                    <a:pt x="0" y="0"/>
                  </a:moveTo>
                  <a:lnTo>
                    <a:pt x="54" y="0"/>
                  </a:lnTo>
                  <a:lnTo>
                    <a:pt x="54" y="20"/>
                  </a:lnTo>
                  <a:lnTo>
                    <a:pt x="52" y="0"/>
                  </a:lnTo>
                </a:path>
              </a:pathLst>
            </a:custGeom>
            <a:noFill/>
            <a:ln w="15875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54" name="Line 881"/>
            <p:cNvSpPr>
              <a:spLocks noChangeShapeType="1"/>
            </p:cNvSpPr>
            <p:nvPr/>
          </p:nvSpPr>
          <p:spPr bwMode="auto">
            <a:xfrm>
              <a:off x="4494" y="2174"/>
              <a:ext cx="22" cy="1"/>
            </a:xfrm>
            <a:prstGeom prst="line">
              <a:avLst/>
            </a:prstGeom>
            <a:noFill/>
            <a:ln w="158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55" name="Freeform 882"/>
            <p:cNvSpPr>
              <a:spLocks/>
            </p:cNvSpPr>
            <p:nvPr/>
          </p:nvSpPr>
          <p:spPr bwMode="auto">
            <a:xfrm>
              <a:off x="4480" y="2190"/>
              <a:ext cx="54" cy="22"/>
            </a:xfrm>
            <a:custGeom>
              <a:avLst/>
              <a:gdLst>
                <a:gd name="T0" fmla="*/ 0 w 54"/>
                <a:gd name="T1" fmla="*/ 22 h 22"/>
                <a:gd name="T2" fmla="*/ 54 w 54"/>
                <a:gd name="T3" fmla="*/ 22 h 22"/>
                <a:gd name="T4" fmla="*/ 54 w 54"/>
                <a:gd name="T5" fmla="*/ 0 h 22"/>
                <a:gd name="T6" fmla="*/ 52 w 54"/>
                <a:gd name="T7" fmla="*/ 22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22">
                  <a:moveTo>
                    <a:pt x="0" y="22"/>
                  </a:moveTo>
                  <a:lnTo>
                    <a:pt x="54" y="22"/>
                  </a:lnTo>
                  <a:lnTo>
                    <a:pt x="54" y="0"/>
                  </a:lnTo>
                  <a:lnTo>
                    <a:pt x="52" y="22"/>
                  </a:lnTo>
                </a:path>
              </a:pathLst>
            </a:custGeom>
            <a:noFill/>
            <a:ln w="15875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56" name="Freeform 883"/>
            <p:cNvSpPr>
              <a:spLocks/>
            </p:cNvSpPr>
            <p:nvPr/>
          </p:nvSpPr>
          <p:spPr bwMode="auto">
            <a:xfrm>
              <a:off x="4556" y="2140"/>
              <a:ext cx="50" cy="72"/>
            </a:xfrm>
            <a:custGeom>
              <a:avLst/>
              <a:gdLst>
                <a:gd name="T0" fmla="*/ 48 w 50"/>
                <a:gd name="T1" fmla="*/ 10 h 72"/>
                <a:gd name="T2" fmla="*/ 50 w 50"/>
                <a:gd name="T3" fmla="*/ 20 h 72"/>
                <a:gd name="T4" fmla="*/ 50 w 50"/>
                <a:gd name="T5" fmla="*/ 0 h 72"/>
                <a:gd name="T6" fmla="*/ 48 w 50"/>
                <a:gd name="T7" fmla="*/ 10 h 72"/>
                <a:gd name="T8" fmla="*/ 40 w 50"/>
                <a:gd name="T9" fmla="*/ 4 h 72"/>
                <a:gd name="T10" fmla="*/ 30 w 50"/>
                <a:gd name="T11" fmla="*/ 0 h 72"/>
                <a:gd name="T12" fmla="*/ 22 w 50"/>
                <a:gd name="T13" fmla="*/ 0 h 72"/>
                <a:gd name="T14" fmla="*/ 12 w 50"/>
                <a:gd name="T15" fmla="*/ 4 h 72"/>
                <a:gd name="T16" fmla="*/ 6 w 50"/>
                <a:gd name="T17" fmla="*/ 10 h 72"/>
                <a:gd name="T18" fmla="*/ 4 w 50"/>
                <a:gd name="T19" fmla="*/ 18 h 72"/>
                <a:gd name="T20" fmla="*/ 0 w 50"/>
                <a:gd name="T21" fmla="*/ 28 h 72"/>
                <a:gd name="T22" fmla="*/ 0 w 50"/>
                <a:gd name="T23" fmla="*/ 44 h 72"/>
                <a:gd name="T24" fmla="*/ 4 w 50"/>
                <a:gd name="T25" fmla="*/ 54 h 72"/>
                <a:gd name="T26" fmla="*/ 6 w 50"/>
                <a:gd name="T27" fmla="*/ 62 h 72"/>
                <a:gd name="T28" fmla="*/ 12 w 50"/>
                <a:gd name="T29" fmla="*/ 68 h 72"/>
                <a:gd name="T30" fmla="*/ 22 w 50"/>
                <a:gd name="T31" fmla="*/ 72 h 72"/>
                <a:gd name="T32" fmla="*/ 30 w 50"/>
                <a:gd name="T33" fmla="*/ 72 h 72"/>
                <a:gd name="T34" fmla="*/ 40 w 50"/>
                <a:gd name="T35" fmla="*/ 68 h 72"/>
                <a:gd name="T36" fmla="*/ 48 w 50"/>
                <a:gd name="T37" fmla="*/ 62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0" h="72">
                  <a:moveTo>
                    <a:pt x="48" y="10"/>
                  </a:moveTo>
                  <a:lnTo>
                    <a:pt x="50" y="20"/>
                  </a:lnTo>
                  <a:lnTo>
                    <a:pt x="50" y="0"/>
                  </a:lnTo>
                  <a:lnTo>
                    <a:pt x="48" y="10"/>
                  </a:lnTo>
                  <a:lnTo>
                    <a:pt x="40" y="4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2" y="4"/>
                  </a:lnTo>
                  <a:lnTo>
                    <a:pt x="6" y="10"/>
                  </a:lnTo>
                  <a:lnTo>
                    <a:pt x="4" y="18"/>
                  </a:lnTo>
                  <a:lnTo>
                    <a:pt x="0" y="28"/>
                  </a:lnTo>
                  <a:lnTo>
                    <a:pt x="0" y="44"/>
                  </a:lnTo>
                  <a:lnTo>
                    <a:pt x="4" y="54"/>
                  </a:lnTo>
                  <a:lnTo>
                    <a:pt x="6" y="62"/>
                  </a:lnTo>
                  <a:lnTo>
                    <a:pt x="12" y="68"/>
                  </a:lnTo>
                  <a:lnTo>
                    <a:pt x="22" y="72"/>
                  </a:lnTo>
                  <a:lnTo>
                    <a:pt x="30" y="72"/>
                  </a:lnTo>
                  <a:lnTo>
                    <a:pt x="40" y="68"/>
                  </a:lnTo>
                  <a:lnTo>
                    <a:pt x="48" y="62"/>
                  </a:lnTo>
                </a:path>
              </a:pathLst>
            </a:custGeom>
            <a:noFill/>
            <a:ln w="15875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57" name="Freeform 884"/>
            <p:cNvSpPr>
              <a:spLocks/>
            </p:cNvSpPr>
            <p:nvPr/>
          </p:nvSpPr>
          <p:spPr bwMode="auto">
            <a:xfrm>
              <a:off x="4560" y="2140"/>
              <a:ext cx="18" cy="72"/>
            </a:xfrm>
            <a:custGeom>
              <a:avLst/>
              <a:gdLst>
                <a:gd name="T0" fmla="*/ 18 w 18"/>
                <a:gd name="T1" fmla="*/ 0 h 72"/>
                <a:gd name="T2" fmla="*/ 12 w 18"/>
                <a:gd name="T3" fmla="*/ 4 h 72"/>
                <a:gd name="T4" fmla="*/ 4 w 18"/>
                <a:gd name="T5" fmla="*/ 10 h 72"/>
                <a:gd name="T6" fmla="*/ 2 w 18"/>
                <a:gd name="T7" fmla="*/ 18 h 72"/>
                <a:gd name="T8" fmla="*/ 0 w 18"/>
                <a:gd name="T9" fmla="*/ 28 h 72"/>
                <a:gd name="T10" fmla="*/ 0 w 18"/>
                <a:gd name="T11" fmla="*/ 44 h 72"/>
                <a:gd name="T12" fmla="*/ 2 w 18"/>
                <a:gd name="T13" fmla="*/ 54 h 72"/>
                <a:gd name="T14" fmla="*/ 4 w 18"/>
                <a:gd name="T15" fmla="*/ 62 h 72"/>
                <a:gd name="T16" fmla="*/ 12 w 18"/>
                <a:gd name="T17" fmla="*/ 68 h 72"/>
                <a:gd name="T18" fmla="*/ 18 w 18"/>
                <a:gd name="T19" fmla="*/ 7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72">
                  <a:moveTo>
                    <a:pt x="18" y="0"/>
                  </a:moveTo>
                  <a:lnTo>
                    <a:pt x="12" y="4"/>
                  </a:lnTo>
                  <a:lnTo>
                    <a:pt x="4" y="10"/>
                  </a:lnTo>
                  <a:lnTo>
                    <a:pt x="2" y="18"/>
                  </a:lnTo>
                  <a:lnTo>
                    <a:pt x="0" y="28"/>
                  </a:lnTo>
                  <a:lnTo>
                    <a:pt x="0" y="44"/>
                  </a:lnTo>
                  <a:lnTo>
                    <a:pt x="2" y="54"/>
                  </a:lnTo>
                  <a:lnTo>
                    <a:pt x="4" y="62"/>
                  </a:lnTo>
                  <a:lnTo>
                    <a:pt x="12" y="68"/>
                  </a:lnTo>
                  <a:lnTo>
                    <a:pt x="18" y="72"/>
                  </a:lnTo>
                </a:path>
              </a:pathLst>
            </a:custGeom>
            <a:noFill/>
            <a:ln w="15875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58" name="Line 885"/>
            <p:cNvSpPr>
              <a:spLocks noChangeShapeType="1"/>
            </p:cNvSpPr>
            <p:nvPr/>
          </p:nvSpPr>
          <p:spPr bwMode="auto">
            <a:xfrm>
              <a:off x="4604" y="2184"/>
              <a:ext cx="1" cy="28"/>
            </a:xfrm>
            <a:prstGeom prst="line">
              <a:avLst/>
            </a:prstGeom>
            <a:noFill/>
            <a:ln w="158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59" name="Line 886"/>
            <p:cNvSpPr>
              <a:spLocks noChangeShapeType="1"/>
            </p:cNvSpPr>
            <p:nvPr/>
          </p:nvSpPr>
          <p:spPr bwMode="auto">
            <a:xfrm>
              <a:off x="4606" y="2184"/>
              <a:ext cx="1" cy="28"/>
            </a:xfrm>
            <a:prstGeom prst="line">
              <a:avLst/>
            </a:prstGeom>
            <a:noFill/>
            <a:ln w="158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60" name="Line 887"/>
            <p:cNvSpPr>
              <a:spLocks noChangeShapeType="1"/>
            </p:cNvSpPr>
            <p:nvPr/>
          </p:nvSpPr>
          <p:spPr bwMode="auto">
            <a:xfrm>
              <a:off x="4592" y="2184"/>
              <a:ext cx="24" cy="1"/>
            </a:xfrm>
            <a:prstGeom prst="line">
              <a:avLst/>
            </a:prstGeom>
            <a:noFill/>
            <a:ln w="158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61" name="Line 888"/>
            <p:cNvSpPr>
              <a:spLocks noChangeShapeType="1"/>
            </p:cNvSpPr>
            <p:nvPr/>
          </p:nvSpPr>
          <p:spPr bwMode="auto">
            <a:xfrm>
              <a:off x="4640" y="2140"/>
              <a:ext cx="1" cy="72"/>
            </a:xfrm>
            <a:prstGeom prst="line">
              <a:avLst/>
            </a:prstGeom>
            <a:noFill/>
            <a:ln w="158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62" name="Line 889"/>
            <p:cNvSpPr>
              <a:spLocks noChangeShapeType="1"/>
            </p:cNvSpPr>
            <p:nvPr/>
          </p:nvSpPr>
          <p:spPr bwMode="auto">
            <a:xfrm>
              <a:off x="4644" y="2140"/>
              <a:ext cx="1" cy="72"/>
            </a:xfrm>
            <a:prstGeom prst="line">
              <a:avLst/>
            </a:prstGeom>
            <a:noFill/>
            <a:ln w="158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63" name="Freeform 890"/>
            <p:cNvSpPr>
              <a:spLocks/>
            </p:cNvSpPr>
            <p:nvPr/>
          </p:nvSpPr>
          <p:spPr bwMode="auto">
            <a:xfrm>
              <a:off x="4630" y="2140"/>
              <a:ext cx="58" cy="34"/>
            </a:xfrm>
            <a:custGeom>
              <a:avLst/>
              <a:gdLst>
                <a:gd name="T0" fmla="*/ 0 w 58"/>
                <a:gd name="T1" fmla="*/ 0 h 34"/>
                <a:gd name="T2" fmla="*/ 40 w 58"/>
                <a:gd name="T3" fmla="*/ 0 h 34"/>
                <a:gd name="T4" fmla="*/ 50 w 58"/>
                <a:gd name="T5" fmla="*/ 4 h 34"/>
                <a:gd name="T6" fmla="*/ 54 w 58"/>
                <a:gd name="T7" fmla="*/ 6 h 34"/>
                <a:gd name="T8" fmla="*/ 58 w 58"/>
                <a:gd name="T9" fmla="*/ 14 h 34"/>
                <a:gd name="T10" fmla="*/ 58 w 58"/>
                <a:gd name="T11" fmla="*/ 20 h 34"/>
                <a:gd name="T12" fmla="*/ 54 w 58"/>
                <a:gd name="T13" fmla="*/ 28 h 34"/>
                <a:gd name="T14" fmla="*/ 50 w 58"/>
                <a:gd name="T15" fmla="*/ 30 h 34"/>
                <a:gd name="T16" fmla="*/ 40 w 58"/>
                <a:gd name="T17" fmla="*/ 34 h 34"/>
                <a:gd name="T18" fmla="*/ 14 w 58"/>
                <a:gd name="T19" fmla="*/ 34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34">
                  <a:moveTo>
                    <a:pt x="0" y="0"/>
                  </a:moveTo>
                  <a:lnTo>
                    <a:pt x="40" y="0"/>
                  </a:lnTo>
                  <a:lnTo>
                    <a:pt x="50" y="4"/>
                  </a:lnTo>
                  <a:lnTo>
                    <a:pt x="54" y="6"/>
                  </a:lnTo>
                  <a:lnTo>
                    <a:pt x="58" y="14"/>
                  </a:lnTo>
                  <a:lnTo>
                    <a:pt x="58" y="20"/>
                  </a:lnTo>
                  <a:lnTo>
                    <a:pt x="54" y="28"/>
                  </a:lnTo>
                  <a:lnTo>
                    <a:pt x="50" y="30"/>
                  </a:lnTo>
                  <a:lnTo>
                    <a:pt x="40" y="34"/>
                  </a:lnTo>
                  <a:lnTo>
                    <a:pt x="14" y="34"/>
                  </a:lnTo>
                </a:path>
              </a:pathLst>
            </a:custGeom>
            <a:noFill/>
            <a:ln w="15875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64" name="Freeform 891"/>
            <p:cNvSpPr>
              <a:spLocks/>
            </p:cNvSpPr>
            <p:nvPr/>
          </p:nvSpPr>
          <p:spPr bwMode="auto">
            <a:xfrm>
              <a:off x="4670" y="2140"/>
              <a:ext cx="14" cy="34"/>
            </a:xfrm>
            <a:custGeom>
              <a:avLst/>
              <a:gdLst>
                <a:gd name="T0" fmla="*/ 0 w 14"/>
                <a:gd name="T1" fmla="*/ 0 h 34"/>
                <a:gd name="T2" fmla="*/ 6 w 14"/>
                <a:gd name="T3" fmla="*/ 4 h 34"/>
                <a:gd name="T4" fmla="*/ 10 w 14"/>
                <a:gd name="T5" fmla="*/ 6 h 34"/>
                <a:gd name="T6" fmla="*/ 14 w 14"/>
                <a:gd name="T7" fmla="*/ 14 h 34"/>
                <a:gd name="T8" fmla="*/ 14 w 14"/>
                <a:gd name="T9" fmla="*/ 20 h 34"/>
                <a:gd name="T10" fmla="*/ 10 w 14"/>
                <a:gd name="T11" fmla="*/ 28 h 34"/>
                <a:gd name="T12" fmla="*/ 6 w 14"/>
                <a:gd name="T13" fmla="*/ 30 h 34"/>
                <a:gd name="T14" fmla="*/ 0 w 14"/>
                <a:gd name="T15" fmla="*/ 34 h 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34">
                  <a:moveTo>
                    <a:pt x="0" y="0"/>
                  </a:moveTo>
                  <a:lnTo>
                    <a:pt x="6" y="4"/>
                  </a:lnTo>
                  <a:lnTo>
                    <a:pt x="10" y="6"/>
                  </a:lnTo>
                  <a:lnTo>
                    <a:pt x="14" y="14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6" y="30"/>
                  </a:lnTo>
                  <a:lnTo>
                    <a:pt x="0" y="34"/>
                  </a:lnTo>
                </a:path>
              </a:pathLst>
            </a:custGeom>
            <a:noFill/>
            <a:ln w="15875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65" name="Line 892"/>
            <p:cNvSpPr>
              <a:spLocks noChangeShapeType="1"/>
            </p:cNvSpPr>
            <p:nvPr/>
          </p:nvSpPr>
          <p:spPr bwMode="auto">
            <a:xfrm>
              <a:off x="4630" y="2212"/>
              <a:ext cx="24" cy="1"/>
            </a:xfrm>
            <a:prstGeom prst="line">
              <a:avLst/>
            </a:prstGeom>
            <a:noFill/>
            <a:ln w="158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66" name="Freeform 893"/>
            <p:cNvSpPr>
              <a:spLocks/>
            </p:cNvSpPr>
            <p:nvPr/>
          </p:nvSpPr>
          <p:spPr bwMode="auto">
            <a:xfrm>
              <a:off x="4660" y="2174"/>
              <a:ext cx="32" cy="34"/>
            </a:xfrm>
            <a:custGeom>
              <a:avLst/>
              <a:gdLst>
                <a:gd name="T0" fmla="*/ 0 w 32"/>
                <a:gd name="T1" fmla="*/ 0 h 34"/>
                <a:gd name="T2" fmla="*/ 6 w 32"/>
                <a:gd name="T3" fmla="*/ 2 h 34"/>
                <a:gd name="T4" fmla="*/ 10 w 32"/>
                <a:gd name="T5" fmla="*/ 6 h 34"/>
                <a:gd name="T6" fmla="*/ 20 w 32"/>
                <a:gd name="T7" fmla="*/ 30 h 34"/>
                <a:gd name="T8" fmla="*/ 24 w 32"/>
                <a:gd name="T9" fmla="*/ 34 h 34"/>
                <a:gd name="T10" fmla="*/ 28 w 32"/>
                <a:gd name="T11" fmla="*/ 34 h 34"/>
                <a:gd name="T12" fmla="*/ 32 w 32"/>
                <a:gd name="T13" fmla="*/ 30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34">
                  <a:moveTo>
                    <a:pt x="0" y="0"/>
                  </a:moveTo>
                  <a:lnTo>
                    <a:pt x="6" y="2"/>
                  </a:lnTo>
                  <a:lnTo>
                    <a:pt x="10" y="6"/>
                  </a:lnTo>
                  <a:lnTo>
                    <a:pt x="20" y="30"/>
                  </a:lnTo>
                  <a:lnTo>
                    <a:pt x="24" y="34"/>
                  </a:lnTo>
                  <a:lnTo>
                    <a:pt x="28" y="34"/>
                  </a:lnTo>
                  <a:lnTo>
                    <a:pt x="32" y="30"/>
                  </a:lnTo>
                </a:path>
              </a:pathLst>
            </a:custGeom>
            <a:noFill/>
            <a:ln w="15875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67" name="Freeform 894"/>
            <p:cNvSpPr>
              <a:spLocks/>
            </p:cNvSpPr>
            <p:nvPr/>
          </p:nvSpPr>
          <p:spPr bwMode="auto">
            <a:xfrm>
              <a:off x="4666" y="2176"/>
              <a:ext cx="26" cy="36"/>
            </a:xfrm>
            <a:custGeom>
              <a:avLst/>
              <a:gdLst>
                <a:gd name="T0" fmla="*/ 0 w 26"/>
                <a:gd name="T1" fmla="*/ 0 h 36"/>
                <a:gd name="T2" fmla="*/ 4 w 26"/>
                <a:gd name="T3" fmla="*/ 8 h 36"/>
                <a:gd name="T4" fmla="*/ 10 w 26"/>
                <a:gd name="T5" fmla="*/ 32 h 36"/>
                <a:gd name="T6" fmla="*/ 14 w 26"/>
                <a:gd name="T7" fmla="*/ 36 h 36"/>
                <a:gd name="T8" fmla="*/ 22 w 26"/>
                <a:gd name="T9" fmla="*/ 36 h 36"/>
                <a:gd name="T10" fmla="*/ 26 w 26"/>
                <a:gd name="T11" fmla="*/ 28 h 36"/>
                <a:gd name="T12" fmla="*/ 26 w 26"/>
                <a:gd name="T13" fmla="*/ 26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" h="36">
                  <a:moveTo>
                    <a:pt x="0" y="0"/>
                  </a:moveTo>
                  <a:lnTo>
                    <a:pt x="4" y="8"/>
                  </a:lnTo>
                  <a:lnTo>
                    <a:pt x="10" y="32"/>
                  </a:lnTo>
                  <a:lnTo>
                    <a:pt x="14" y="36"/>
                  </a:lnTo>
                  <a:lnTo>
                    <a:pt x="22" y="36"/>
                  </a:lnTo>
                  <a:lnTo>
                    <a:pt x="26" y="28"/>
                  </a:lnTo>
                  <a:lnTo>
                    <a:pt x="26" y="26"/>
                  </a:lnTo>
                </a:path>
              </a:pathLst>
            </a:custGeom>
            <a:noFill/>
            <a:ln w="15875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68" name="Line 895"/>
            <p:cNvSpPr>
              <a:spLocks noChangeShapeType="1"/>
            </p:cNvSpPr>
            <p:nvPr/>
          </p:nvSpPr>
          <p:spPr bwMode="auto">
            <a:xfrm>
              <a:off x="4714" y="2140"/>
              <a:ext cx="1" cy="72"/>
            </a:xfrm>
            <a:prstGeom prst="line">
              <a:avLst/>
            </a:prstGeom>
            <a:noFill/>
            <a:ln w="158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69" name="Line 896"/>
            <p:cNvSpPr>
              <a:spLocks noChangeShapeType="1"/>
            </p:cNvSpPr>
            <p:nvPr/>
          </p:nvSpPr>
          <p:spPr bwMode="auto">
            <a:xfrm>
              <a:off x="4718" y="2140"/>
              <a:ext cx="1" cy="72"/>
            </a:xfrm>
            <a:prstGeom prst="line">
              <a:avLst/>
            </a:prstGeom>
            <a:noFill/>
            <a:ln w="158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70" name="Line 897"/>
            <p:cNvSpPr>
              <a:spLocks noChangeShapeType="1"/>
            </p:cNvSpPr>
            <p:nvPr/>
          </p:nvSpPr>
          <p:spPr bwMode="auto">
            <a:xfrm>
              <a:off x="4738" y="2160"/>
              <a:ext cx="1" cy="28"/>
            </a:xfrm>
            <a:prstGeom prst="line">
              <a:avLst/>
            </a:prstGeom>
            <a:noFill/>
            <a:ln w="158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71" name="Freeform 898"/>
            <p:cNvSpPr>
              <a:spLocks/>
            </p:cNvSpPr>
            <p:nvPr/>
          </p:nvSpPr>
          <p:spPr bwMode="auto">
            <a:xfrm>
              <a:off x="4706" y="2140"/>
              <a:ext cx="52" cy="20"/>
            </a:xfrm>
            <a:custGeom>
              <a:avLst/>
              <a:gdLst>
                <a:gd name="T0" fmla="*/ 0 w 52"/>
                <a:gd name="T1" fmla="*/ 0 h 20"/>
                <a:gd name="T2" fmla="*/ 52 w 52"/>
                <a:gd name="T3" fmla="*/ 0 h 20"/>
                <a:gd name="T4" fmla="*/ 52 w 52"/>
                <a:gd name="T5" fmla="*/ 20 h 20"/>
                <a:gd name="T6" fmla="*/ 50 w 52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" h="20">
                  <a:moveTo>
                    <a:pt x="0" y="0"/>
                  </a:moveTo>
                  <a:lnTo>
                    <a:pt x="52" y="0"/>
                  </a:lnTo>
                  <a:lnTo>
                    <a:pt x="52" y="20"/>
                  </a:lnTo>
                  <a:lnTo>
                    <a:pt x="50" y="0"/>
                  </a:lnTo>
                </a:path>
              </a:pathLst>
            </a:custGeom>
            <a:noFill/>
            <a:ln w="15875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72" name="Line 899"/>
            <p:cNvSpPr>
              <a:spLocks noChangeShapeType="1"/>
            </p:cNvSpPr>
            <p:nvPr/>
          </p:nvSpPr>
          <p:spPr bwMode="auto">
            <a:xfrm>
              <a:off x="4718" y="2174"/>
              <a:ext cx="20" cy="1"/>
            </a:xfrm>
            <a:prstGeom prst="line">
              <a:avLst/>
            </a:prstGeom>
            <a:noFill/>
            <a:ln w="158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73" name="Freeform 900"/>
            <p:cNvSpPr>
              <a:spLocks/>
            </p:cNvSpPr>
            <p:nvPr/>
          </p:nvSpPr>
          <p:spPr bwMode="auto">
            <a:xfrm>
              <a:off x="4706" y="2190"/>
              <a:ext cx="52" cy="22"/>
            </a:xfrm>
            <a:custGeom>
              <a:avLst/>
              <a:gdLst>
                <a:gd name="T0" fmla="*/ 0 w 52"/>
                <a:gd name="T1" fmla="*/ 22 h 22"/>
                <a:gd name="T2" fmla="*/ 52 w 52"/>
                <a:gd name="T3" fmla="*/ 22 h 22"/>
                <a:gd name="T4" fmla="*/ 52 w 52"/>
                <a:gd name="T5" fmla="*/ 0 h 22"/>
                <a:gd name="T6" fmla="*/ 50 w 52"/>
                <a:gd name="T7" fmla="*/ 22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" h="22">
                  <a:moveTo>
                    <a:pt x="0" y="22"/>
                  </a:moveTo>
                  <a:lnTo>
                    <a:pt x="52" y="22"/>
                  </a:lnTo>
                  <a:lnTo>
                    <a:pt x="52" y="0"/>
                  </a:lnTo>
                  <a:lnTo>
                    <a:pt x="50" y="22"/>
                  </a:lnTo>
                </a:path>
              </a:pathLst>
            </a:custGeom>
            <a:noFill/>
            <a:ln w="15875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74" name="Line 901"/>
            <p:cNvSpPr>
              <a:spLocks noChangeShapeType="1"/>
            </p:cNvSpPr>
            <p:nvPr/>
          </p:nvSpPr>
          <p:spPr bwMode="auto">
            <a:xfrm>
              <a:off x="4800" y="2140"/>
              <a:ext cx="1" cy="72"/>
            </a:xfrm>
            <a:prstGeom prst="line">
              <a:avLst/>
            </a:prstGeom>
            <a:noFill/>
            <a:ln w="158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75" name="Line 902"/>
            <p:cNvSpPr>
              <a:spLocks noChangeShapeType="1"/>
            </p:cNvSpPr>
            <p:nvPr/>
          </p:nvSpPr>
          <p:spPr bwMode="auto">
            <a:xfrm>
              <a:off x="4804" y="2140"/>
              <a:ext cx="1" cy="72"/>
            </a:xfrm>
            <a:prstGeom prst="line">
              <a:avLst/>
            </a:prstGeom>
            <a:noFill/>
            <a:ln w="158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76" name="Freeform 903"/>
            <p:cNvSpPr>
              <a:spLocks/>
            </p:cNvSpPr>
            <p:nvPr/>
          </p:nvSpPr>
          <p:spPr bwMode="auto">
            <a:xfrm>
              <a:off x="4776" y="2140"/>
              <a:ext cx="50" cy="20"/>
            </a:xfrm>
            <a:custGeom>
              <a:avLst/>
              <a:gdLst>
                <a:gd name="T0" fmla="*/ 2 w 50"/>
                <a:gd name="T1" fmla="*/ 0 h 20"/>
                <a:gd name="T2" fmla="*/ 0 w 50"/>
                <a:gd name="T3" fmla="*/ 20 h 20"/>
                <a:gd name="T4" fmla="*/ 0 w 50"/>
                <a:gd name="T5" fmla="*/ 0 h 20"/>
                <a:gd name="T6" fmla="*/ 50 w 50"/>
                <a:gd name="T7" fmla="*/ 0 h 20"/>
                <a:gd name="T8" fmla="*/ 50 w 50"/>
                <a:gd name="T9" fmla="*/ 20 h 20"/>
                <a:gd name="T10" fmla="*/ 46 w 50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0" h="20">
                  <a:moveTo>
                    <a:pt x="2" y="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20"/>
                  </a:lnTo>
                  <a:lnTo>
                    <a:pt x="46" y="0"/>
                  </a:lnTo>
                </a:path>
              </a:pathLst>
            </a:custGeom>
            <a:noFill/>
            <a:ln w="15875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77" name="Line 904"/>
            <p:cNvSpPr>
              <a:spLocks noChangeShapeType="1"/>
            </p:cNvSpPr>
            <p:nvPr/>
          </p:nvSpPr>
          <p:spPr bwMode="auto">
            <a:xfrm>
              <a:off x="4790" y="2212"/>
              <a:ext cx="22" cy="1"/>
            </a:xfrm>
            <a:prstGeom prst="line">
              <a:avLst/>
            </a:prstGeom>
            <a:noFill/>
            <a:ln w="158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45" name="Rectangle 1031"/>
          <p:cNvSpPr>
            <a:spLocks noChangeArrowheads="1"/>
          </p:cNvSpPr>
          <p:nvPr/>
        </p:nvSpPr>
        <p:spPr bwMode="auto">
          <a:xfrm>
            <a:off x="5473716" y="6324616"/>
            <a:ext cx="3002813" cy="380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102115" tIns="51054" rIns="102115" bIns="51054">
            <a:spAutoFit/>
          </a:bodyPr>
          <a:lstStyle/>
          <a:p>
            <a:pPr marL="382914" indent="-382914" defTabSz="455414">
              <a:spcBef>
                <a:spcPct val="20000"/>
              </a:spcBef>
              <a:buClr>
                <a:srgbClr val="000000"/>
              </a:buClr>
              <a:buSzPct val="100000"/>
              <a:defRPr/>
            </a:pPr>
            <a:r>
              <a:rPr lang="en-US" dirty="0" err="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Zdziarski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Gierlinski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, 2004</a:t>
            </a:r>
          </a:p>
        </p:txBody>
      </p:sp>
    </p:spTree>
    <p:extLst>
      <p:ext uri="{BB962C8B-B14F-4D97-AF65-F5344CB8AC3E}">
        <p14:creationId xmlns:p14="http://schemas.microsoft.com/office/powerpoint/2010/main" val="20564764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  </a:t>
            </a:r>
          </a:p>
        </p:txBody>
      </p:sp>
      <p:sp>
        <p:nvSpPr>
          <p:cNvPr id="459778" name="Rectangle 2"/>
          <p:cNvSpPr>
            <a:spLocks noChangeArrowheads="1"/>
          </p:cNvSpPr>
          <p:nvPr/>
        </p:nvSpPr>
        <p:spPr bwMode="auto">
          <a:xfrm>
            <a:off x="979487" y="1600200"/>
            <a:ext cx="7240588" cy="4500562"/>
          </a:xfrm>
          <a:prstGeom prst="rect">
            <a:avLst/>
          </a:prstGeom>
          <a:solidFill>
            <a:schemeClr val="bg1"/>
          </a:solidFill>
          <a:ln w="98425" cmpd="thinThick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59780" name="Line 4"/>
          <p:cNvSpPr>
            <a:spLocks noChangeShapeType="1"/>
          </p:cNvSpPr>
          <p:nvPr/>
        </p:nvSpPr>
        <p:spPr bwMode="auto">
          <a:xfrm>
            <a:off x="2467247" y="3785592"/>
            <a:ext cx="0" cy="1757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sm" len="lg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9781" name="Freeform 5"/>
          <p:cNvSpPr>
            <a:spLocks/>
          </p:cNvSpPr>
          <p:nvPr/>
        </p:nvSpPr>
        <p:spPr bwMode="auto">
          <a:xfrm>
            <a:off x="2543447" y="4149130"/>
            <a:ext cx="1457325" cy="1423987"/>
          </a:xfrm>
          <a:custGeom>
            <a:avLst/>
            <a:gdLst>
              <a:gd name="T0" fmla="*/ 0 w 766"/>
              <a:gd name="T1" fmla="*/ 742 h 742"/>
              <a:gd name="T2" fmla="*/ 396 w 766"/>
              <a:gd name="T3" fmla="*/ 139 h 742"/>
              <a:gd name="T4" fmla="*/ 663 w 766"/>
              <a:gd name="T5" fmla="*/ 100 h 742"/>
              <a:gd name="T6" fmla="*/ 766 w 766"/>
              <a:gd name="T7" fmla="*/ 741 h 7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6" h="742">
                <a:moveTo>
                  <a:pt x="0" y="742"/>
                </a:moveTo>
                <a:cubicBezTo>
                  <a:pt x="66" y="642"/>
                  <a:pt x="285" y="246"/>
                  <a:pt x="396" y="139"/>
                </a:cubicBezTo>
                <a:cubicBezTo>
                  <a:pt x="507" y="32"/>
                  <a:pt x="601" y="0"/>
                  <a:pt x="663" y="100"/>
                </a:cubicBezTo>
                <a:cubicBezTo>
                  <a:pt x="725" y="200"/>
                  <a:pt x="745" y="608"/>
                  <a:pt x="766" y="741"/>
                </a:cubicBezTo>
              </a:path>
            </a:pathLst>
          </a:custGeom>
          <a:noFill/>
          <a:ln w="28575" cap="flat" cmpd="sng">
            <a:solidFill>
              <a:srgbClr val="FF33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9782" name="Freeform 6"/>
          <p:cNvSpPr>
            <a:spLocks/>
          </p:cNvSpPr>
          <p:nvPr/>
        </p:nvSpPr>
        <p:spPr bwMode="auto">
          <a:xfrm>
            <a:off x="2848247" y="4149130"/>
            <a:ext cx="1457325" cy="1423987"/>
          </a:xfrm>
          <a:custGeom>
            <a:avLst/>
            <a:gdLst>
              <a:gd name="T0" fmla="*/ 0 w 766"/>
              <a:gd name="T1" fmla="*/ 742 h 742"/>
              <a:gd name="T2" fmla="*/ 396 w 766"/>
              <a:gd name="T3" fmla="*/ 139 h 742"/>
              <a:gd name="T4" fmla="*/ 663 w 766"/>
              <a:gd name="T5" fmla="*/ 100 h 742"/>
              <a:gd name="T6" fmla="*/ 766 w 766"/>
              <a:gd name="T7" fmla="*/ 741 h 7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6" h="742">
                <a:moveTo>
                  <a:pt x="0" y="742"/>
                </a:moveTo>
                <a:cubicBezTo>
                  <a:pt x="66" y="642"/>
                  <a:pt x="285" y="246"/>
                  <a:pt x="396" y="139"/>
                </a:cubicBezTo>
                <a:cubicBezTo>
                  <a:pt x="507" y="32"/>
                  <a:pt x="601" y="0"/>
                  <a:pt x="663" y="100"/>
                </a:cubicBezTo>
                <a:cubicBezTo>
                  <a:pt x="725" y="200"/>
                  <a:pt x="745" y="608"/>
                  <a:pt x="766" y="741"/>
                </a:cubicBezTo>
              </a:path>
            </a:pathLst>
          </a:custGeom>
          <a:noFill/>
          <a:ln w="28575" cap="flat" cmpd="sng">
            <a:solidFill>
              <a:srgbClr val="00CC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9783" name="Freeform 7"/>
          <p:cNvSpPr>
            <a:spLocks/>
          </p:cNvSpPr>
          <p:nvPr/>
        </p:nvSpPr>
        <p:spPr bwMode="auto">
          <a:xfrm>
            <a:off x="3229247" y="4120480"/>
            <a:ext cx="1457325" cy="1423987"/>
          </a:xfrm>
          <a:custGeom>
            <a:avLst/>
            <a:gdLst>
              <a:gd name="T0" fmla="*/ 0 w 766"/>
              <a:gd name="T1" fmla="*/ 742 h 742"/>
              <a:gd name="T2" fmla="*/ 396 w 766"/>
              <a:gd name="T3" fmla="*/ 139 h 742"/>
              <a:gd name="T4" fmla="*/ 663 w 766"/>
              <a:gd name="T5" fmla="*/ 100 h 742"/>
              <a:gd name="T6" fmla="*/ 766 w 766"/>
              <a:gd name="T7" fmla="*/ 741 h 7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6" h="742">
                <a:moveTo>
                  <a:pt x="0" y="742"/>
                </a:moveTo>
                <a:cubicBezTo>
                  <a:pt x="66" y="642"/>
                  <a:pt x="285" y="246"/>
                  <a:pt x="396" y="139"/>
                </a:cubicBezTo>
                <a:cubicBezTo>
                  <a:pt x="507" y="32"/>
                  <a:pt x="601" y="0"/>
                  <a:pt x="663" y="100"/>
                </a:cubicBezTo>
                <a:cubicBezTo>
                  <a:pt x="725" y="200"/>
                  <a:pt x="745" y="608"/>
                  <a:pt x="766" y="741"/>
                </a:cubicBezTo>
              </a:path>
            </a:pathLst>
          </a:custGeom>
          <a:noFill/>
          <a:ln w="28575" cap="flat" cmpd="sng">
            <a:solidFill>
              <a:srgbClr val="00CC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9784" name="Freeform 8"/>
          <p:cNvSpPr>
            <a:spLocks/>
          </p:cNvSpPr>
          <p:nvPr/>
        </p:nvSpPr>
        <p:spPr bwMode="auto">
          <a:xfrm>
            <a:off x="3554610" y="4120480"/>
            <a:ext cx="1457325" cy="1423987"/>
          </a:xfrm>
          <a:custGeom>
            <a:avLst/>
            <a:gdLst>
              <a:gd name="T0" fmla="*/ 0 w 766"/>
              <a:gd name="T1" fmla="*/ 742 h 742"/>
              <a:gd name="T2" fmla="*/ 396 w 766"/>
              <a:gd name="T3" fmla="*/ 139 h 742"/>
              <a:gd name="T4" fmla="*/ 663 w 766"/>
              <a:gd name="T5" fmla="*/ 100 h 742"/>
              <a:gd name="T6" fmla="*/ 766 w 766"/>
              <a:gd name="T7" fmla="*/ 741 h 7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6" h="742">
                <a:moveTo>
                  <a:pt x="0" y="742"/>
                </a:moveTo>
                <a:cubicBezTo>
                  <a:pt x="66" y="642"/>
                  <a:pt x="285" y="246"/>
                  <a:pt x="396" y="139"/>
                </a:cubicBezTo>
                <a:cubicBezTo>
                  <a:pt x="507" y="32"/>
                  <a:pt x="601" y="0"/>
                  <a:pt x="663" y="100"/>
                </a:cubicBezTo>
                <a:cubicBezTo>
                  <a:pt x="725" y="200"/>
                  <a:pt x="745" y="608"/>
                  <a:pt x="766" y="741"/>
                </a:cubicBezTo>
              </a:path>
            </a:pathLst>
          </a:custGeom>
          <a:noFill/>
          <a:ln w="28575" cap="flat" cmpd="sng">
            <a:solidFill>
              <a:srgbClr val="00CC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9785" name="Freeform 9"/>
          <p:cNvSpPr>
            <a:spLocks/>
          </p:cNvSpPr>
          <p:nvPr/>
        </p:nvSpPr>
        <p:spPr bwMode="auto">
          <a:xfrm>
            <a:off x="3915047" y="4149130"/>
            <a:ext cx="1457325" cy="1423987"/>
          </a:xfrm>
          <a:custGeom>
            <a:avLst/>
            <a:gdLst>
              <a:gd name="T0" fmla="*/ 0 w 766"/>
              <a:gd name="T1" fmla="*/ 742 h 742"/>
              <a:gd name="T2" fmla="*/ 396 w 766"/>
              <a:gd name="T3" fmla="*/ 139 h 742"/>
              <a:gd name="T4" fmla="*/ 663 w 766"/>
              <a:gd name="T5" fmla="*/ 100 h 742"/>
              <a:gd name="T6" fmla="*/ 766 w 766"/>
              <a:gd name="T7" fmla="*/ 741 h 7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6" h="742">
                <a:moveTo>
                  <a:pt x="0" y="742"/>
                </a:moveTo>
                <a:cubicBezTo>
                  <a:pt x="66" y="642"/>
                  <a:pt x="285" y="246"/>
                  <a:pt x="396" y="139"/>
                </a:cubicBezTo>
                <a:cubicBezTo>
                  <a:pt x="507" y="32"/>
                  <a:pt x="601" y="0"/>
                  <a:pt x="663" y="100"/>
                </a:cubicBezTo>
                <a:cubicBezTo>
                  <a:pt x="725" y="200"/>
                  <a:pt x="745" y="608"/>
                  <a:pt x="766" y="741"/>
                </a:cubicBezTo>
              </a:path>
            </a:pathLst>
          </a:custGeom>
          <a:noFill/>
          <a:ln w="28575" cap="flat" cmpd="sng">
            <a:solidFill>
              <a:srgbClr val="00CC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9786" name="Freeform 10"/>
          <p:cNvSpPr>
            <a:spLocks/>
          </p:cNvSpPr>
          <p:nvPr/>
        </p:nvSpPr>
        <p:spPr bwMode="auto">
          <a:xfrm>
            <a:off x="2851695" y="4120480"/>
            <a:ext cx="2520280" cy="1440160"/>
          </a:xfrm>
          <a:custGeom>
            <a:avLst/>
            <a:gdLst>
              <a:gd name="T0" fmla="*/ 0 w 1575"/>
              <a:gd name="T1" fmla="*/ 915 h 915"/>
              <a:gd name="T2" fmla="*/ 493 w 1575"/>
              <a:gd name="T3" fmla="*/ 175 h 915"/>
              <a:gd name="T4" fmla="*/ 959 w 1575"/>
              <a:gd name="T5" fmla="*/ 37 h 915"/>
              <a:gd name="T6" fmla="*/ 1440 w 1575"/>
              <a:gd name="T7" fmla="*/ 146 h 915"/>
              <a:gd name="T8" fmla="*/ 1575 w 1575"/>
              <a:gd name="T9" fmla="*/ 915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75" h="915">
                <a:moveTo>
                  <a:pt x="0" y="915"/>
                </a:moveTo>
                <a:cubicBezTo>
                  <a:pt x="82" y="792"/>
                  <a:pt x="333" y="321"/>
                  <a:pt x="493" y="175"/>
                </a:cubicBezTo>
                <a:cubicBezTo>
                  <a:pt x="653" y="29"/>
                  <a:pt x="801" y="42"/>
                  <a:pt x="959" y="37"/>
                </a:cubicBezTo>
                <a:cubicBezTo>
                  <a:pt x="1117" y="32"/>
                  <a:pt x="1338" y="0"/>
                  <a:pt x="1440" y="146"/>
                </a:cubicBezTo>
                <a:cubicBezTo>
                  <a:pt x="1542" y="293"/>
                  <a:pt x="1548" y="755"/>
                  <a:pt x="1575" y="915"/>
                </a:cubicBezTo>
              </a:path>
            </a:pathLst>
          </a:custGeom>
          <a:noFill/>
          <a:ln w="57150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459787" name="Text Box 11"/>
          <p:cNvSpPr txBox="1">
            <a:spLocks noChangeArrowheads="1"/>
          </p:cNvSpPr>
          <p:nvPr/>
        </p:nvSpPr>
        <p:spPr bwMode="auto">
          <a:xfrm>
            <a:off x="1281385" y="2331442"/>
            <a:ext cx="1555750" cy="59055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sz="1600">
                <a:solidFill>
                  <a:schemeClr val="tx2"/>
                </a:solidFill>
                <a:latin typeface="Verdana" charset="0"/>
              </a:rPr>
              <a:t>Soft</a:t>
            </a:r>
            <a:br>
              <a:rPr lang="en-GB" sz="1600">
                <a:solidFill>
                  <a:schemeClr val="tx2"/>
                </a:solidFill>
                <a:latin typeface="Verdana" charset="0"/>
              </a:rPr>
            </a:br>
            <a:r>
              <a:rPr lang="en-GB" sz="1600">
                <a:solidFill>
                  <a:schemeClr val="tx2"/>
                </a:solidFill>
                <a:latin typeface="Verdana" charset="0"/>
              </a:rPr>
              <a:t>seed photons</a:t>
            </a:r>
            <a:endParaRPr lang="en-US" sz="1600">
              <a:solidFill>
                <a:schemeClr val="tx2"/>
              </a:solidFill>
              <a:latin typeface="Verdana" charset="0"/>
            </a:endParaRPr>
          </a:p>
        </p:txBody>
      </p:sp>
      <p:sp>
        <p:nvSpPr>
          <p:cNvPr id="459788" name="AutoShape 12"/>
          <p:cNvSpPr>
            <a:spLocks noChangeArrowheads="1"/>
          </p:cNvSpPr>
          <p:nvPr/>
        </p:nvSpPr>
        <p:spPr bwMode="auto">
          <a:xfrm>
            <a:off x="3016522" y="2436217"/>
            <a:ext cx="592138" cy="381000"/>
          </a:xfrm>
          <a:prstGeom prst="rightArrow">
            <a:avLst>
              <a:gd name="adj1" fmla="val 50000"/>
              <a:gd name="adj2" fmla="val 3885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59789" name="Oval 13"/>
          <p:cNvSpPr>
            <a:spLocks noChangeArrowheads="1"/>
          </p:cNvSpPr>
          <p:nvPr/>
        </p:nvSpPr>
        <p:spPr bwMode="auto">
          <a:xfrm>
            <a:off x="3724547" y="1826617"/>
            <a:ext cx="1676400" cy="160020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59790" name="Text Box 14"/>
          <p:cNvSpPr txBox="1">
            <a:spLocks noChangeArrowheads="1"/>
          </p:cNvSpPr>
          <p:nvPr/>
        </p:nvSpPr>
        <p:spPr bwMode="auto">
          <a:xfrm>
            <a:off x="3570560" y="2136180"/>
            <a:ext cx="2035175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sz="1600" dirty="0">
                <a:solidFill>
                  <a:schemeClr val="tx2"/>
                </a:solidFill>
                <a:latin typeface="Verdana" charset="0"/>
              </a:rPr>
              <a:t>Hot thermal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sz="1600" dirty="0">
                <a:solidFill>
                  <a:schemeClr val="tx2"/>
                </a:solidFill>
                <a:latin typeface="Verdana" charset="0"/>
              </a:rPr>
              <a:t>plasma</a:t>
            </a:r>
            <a:br>
              <a:rPr lang="en-GB" sz="1600" dirty="0">
                <a:solidFill>
                  <a:schemeClr val="tx2"/>
                </a:solidFill>
                <a:latin typeface="Verdana" charset="0"/>
              </a:rPr>
            </a:br>
            <a:r>
              <a:rPr lang="en-GB" sz="1800" i="1" dirty="0" err="1">
                <a:solidFill>
                  <a:schemeClr val="tx2"/>
                </a:solidFill>
                <a:latin typeface="Times New Roman" charset="0"/>
              </a:rPr>
              <a:t>kT</a:t>
            </a:r>
            <a:r>
              <a:rPr lang="en-GB" sz="1800" baseline="-25000" dirty="0" err="1">
                <a:solidFill>
                  <a:schemeClr val="tx2"/>
                </a:solidFill>
                <a:latin typeface="Times New Roman" charset="0"/>
              </a:rPr>
              <a:t>e</a:t>
            </a:r>
            <a:r>
              <a:rPr lang="en-GB" sz="1800" dirty="0">
                <a:solidFill>
                  <a:schemeClr val="tx2"/>
                </a:solidFill>
                <a:latin typeface="Times New Roman" charset="0"/>
              </a:rPr>
              <a:t> ~ </a:t>
            </a:r>
            <a:r>
              <a:rPr lang="en-GB" sz="1800" dirty="0" smtClean="0">
                <a:solidFill>
                  <a:schemeClr val="tx2"/>
                </a:solidFill>
                <a:latin typeface="Times New Roman" charset="0"/>
              </a:rPr>
              <a:t>30-200 </a:t>
            </a:r>
            <a:r>
              <a:rPr lang="en-GB" sz="1800" dirty="0" err="1">
                <a:solidFill>
                  <a:schemeClr val="tx2"/>
                </a:solidFill>
                <a:latin typeface="Times New Roman" charset="0"/>
              </a:rPr>
              <a:t>keV</a:t>
            </a:r>
            <a:r>
              <a:rPr lang="en-GB" sz="1800" dirty="0">
                <a:solidFill>
                  <a:schemeClr val="tx2"/>
                </a:solidFill>
                <a:latin typeface="Times New Roman" charset="0"/>
              </a:rPr>
              <a:t/>
            </a:r>
            <a:br>
              <a:rPr lang="en-GB" sz="1800" dirty="0">
                <a:solidFill>
                  <a:schemeClr val="tx2"/>
                </a:solidFill>
                <a:latin typeface="Times New Roman" charset="0"/>
              </a:rPr>
            </a:br>
            <a:r>
              <a:rPr lang="en-GB" sz="1800" dirty="0" err="1" smtClean="0">
                <a:solidFill>
                  <a:schemeClr val="tx2"/>
                </a:solidFill>
                <a:latin typeface="Times New Roman" charset="0"/>
                <a:sym typeface="Symbol" charset="0"/>
              </a:rPr>
              <a:t>τ</a:t>
            </a:r>
            <a:r>
              <a:rPr lang="en-GB" sz="1800" dirty="0" smtClean="0">
                <a:solidFill>
                  <a:schemeClr val="tx2"/>
                </a:solidFill>
                <a:latin typeface="Times New Roman" charset="0"/>
                <a:sym typeface="Symbol" charset="0"/>
              </a:rPr>
              <a:t> </a:t>
            </a:r>
            <a:r>
              <a:rPr lang="en-GB" sz="1800" dirty="0">
                <a:solidFill>
                  <a:schemeClr val="tx2"/>
                </a:solidFill>
                <a:latin typeface="Times New Roman" charset="0"/>
                <a:sym typeface="Symbol" charset="0"/>
              </a:rPr>
              <a:t>~ 1</a:t>
            </a:r>
            <a:endParaRPr lang="en-US" sz="1800" dirty="0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459791" name="AutoShape 15"/>
          <p:cNvSpPr>
            <a:spLocks noChangeArrowheads="1"/>
          </p:cNvSpPr>
          <p:nvPr/>
        </p:nvSpPr>
        <p:spPr bwMode="auto">
          <a:xfrm>
            <a:off x="5548585" y="2436217"/>
            <a:ext cx="530225" cy="381000"/>
          </a:xfrm>
          <a:prstGeom prst="rightArrow">
            <a:avLst>
              <a:gd name="adj1" fmla="val 50000"/>
              <a:gd name="adj2" fmla="val 34792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59792" name="Text Box 16"/>
          <p:cNvSpPr txBox="1">
            <a:spLocks noChangeArrowheads="1"/>
          </p:cNvSpPr>
          <p:nvPr/>
        </p:nvSpPr>
        <p:spPr bwMode="auto">
          <a:xfrm>
            <a:off x="6282010" y="2209205"/>
            <a:ext cx="1525587" cy="835025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sz="1600">
                <a:solidFill>
                  <a:schemeClr val="tx2"/>
                </a:solidFill>
                <a:latin typeface="Verdana" charset="0"/>
              </a:rPr>
              <a:t>Hard</a:t>
            </a:r>
            <a:br>
              <a:rPr lang="en-GB" sz="1600">
                <a:solidFill>
                  <a:schemeClr val="tx2"/>
                </a:solidFill>
                <a:latin typeface="Verdana" charset="0"/>
              </a:rPr>
            </a:br>
            <a:r>
              <a:rPr lang="en-GB" sz="1600">
                <a:solidFill>
                  <a:schemeClr val="tx2"/>
                </a:solidFill>
                <a:latin typeface="Verdana" charset="0"/>
              </a:rPr>
              <a:t>Comptonized</a:t>
            </a:r>
            <a:br>
              <a:rPr lang="en-GB" sz="1600">
                <a:solidFill>
                  <a:schemeClr val="tx2"/>
                </a:solidFill>
                <a:latin typeface="Verdana" charset="0"/>
              </a:rPr>
            </a:br>
            <a:r>
              <a:rPr lang="en-GB" sz="1600">
                <a:solidFill>
                  <a:schemeClr val="tx2"/>
                </a:solidFill>
                <a:latin typeface="Verdana" charset="0"/>
              </a:rPr>
              <a:t>photons</a:t>
            </a:r>
            <a:endParaRPr lang="en-US" sz="1600">
              <a:solidFill>
                <a:schemeClr val="tx2"/>
              </a:solidFill>
              <a:latin typeface="Verdana" charset="0"/>
            </a:endParaRPr>
          </a:p>
        </p:txBody>
      </p:sp>
      <p:sp>
        <p:nvSpPr>
          <p:cNvPr id="459793" name="Text Box 17"/>
          <p:cNvSpPr txBox="1">
            <a:spLocks noChangeArrowheads="1"/>
          </p:cNvSpPr>
          <p:nvPr/>
        </p:nvSpPr>
        <p:spPr bwMode="auto">
          <a:xfrm>
            <a:off x="4194447" y="3461742"/>
            <a:ext cx="8667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sz="1200">
                <a:solidFill>
                  <a:schemeClr val="accent2"/>
                </a:solidFill>
                <a:latin typeface="Verdana" charset="0"/>
              </a:rPr>
              <a:t>Amplifier</a:t>
            </a:r>
            <a:endParaRPr lang="en-US" sz="1200">
              <a:solidFill>
                <a:schemeClr val="accent2"/>
              </a:solidFill>
              <a:latin typeface="Verdana" charset="0"/>
            </a:endParaRPr>
          </a:p>
        </p:txBody>
      </p:sp>
      <p:sp>
        <p:nvSpPr>
          <p:cNvPr id="459794" name="Text Box 18"/>
          <p:cNvSpPr txBox="1">
            <a:spLocks noChangeArrowheads="1"/>
          </p:cNvSpPr>
          <p:nvPr/>
        </p:nvSpPr>
        <p:spPr bwMode="auto">
          <a:xfrm rot="16200000">
            <a:off x="1863204" y="4553148"/>
            <a:ext cx="681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pl-PL" sz="1400">
                <a:solidFill>
                  <a:schemeClr val="tx1"/>
                </a:solidFill>
                <a:latin typeface="Times New Roman" charset="0"/>
              </a:rPr>
              <a:t>log </a:t>
            </a:r>
            <a:r>
              <a:rPr lang="pl-PL" sz="1400" i="1">
                <a:solidFill>
                  <a:schemeClr val="tx1"/>
                </a:solidFill>
                <a:latin typeface="Times New Roman" charset="0"/>
              </a:rPr>
              <a:t>EF</a:t>
            </a:r>
            <a:r>
              <a:rPr lang="en-GB" sz="1400" i="1" baseline="-25000">
                <a:solidFill>
                  <a:schemeClr val="tx1"/>
                </a:solidFill>
                <a:latin typeface="Times New Roman" charset="0"/>
              </a:rPr>
              <a:t>E</a:t>
            </a:r>
            <a:endParaRPr lang="pl-PL" sz="1400" i="1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59795" name="AutoShape 19"/>
          <p:cNvSpPr>
            <a:spLocks noChangeArrowheads="1"/>
          </p:cNvSpPr>
          <p:nvPr/>
        </p:nvSpPr>
        <p:spPr bwMode="auto">
          <a:xfrm>
            <a:off x="3915047" y="4852392"/>
            <a:ext cx="365125" cy="276225"/>
          </a:xfrm>
          <a:prstGeom prst="rightArrow">
            <a:avLst>
              <a:gd name="adj1" fmla="val 50000"/>
              <a:gd name="adj2" fmla="val 3304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59796" name="Rectangle 20"/>
          <p:cNvSpPr>
            <a:spLocks noChangeArrowheads="1"/>
          </p:cNvSpPr>
          <p:nvPr/>
        </p:nvSpPr>
        <p:spPr bwMode="auto">
          <a:xfrm>
            <a:off x="2648222" y="5530255"/>
            <a:ext cx="3000375" cy="174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9797" name="Text Box 21"/>
          <p:cNvSpPr txBox="1">
            <a:spLocks noChangeArrowheads="1"/>
          </p:cNvSpPr>
          <p:nvPr/>
        </p:nvSpPr>
        <p:spPr bwMode="auto">
          <a:xfrm>
            <a:off x="3815035" y="5584230"/>
            <a:ext cx="952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pl-PL" sz="1400">
                <a:solidFill>
                  <a:schemeClr val="tx1"/>
                </a:solidFill>
                <a:latin typeface="Times New Roman" charset="0"/>
              </a:rPr>
              <a:t>log </a:t>
            </a:r>
            <a:r>
              <a:rPr lang="en-GB" sz="1400" i="1">
                <a:solidFill>
                  <a:schemeClr val="tx1"/>
                </a:solidFill>
                <a:latin typeface="Times New Roman" charset="0"/>
              </a:rPr>
              <a:t>E</a:t>
            </a:r>
            <a:endParaRPr lang="pl-PL" sz="1400" i="1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59798" name="Line 22"/>
          <p:cNvSpPr>
            <a:spLocks noChangeShapeType="1"/>
          </p:cNvSpPr>
          <p:nvPr/>
        </p:nvSpPr>
        <p:spPr bwMode="auto">
          <a:xfrm flipV="1">
            <a:off x="2467247" y="5542955"/>
            <a:ext cx="3505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9799" name="Text Box 23"/>
          <p:cNvSpPr txBox="1">
            <a:spLocks noChangeArrowheads="1"/>
          </p:cNvSpPr>
          <p:nvPr/>
        </p:nvSpPr>
        <p:spPr bwMode="auto">
          <a:xfrm rot="-61227">
            <a:off x="3665810" y="3814167"/>
            <a:ext cx="15779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GB" sz="1400" dirty="0" err="1">
                <a:solidFill>
                  <a:schemeClr val="accent2"/>
                </a:solidFill>
                <a:latin typeface="Verdana" charset="0"/>
              </a:rPr>
              <a:t>Comptonization</a:t>
            </a:r>
            <a:endParaRPr lang="en-US" sz="1400" dirty="0">
              <a:solidFill>
                <a:schemeClr val="accent2"/>
              </a:solidFill>
              <a:latin typeface="Verdana" charset="0"/>
            </a:endParaRPr>
          </a:p>
        </p:txBody>
      </p:sp>
      <p:sp>
        <p:nvSpPr>
          <p:cNvPr id="459800" name="Line 24"/>
          <p:cNvSpPr>
            <a:spLocks noChangeShapeType="1"/>
          </p:cNvSpPr>
          <p:nvPr/>
        </p:nvSpPr>
        <p:spPr bwMode="auto">
          <a:xfrm>
            <a:off x="5081860" y="5562005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9801" name="Text Box 25"/>
          <p:cNvSpPr txBox="1">
            <a:spLocks noChangeArrowheads="1"/>
          </p:cNvSpPr>
          <p:nvPr/>
        </p:nvSpPr>
        <p:spPr bwMode="auto">
          <a:xfrm>
            <a:off x="4784997" y="5693767"/>
            <a:ext cx="792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GB" sz="1400">
                <a:solidFill>
                  <a:schemeClr val="tx1"/>
                </a:solidFill>
                <a:latin typeface="Times New Roman" charset="0"/>
              </a:rPr>
              <a:t>100 keV</a:t>
            </a:r>
            <a:endParaRPr lang="en-US" sz="1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59802" name="Text Box 26"/>
          <p:cNvSpPr txBox="1">
            <a:spLocks noChangeArrowheads="1"/>
          </p:cNvSpPr>
          <p:nvPr/>
        </p:nvSpPr>
        <p:spPr bwMode="auto">
          <a:xfrm>
            <a:off x="5927725" y="4221246"/>
            <a:ext cx="24542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GB" sz="1600" dirty="0">
                <a:solidFill>
                  <a:schemeClr val="tx1"/>
                </a:solidFill>
                <a:latin typeface="Verdana" charset="0"/>
              </a:rPr>
              <a:t>Multiple inverse</a:t>
            </a:r>
            <a:br>
              <a:rPr lang="en-GB" sz="1600" dirty="0">
                <a:solidFill>
                  <a:schemeClr val="tx1"/>
                </a:solidFill>
                <a:latin typeface="Verdana" charset="0"/>
              </a:rPr>
            </a:br>
            <a:r>
              <a:rPr lang="en-GB" sz="1600" dirty="0">
                <a:solidFill>
                  <a:schemeClr val="tx1"/>
                </a:solidFill>
                <a:latin typeface="Verdana" charset="0"/>
              </a:rPr>
              <a:t>Compton scattering:</a:t>
            </a:r>
            <a:br>
              <a:rPr lang="en-GB" sz="1600" dirty="0">
                <a:solidFill>
                  <a:schemeClr val="tx1"/>
                </a:solidFill>
                <a:latin typeface="Verdana" charset="0"/>
              </a:rPr>
            </a:br>
            <a:r>
              <a:rPr lang="en-GB" sz="1600" dirty="0">
                <a:solidFill>
                  <a:schemeClr val="tx1"/>
                </a:solidFill>
                <a:latin typeface="Verdana" charset="0"/>
              </a:rPr>
              <a:t>energy transfer from </a:t>
            </a:r>
            <a:br>
              <a:rPr lang="en-GB" sz="1600" dirty="0">
                <a:solidFill>
                  <a:schemeClr val="tx1"/>
                </a:solidFill>
                <a:latin typeface="Verdana" charset="0"/>
              </a:rPr>
            </a:br>
            <a:r>
              <a:rPr lang="en-GB" sz="1600" dirty="0">
                <a:solidFill>
                  <a:schemeClr val="tx1"/>
                </a:solidFill>
                <a:latin typeface="Verdana" charset="0"/>
              </a:rPr>
              <a:t>electrons to photons. 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sz="1600" dirty="0">
              <a:solidFill>
                <a:schemeClr val="tx1"/>
              </a:solidFill>
              <a:latin typeface="Verdana" charset="0"/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41"/>
            <a:ext cx="85344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alibri" charset="0"/>
              </a:rPr>
              <a:t>X-ray spectra and geometry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2491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9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781" grpId="0" animBg="1"/>
      <p:bldP spid="459782" grpId="0" animBg="1"/>
      <p:bldP spid="459783" grpId="0" animBg="1"/>
      <p:bldP spid="459784" grpId="0" animBg="1"/>
      <p:bldP spid="459785" grpId="0" animBg="1"/>
      <p:bldP spid="459786" grpId="0" animBg="1"/>
      <p:bldP spid="459795" grpId="0" animBg="1"/>
      <p:bldP spid="459799" grpId="0" autoUpdateAnimBg="0"/>
      <p:bldP spid="459802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4079"/>
          <a:stretch/>
        </p:blipFill>
        <p:spPr>
          <a:xfrm>
            <a:off x="408666" y="3810000"/>
            <a:ext cx="5290500" cy="9383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052" y="58275"/>
            <a:ext cx="7772400" cy="1143000"/>
          </a:xfrm>
        </p:spPr>
        <p:txBody>
          <a:bodyPr/>
          <a:lstStyle/>
          <a:p>
            <a:r>
              <a:rPr lang="en-GB" dirty="0" smtClean="0"/>
              <a:t>Outburst, q-diagram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167474" y="454951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Munoz-</a:t>
            </a:r>
            <a:r>
              <a:rPr lang="en-GB" dirty="0" err="1" smtClean="0"/>
              <a:t>Darias</a:t>
            </a:r>
            <a:r>
              <a:rPr lang="en-GB" dirty="0" smtClean="0"/>
              <a:t> et al. 2013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19200"/>
            <a:ext cx="5318166" cy="29256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9725" y="477471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Sobolewska</a:t>
            </a:r>
            <a:r>
              <a:rPr lang="en-GB" dirty="0" smtClean="0"/>
              <a:t> et al. 2011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57" y="1383520"/>
            <a:ext cx="2987634" cy="2946708"/>
          </a:xfrm>
          <a:prstGeom prst="rect">
            <a:avLst/>
          </a:prstGeom>
        </p:spPr>
      </p:pic>
      <p:sp>
        <p:nvSpPr>
          <p:cNvPr id="10" name="Text Box 907"/>
          <p:cNvSpPr txBox="1">
            <a:spLocks noChangeArrowheads="1"/>
          </p:cNvSpPr>
          <p:nvPr/>
        </p:nvSpPr>
        <p:spPr bwMode="auto">
          <a:xfrm>
            <a:off x="1219200" y="5455532"/>
            <a:ext cx="7086600" cy="584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073" tIns="45538" rIns="91073" bIns="45538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01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573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145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717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143423" indent="0">
              <a:spcBef>
                <a:spcPct val="20000"/>
              </a:spcBef>
              <a:defRPr/>
            </a:pPr>
            <a:r>
              <a:rPr lang="en-US" sz="3200" dirty="0" smtClean="0">
                <a:solidFill>
                  <a:srgbClr val="0000CC"/>
                </a:solidFill>
                <a:latin typeface="+mn-lt"/>
                <a:ea typeface="+mn-ea"/>
              </a:rPr>
              <a:t>What is the geometry in the hard state?</a:t>
            </a:r>
            <a:endParaRPr lang="en-US" sz="3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241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574" y="107756"/>
            <a:ext cx="7772400" cy="1143000"/>
          </a:xfrm>
        </p:spPr>
        <p:txBody>
          <a:bodyPr/>
          <a:lstStyle/>
          <a:p>
            <a:r>
              <a:rPr lang="en-GB" dirty="0" smtClean="0"/>
              <a:t>Proposed geometries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2180"/>
            <a:ext cx="4520723" cy="4912933"/>
          </a:xfrm>
        </p:spPr>
      </p:pic>
      <p:sp>
        <p:nvSpPr>
          <p:cNvPr id="5" name="Text Box 907"/>
          <p:cNvSpPr txBox="1">
            <a:spLocks noChangeArrowheads="1"/>
          </p:cNvSpPr>
          <p:nvPr/>
        </p:nvSpPr>
        <p:spPr bwMode="auto">
          <a:xfrm>
            <a:off x="5435123" y="1622977"/>
            <a:ext cx="3708877" cy="2000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073" tIns="45538" rIns="91073" bIns="45538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01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573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145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717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lvl="0" indent="0"/>
            <a:r>
              <a:rPr lang="en-US" sz="2400" dirty="0" smtClean="0">
                <a:solidFill>
                  <a:srgbClr val="0070C0"/>
                </a:solidFill>
                <a:latin typeface="+mn-lt"/>
                <a:ea typeface="+mn-ea"/>
              </a:rPr>
              <a:t>Sandwich </a:t>
            </a:r>
            <a:r>
              <a:rPr lang="en-US" sz="2400" dirty="0">
                <a:solidFill>
                  <a:srgbClr val="0070C0"/>
                </a:solidFill>
                <a:latin typeface="+mn-lt"/>
                <a:ea typeface="+mn-ea"/>
              </a:rPr>
              <a:t>corona </a:t>
            </a:r>
            <a:endParaRPr lang="en-US" sz="2400" dirty="0" smtClean="0">
              <a:solidFill>
                <a:srgbClr val="0070C0"/>
              </a:solidFill>
              <a:latin typeface="+mn-lt"/>
              <a:ea typeface="+mn-ea"/>
            </a:endParaRPr>
          </a:p>
          <a:p>
            <a:pPr marL="0" lvl="0" indent="0"/>
            <a:r>
              <a:rPr lang="en-US" sz="2000" dirty="0" smtClean="0">
                <a:solidFill>
                  <a:prstClr val="black"/>
                </a:solidFill>
                <a:latin typeface="Calibri"/>
                <a:ea typeface=""/>
              </a:rPr>
              <a:t>(</a:t>
            </a:r>
            <a:r>
              <a:rPr lang="it-IT" sz="2000" dirty="0" err="1">
                <a:solidFill>
                  <a:prstClr val="black"/>
                </a:solidFill>
                <a:latin typeface="Calibri" charset="0"/>
              </a:rPr>
              <a:t>Haardt</a:t>
            </a:r>
            <a:r>
              <a:rPr lang="it-IT" sz="2000" dirty="0">
                <a:solidFill>
                  <a:prstClr val="black"/>
                </a:solidFill>
                <a:latin typeface="Calibri" charset="0"/>
              </a:rPr>
              <a:t> &amp; Maraschi 1991, 1993;  Stern et al. 1995; </a:t>
            </a:r>
            <a:r>
              <a:rPr lang="it-IT" sz="2000" dirty="0" err="1">
                <a:solidFill>
                  <a:prstClr val="black"/>
                </a:solidFill>
                <a:latin typeface="Calibri" charset="0"/>
              </a:rPr>
              <a:t>Poutanen</a:t>
            </a:r>
            <a:r>
              <a:rPr lang="it-IT" sz="2000" dirty="0">
                <a:solidFill>
                  <a:prstClr val="black"/>
                </a:solidFill>
                <a:latin typeface="Calibri" charset="0"/>
              </a:rPr>
              <a:t> &amp; </a:t>
            </a:r>
            <a:r>
              <a:rPr lang="it-IT" sz="2000" dirty="0" err="1">
                <a:solidFill>
                  <a:prstClr val="black"/>
                </a:solidFill>
                <a:latin typeface="Calibri" charset="0"/>
              </a:rPr>
              <a:t>Svensson</a:t>
            </a:r>
            <a:r>
              <a:rPr lang="it-IT" sz="2000" dirty="0">
                <a:solidFill>
                  <a:prstClr val="black"/>
                </a:solidFill>
                <a:latin typeface="Calibri" charset="0"/>
              </a:rPr>
              <a:t> 1996; </a:t>
            </a:r>
            <a:r>
              <a:rPr lang="it-IT" sz="2000" dirty="0" err="1">
                <a:solidFill>
                  <a:prstClr val="black"/>
                </a:solidFill>
                <a:latin typeface="Calibri" charset="0"/>
              </a:rPr>
              <a:t>Zdziarski</a:t>
            </a:r>
            <a:r>
              <a:rPr lang="it-IT" sz="2000" dirty="0">
                <a:solidFill>
                  <a:prstClr val="black"/>
                </a:solidFill>
                <a:latin typeface="Calibri" charset="0"/>
              </a:rPr>
              <a:t> et al. 1998; </a:t>
            </a:r>
            <a:r>
              <a:rPr lang="it-IT" sz="2000" dirty="0" err="1">
                <a:solidFill>
                  <a:prstClr val="black"/>
                </a:solidFill>
                <a:latin typeface="Calibri" charset="0"/>
              </a:rPr>
              <a:t>Malzac</a:t>
            </a:r>
            <a:r>
              <a:rPr lang="it-IT" sz="2000" dirty="0">
                <a:solidFill>
                  <a:prstClr val="black"/>
                </a:solidFill>
                <a:latin typeface="Calibri" charset="0"/>
              </a:rPr>
              <a:t> et al. 2001</a:t>
            </a:r>
            <a:r>
              <a:rPr lang="en-US" sz="2000" dirty="0">
                <a:solidFill>
                  <a:prstClr val="black"/>
                </a:solidFill>
                <a:latin typeface="Calibri"/>
                <a:ea typeface=""/>
              </a:rPr>
              <a:t>)</a:t>
            </a:r>
            <a:endParaRPr lang="it-IT" sz="2000" dirty="0">
              <a:solidFill>
                <a:prstClr val="black"/>
              </a:solidFill>
              <a:latin typeface="Calibri" charset="0"/>
            </a:endParaRPr>
          </a:p>
          <a:p>
            <a:endParaRPr lang="it-IT" sz="2000" dirty="0"/>
          </a:p>
        </p:txBody>
      </p:sp>
      <p:sp>
        <p:nvSpPr>
          <p:cNvPr id="6" name="Text Box 907"/>
          <p:cNvSpPr txBox="1">
            <a:spLocks noChangeArrowheads="1"/>
          </p:cNvSpPr>
          <p:nvPr/>
        </p:nvSpPr>
        <p:spPr bwMode="auto">
          <a:xfrm>
            <a:off x="5435123" y="3164749"/>
            <a:ext cx="3352800" cy="83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073" tIns="45538" rIns="91073" bIns="45538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01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573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145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717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lvl="0" indent="0"/>
            <a:r>
              <a:rPr lang="en-US" sz="2800" dirty="0" smtClean="0">
                <a:solidFill>
                  <a:srgbClr val="FF0000"/>
                </a:solidFill>
                <a:latin typeface="+mn-lt"/>
                <a:ea typeface="+mn-ea"/>
              </a:rPr>
              <a:t>Too soft spectra </a:t>
            </a:r>
            <a:r>
              <a:rPr lang="en-US" sz="2800" dirty="0" smtClean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G</a:t>
            </a:r>
            <a:r>
              <a:rPr lang="en-US" sz="2800" dirty="0" smtClean="0">
                <a:solidFill>
                  <a:srgbClr val="FF0000"/>
                </a:solidFill>
                <a:latin typeface="+mn-lt"/>
                <a:ea typeface="+mn-ea"/>
              </a:rPr>
              <a:t>&gt;2</a:t>
            </a:r>
            <a:endParaRPr lang="it-IT" sz="2400" dirty="0">
              <a:solidFill>
                <a:srgbClr val="FF0000"/>
              </a:solidFill>
              <a:latin typeface="Calibri" charset="0"/>
            </a:endParaRPr>
          </a:p>
          <a:p>
            <a:endParaRPr lang="it-IT" sz="2000" dirty="0"/>
          </a:p>
        </p:txBody>
      </p:sp>
      <p:sp>
        <p:nvSpPr>
          <p:cNvPr id="7" name="Text Box 907"/>
          <p:cNvSpPr txBox="1">
            <a:spLocks noChangeArrowheads="1"/>
          </p:cNvSpPr>
          <p:nvPr/>
        </p:nvSpPr>
        <p:spPr bwMode="auto">
          <a:xfrm>
            <a:off x="5435123" y="4047156"/>
            <a:ext cx="3708877" cy="230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073" tIns="45538" rIns="91073" bIns="45538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01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573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145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717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lvl="0" indent="0"/>
            <a:r>
              <a:rPr lang="en-US" sz="2400" dirty="0" smtClean="0">
                <a:solidFill>
                  <a:srgbClr val="0070C0"/>
                </a:solidFill>
                <a:latin typeface="+mn-lt"/>
                <a:ea typeface="+mn-ea"/>
              </a:rPr>
              <a:t>Hot flow models</a:t>
            </a:r>
          </a:p>
          <a:p>
            <a:pPr marL="0" lvl="0" indent="0"/>
            <a:r>
              <a:rPr lang="en-US" sz="2000" dirty="0" smtClean="0">
                <a:solidFill>
                  <a:prstClr val="black"/>
                </a:solidFill>
                <a:latin typeface="Calibri"/>
                <a:ea typeface=""/>
              </a:rPr>
              <a:t>(Eardley &amp; </a:t>
            </a:r>
            <a:r>
              <a:rPr lang="en-US" sz="2000" dirty="0" err="1" smtClean="0">
                <a:solidFill>
                  <a:prstClr val="black"/>
                </a:solidFill>
                <a:latin typeface="Calibri"/>
                <a:ea typeface=""/>
              </a:rPr>
              <a:t>Lightman</a:t>
            </a:r>
            <a:r>
              <a:rPr lang="en-US" sz="2000" dirty="0" smtClean="0">
                <a:solidFill>
                  <a:prstClr val="black"/>
                </a:solidFill>
                <a:latin typeface="Calibri"/>
                <a:ea typeface=""/>
              </a:rPr>
              <a:t> 1975; </a:t>
            </a:r>
            <a:r>
              <a:rPr lang="it-IT" sz="2000" dirty="0" err="1" smtClean="0">
                <a:solidFill>
                  <a:prstClr val="black"/>
                </a:solidFill>
                <a:latin typeface="Calibri" charset="0"/>
              </a:rPr>
              <a:t>Ichimaru</a:t>
            </a:r>
            <a:r>
              <a:rPr lang="it-IT" sz="2000" dirty="0" smtClean="0">
                <a:solidFill>
                  <a:prstClr val="black"/>
                </a:solidFill>
                <a:latin typeface="Calibri" charset="0"/>
              </a:rPr>
              <a:t> 1976; </a:t>
            </a:r>
            <a:r>
              <a:rPr lang="it-IT" sz="2000" dirty="0" err="1" smtClean="0">
                <a:solidFill>
                  <a:prstClr val="black"/>
                </a:solidFill>
                <a:latin typeface="Calibri" charset="0"/>
              </a:rPr>
              <a:t>Narayan</a:t>
            </a:r>
            <a:r>
              <a:rPr lang="it-IT" sz="2000" dirty="0" smtClean="0">
                <a:solidFill>
                  <a:prstClr val="black"/>
                </a:solidFill>
                <a:latin typeface="Calibri" charset="0"/>
              </a:rPr>
              <a:t> &amp; </a:t>
            </a:r>
            <a:r>
              <a:rPr lang="it-IT" sz="2000" dirty="0" err="1" smtClean="0">
                <a:solidFill>
                  <a:prstClr val="black"/>
                </a:solidFill>
                <a:latin typeface="Calibri" charset="0"/>
              </a:rPr>
              <a:t>Yi</a:t>
            </a:r>
            <a:r>
              <a:rPr lang="it-IT" sz="2000" dirty="0" smtClean="0">
                <a:solidFill>
                  <a:prstClr val="black"/>
                </a:solidFill>
                <a:latin typeface="Calibri" charset="0"/>
              </a:rPr>
              <a:t> 1994, 1995; </a:t>
            </a:r>
            <a:r>
              <a:rPr lang="it-IT" sz="2000" dirty="0" err="1" smtClean="0">
                <a:solidFill>
                  <a:prstClr val="black"/>
                </a:solidFill>
                <a:latin typeface="Calibri" charset="0"/>
              </a:rPr>
              <a:t>Poutanen</a:t>
            </a:r>
            <a:r>
              <a:rPr lang="it-IT" sz="2000" dirty="0" smtClean="0">
                <a:solidFill>
                  <a:prstClr val="black"/>
                </a:solidFill>
                <a:latin typeface="Calibri" charset="0"/>
              </a:rPr>
              <a:t> et al. 1997; </a:t>
            </a:r>
            <a:r>
              <a:rPr lang="it-IT" sz="2000" dirty="0" err="1" smtClean="0">
                <a:solidFill>
                  <a:prstClr val="black"/>
                </a:solidFill>
                <a:latin typeface="Calibri" charset="0"/>
              </a:rPr>
              <a:t>Esin</a:t>
            </a:r>
            <a:r>
              <a:rPr lang="it-IT" sz="2000" dirty="0" smtClean="0">
                <a:solidFill>
                  <a:prstClr val="black"/>
                </a:solidFill>
                <a:latin typeface="Calibri" charset="0"/>
              </a:rPr>
              <a:t> et al. 1997; Yuan et al. 2007</a:t>
            </a:r>
            <a:r>
              <a:rPr lang="is-IS" sz="2000" dirty="0" smtClean="0">
                <a:solidFill>
                  <a:prstClr val="black"/>
                </a:solidFill>
                <a:latin typeface="Calibri" charset="0"/>
              </a:rPr>
              <a:t>; AV et al. 2013</a:t>
            </a:r>
            <a:r>
              <a:rPr lang="en-US" sz="2000" dirty="0" smtClean="0">
                <a:solidFill>
                  <a:prstClr val="black"/>
                </a:solidFill>
                <a:latin typeface="Calibri"/>
                <a:ea typeface=""/>
              </a:rPr>
              <a:t>)</a:t>
            </a:r>
            <a:endParaRPr lang="it-IT" sz="2000" dirty="0">
              <a:solidFill>
                <a:prstClr val="black"/>
              </a:solidFill>
              <a:latin typeface="Calibri" charset="0"/>
            </a:endParaRPr>
          </a:p>
          <a:p>
            <a:endParaRPr lang="it-IT" sz="2000" dirty="0"/>
          </a:p>
        </p:txBody>
      </p:sp>
      <p:sp>
        <p:nvSpPr>
          <p:cNvPr id="8" name="Text Box 907"/>
          <p:cNvSpPr txBox="1">
            <a:spLocks noChangeArrowheads="1"/>
          </p:cNvSpPr>
          <p:nvPr/>
        </p:nvSpPr>
        <p:spPr bwMode="auto">
          <a:xfrm>
            <a:off x="5435123" y="5939798"/>
            <a:ext cx="3352800" cy="83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073" tIns="45538" rIns="91073" bIns="45538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01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573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145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717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lvl="0" indent="0"/>
            <a:r>
              <a:rPr lang="en-US" sz="2800" smtClean="0">
                <a:solidFill>
                  <a:srgbClr val="FF0000"/>
                </a:solidFill>
                <a:latin typeface="+mn-lt"/>
                <a:ea typeface="+mn-ea"/>
              </a:rPr>
              <a:t>Seed photons?</a:t>
            </a:r>
            <a:endParaRPr lang="it-IT" sz="2400" dirty="0">
              <a:solidFill>
                <a:srgbClr val="FF0000"/>
              </a:solidFill>
              <a:latin typeface="Calibri" charset="0"/>
            </a:endParaRP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68164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1817" y="1600243"/>
            <a:ext cx="6138863" cy="4524375"/>
          </a:xfrm>
        </p:spPr>
      </p:pic>
      <p:sp>
        <p:nvSpPr>
          <p:cNvPr id="22531" name="Заголовок 6"/>
          <p:cNvSpPr>
            <a:spLocks noGrp="1"/>
          </p:cNvSpPr>
          <p:nvPr>
            <p:ph type="title"/>
          </p:nvPr>
        </p:nvSpPr>
        <p:spPr>
          <a:xfrm>
            <a:off x="457207" y="-26980"/>
            <a:ext cx="8228013" cy="1433513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Broadband spectra of LMXBs</a:t>
            </a:r>
            <a:endParaRPr lang="ru-RU">
              <a:latin typeface="Calibri" charset="0"/>
            </a:endParaRPr>
          </a:p>
        </p:txBody>
      </p:sp>
      <p:sp>
        <p:nvSpPr>
          <p:cNvPr id="22532" name="Text Box 8"/>
          <p:cNvSpPr txBox="1">
            <a:spLocks noChangeArrowheads="1"/>
          </p:cNvSpPr>
          <p:nvPr/>
        </p:nvSpPr>
        <p:spPr bwMode="auto">
          <a:xfrm>
            <a:off x="6602456" y="6172223"/>
            <a:ext cx="2160587" cy="37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637" tIns="46615" rIns="89637" bIns="46615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  <a:latin typeface="Arial" charset="0"/>
              </a:rPr>
              <a:t>Chaty et al. 2003</a:t>
            </a:r>
          </a:p>
        </p:txBody>
      </p:sp>
      <p:sp>
        <p:nvSpPr>
          <p:cNvPr id="22533" name="TextBox 11"/>
          <p:cNvSpPr txBox="1">
            <a:spLocks noChangeArrowheads="1"/>
          </p:cNvSpPr>
          <p:nvPr/>
        </p:nvSpPr>
        <p:spPr bwMode="auto">
          <a:xfrm>
            <a:off x="1655765" y="3956979"/>
            <a:ext cx="1368425" cy="36896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73" tIns="45538" rIns="91073" bIns="455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Radio:  Jet</a:t>
            </a:r>
            <a:endParaRPr lang="ru-RU" dirty="0"/>
          </a:p>
        </p:txBody>
      </p:sp>
      <p:sp>
        <p:nvSpPr>
          <p:cNvPr id="22534" name="TextBox 12"/>
          <p:cNvSpPr txBox="1">
            <a:spLocks noChangeArrowheads="1"/>
          </p:cNvSpPr>
          <p:nvPr/>
        </p:nvSpPr>
        <p:spPr bwMode="auto">
          <a:xfrm>
            <a:off x="6326188" y="1414478"/>
            <a:ext cx="2284412" cy="6459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73" tIns="45538" rIns="91073" bIns="455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X-rays:  Corona</a:t>
            </a:r>
          </a:p>
          <a:p>
            <a:pPr eaLnBrk="1" hangingPunct="1"/>
            <a:r>
              <a:rPr lang="en-US"/>
              <a:t>              Hot inner flow</a:t>
            </a:r>
            <a:endParaRPr lang="ru-RU"/>
          </a:p>
        </p:txBody>
      </p:sp>
      <p:sp>
        <p:nvSpPr>
          <p:cNvPr id="22535" name="TextBox 13"/>
          <p:cNvSpPr txBox="1">
            <a:spLocks noChangeArrowheads="1"/>
          </p:cNvSpPr>
          <p:nvPr/>
        </p:nvSpPr>
        <p:spPr bwMode="auto">
          <a:xfrm>
            <a:off x="2209801" y="1676414"/>
            <a:ext cx="2057400" cy="6459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73" tIns="45538" rIns="91073" bIns="455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Jet? Accretion disc?</a:t>
            </a:r>
          </a:p>
          <a:p>
            <a:pPr eaLnBrk="1" hangingPunct="1"/>
            <a:r>
              <a:rPr lang="en-US"/>
              <a:t>Inner hot flow?</a:t>
            </a:r>
            <a:endParaRPr lang="ru-RU"/>
          </a:p>
        </p:txBody>
      </p:sp>
      <p:cxnSp>
        <p:nvCxnSpPr>
          <p:cNvPr id="22536" name="Прямая со стрелкой 15"/>
          <p:cNvCxnSpPr>
            <a:cxnSpLocks noChangeShapeType="1"/>
            <a:stCxn id="22535" idx="2"/>
          </p:cNvCxnSpPr>
          <p:nvPr/>
        </p:nvCxnSpPr>
        <p:spPr bwMode="auto">
          <a:xfrm>
            <a:off x="3238501" y="2322377"/>
            <a:ext cx="1477964" cy="530382"/>
          </a:xfrm>
          <a:prstGeom prst="straightConnector1">
            <a:avLst/>
          </a:prstGeom>
          <a:noFill/>
          <a:ln w="34925">
            <a:solidFill>
              <a:srgbClr val="0070C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37" name="Прямая со стрелкой 15"/>
          <p:cNvCxnSpPr>
            <a:cxnSpLocks noChangeShapeType="1"/>
          </p:cNvCxnSpPr>
          <p:nvPr/>
        </p:nvCxnSpPr>
        <p:spPr bwMode="auto">
          <a:xfrm>
            <a:off x="2339978" y="4325943"/>
            <a:ext cx="287338" cy="615950"/>
          </a:xfrm>
          <a:prstGeom prst="straightConnector1">
            <a:avLst/>
          </a:prstGeom>
          <a:noFill/>
          <a:ln w="34925">
            <a:solidFill>
              <a:srgbClr val="0070C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38" name="Rectangle 1"/>
          <p:cNvSpPr>
            <a:spLocks noChangeArrowheads="1"/>
          </p:cNvSpPr>
          <p:nvPr/>
        </p:nvSpPr>
        <p:spPr bwMode="auto">
          <a:xfrm>
            <a:off x="2339980" y="6172243"/>
            <a:ext cx="2689225" cy="53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73" tIns="45538" rIns="91073" bIns="45538">
            <a:spAutoFit/>
          </a:bodyPr>
          <a:lstStyle/>
          <a:p>
            <a:r>
              <a:rPr lang="en-US" sz="2800">
                <a:solidFill>
                  <a:srgbClr val="000000"/>
                </a:solidFill>
              </a:rPr>
              <a:t>XTE J1118+480</a:t>
            </a:r>
            <a:endParaRPr lang="ru-RU" sz="2800"/>
          </a:p>
        </p:txBody>
      </p:sp>
    </p:spTree>
    <p:extLst>
      <p:ext uri="{BB962C8B-B14F-4D97-AF65-F5344CB8AC3E}">
        <p14:creationId xmlns:p14="http://schemas.microsoft.com/office/powerpoint/2010/main" val="17397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5" name="Object 2"/>
          <p:cNvGraphicFramePr>
            <a:graphicFrameLocks noChangeAspect="1"/>
          </p:cNvGraphicFramePr>
          <p:nvPr/>
        </p:nvGraphicFramePr>
        <p:xfrm>
          <a:off x="7031831" y="3833814"/>
          <a:ext cx="44054" cy="121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5" r:id="rId4" imgW="1816100" imgH="1816100" progId="">
                  <p:embed/>
                </p:oleObj>
              </mc:Choice>
              <mc:Fallback>
                <p:oleObj r:id="rId4" imgW="1816100" imgH="18161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1831" y="3833814"/>
                        <a:ext cx="44054" cy="121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724520" y="3180965"/>
            <a:ext cx="7672292" cy="2585323"/>
          </a:xfrm>
          <a:prstGeom prst="rect">
            <a:avLst/>
          </a:prstGeom>
          <a:effectLst>
            <a:outerShdw blurRad="50800" dist="38100" dir="2700000" sx="157000" sy="157000" algn="tl" rotWithShape="0">
              <a:srgbClr val="000000">
                <a:alpha val="27000"/>
              </a:srgbClr>
            </a:outerShdw>
          </a:effec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ea typeface="ＭＳ Ｐゴシック" charset="0"/>
                <a:cs typeface="ＭＳ Ｐゴシック" charset="0"/>
              </a:rPr>
              <a:t>1962,1964 </a:t>
            </a:r>
            <a:endParaRPr lang="en-US" sz="4050" dirty="0">
              <a:solidFill>
                <a:srgbClr val="FFFFFF"/>
              </a:solidFill>
              <a:effectLst>
                <a:outerShdw blurRad="38100" dist="38100" dir="2700000" algn="tl">
                  <a:srgbClr val="808080"/>
                </a:outerShdw>
              </a:effectLst>
              <a:ea typeface="ＭＳ Ｐゴシック" charset="0"/>
              <a:cs typeface="ＭＳ Ｐゴシック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ea typeface="ＭＳ Ｐゴシック" charset="0"/>
                <a:cs typeface="ＭＳ Ｐゴシック" charset="0"/>
              </a:rPr>
              <a:t>the first neutron star and black hole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ea typeface="ＭＳ Ｐゴシック" charset="0"/>
                <a:cs typeface="ＭＳ Ｐゴシック" charset="0"/>
              </a:rPr>
              <a:t>were discovered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050" dirty="0">
              <a:solidFill>
                <a:srgbClr val="FFFFFF"/>
              </a:solidFill>
              <a:effectLst>
                <a:outerShdw blurRad="38100" dist="38100" dir="2700000" algn="tl">
                  <a:srgbClr val="808080"/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2876551" y="5124570"/>
            <a:ext cx="336823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SzPct val="150000"/>
              <a:buFont typeface="Wingdings" charset="2"/>
              <a:buChar char="§"/>
            </a:pPr>
            <a:r>
              <a:rPr lang="en-US" altLang="en-US" sz="1800" dirty="0">
                <a:solidFill>
                  <a:srgbClr val="FFFFFF"/>
                </a:solidFill>
              </a:rPr>
              <a:t>  </a:t>
            </a:r>
            <a:r>
              <a:rPr lang="en-US" altLang="en-US" dirty="0">
                <a:solidFill>
                  <a:srgbClr val="FFFFFF"/>
                </a:solidFill>
              </a:rPr>
              <a:t>Bright X-ray emission</a:t>
            </a:r>
          </a:p>
          <a:p>
            <a:pPr eaLnBrk="1" hangingPunct="1">
              <a:buSzPct val="115000"/>
              <a:buFont typeface="Wingdings" charset="2"/>
              <a:buChar char="§"/>
            </a:pPr>
            <a:r>
              <a:rPr lang="en-US" altLang="en-US" dirty="0">
                <a:solidFill>
                  <a:srgbClr val="FFFFFF"/>
                </a:solidFill>
              </a:rPr>
              <a:t>  Rapid X-ray variability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807" y="629496"/>
            <a:ext cx="2911061" cy="29110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875" y="629497"/>
            <a:ext cx="2902018" cy="29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11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62220" y="450143"/>
            <a:ext cx="7043530" cy="5417654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0"/>
              <a:buNone/>
            </a:pPr>
            <a:endParaRPr lang="en-US" dirty="0">
              <a:solidFill>
                <a:srgbClr val="FFFFFF"/>
              </a:solidFill>
              <a:sym typeface="Symbol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FFFFFF"/>
                </a:solidFill>
              </a:rPr>
              <a:t>~10</a:t>
            </a:r>
            <a:r>
              <a:rPr lang="en-US" dirty="0">
                <a:solidFill>
                  <a:srgbClr val="FFFFFF"/>
                </a:solidFill>
              </a:rPr>
              <a:t>% of rest mass energy is converted to </a:t>
            </a:r>
            <a:r>
              <a:rPr lang="en-US" dirty="0" smtClean="0">
                <a:solidFill>
                  <a:srgbClr val="FFFFFF"/>
                </a:solidFill>
              </a:rPr>
              <a:t>radiation </a:t>
            </a: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buFont typeface="Wingdings" charset="0"/>
              <a:buNone/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Compare this to efficiency of thermonuclear reactions that power </a:t>
            </a:r>
            <a:r>
              <a:rPr lang="en-US" dirty="0" smtClean="0">
                <a:solidFill>
                  <a:srgbClr val="FFFFFF"/>
                </a:solidFill>
              </a:rPr>
              <a:t>Sun</a:t>
            </a: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buFont typeface="Wingdings" charset="0"/>
              <a:buNone/>
            </a:pPr>
            <a:endParaRPr lang="en-US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endParaRPr lang="en-US" sz="2000" b="1" dirty="0">
              <a:solidFill>
                <a:srgbClr val="FFFFFF"/>
              </a:solidFill>
            </a:endParaRPr>
          </a:p>
        </p:txBody>
      </p:sp>
      <p:graphicFrame>
        <p:nvGraphicFramePr>
          <p:cNvPr id="1423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02923"/>
              </p:ext>
            </p:extLst>
          </p:nvPr>
        </p:nvGraphicFramePr>
        <p:xfrm>
          <a:off x="3340775" y="1354539"/>
          <a:ext cx="2849958" cy="56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2" name="Equation" r:id="rId4" imgW="1866900" imgH="368300" progId="Equation.3">
                  <p:embed/>
                </p:oleObj>
              </mc:Choice>
              <mc:Fallback>
                <p:oleObj name="Equation" r:id="rId4" imgW="18669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0775" y="1354539"/>
                        <a:ext cx="2849958" cy="562237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2857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0" name="Object 4"/>
          <p:cNvGraphicFramePr>
            <a:graphicFrameLocks noChangeAspect="1"/>
          </p:cNvGraphicFramePr>
          <p:nvPr>
            <p:extLst/>
          </p:nvPr>
        </p:nvGraphicFramePr>
        <p:xfrm>
          <a:off x="2505696" y="3158970"/>
          <a:ext cx="2887668" cy="270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3" name="Equation" r:id="rId6" imgW="1905000" imgH="177800" progId="Equation.3">
                  <p:embed/>
                </p:oleObj>
              </mc:Choice>
              <mc:Fallback>
                <p:oleObj name="Equation" r:id="rId6" imgW="19050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5696" y="3158970"/>
                        <a:ext cx="2887668" cy="27003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2857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234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540" y="2486024"/>
            <a:ext cx="2514600" cy="1885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2343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47" y="3931163"/>
            <a:ext cx="3292014" cy="241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4383985" y="4592623"/>
            <a:ext cx="4646239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Blip>
                <a:blip r:embed="rId10"/>
              </a:buBlip>
            </a:pPr>
            <a:r>
              <a:rPr lang="en-US" sz="2400" dirty="0" smtClean="0">
                <a:solidFill>
                  <a:srgbClr val="FFFFFF"/>
                </a:solidFill>
              </a:rPr>
              <a:t>Analogous </a:t>
            </a:r>
            <a:r>
              <a:rPr lang="en-US" sz="2400" dirty="0">
                <a:solidFill>
                  <a:srgbClr val="FFFFFF"/>
                </a:solidFill>
              </a:rPr>
              <a:t>to hydroelectric power derived when water falls over a dam</a:t>
            </a:r>
          </a:p>
        </p:txBody>
      </p:sp>
      <p:graphicFrame>
        <p:nvGraphicFramePr>
          <p:cNvPr id="14234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990243"/>
              </p:ext>
            </p:extLst>
          </p:nvPr>
        </p:nvGraphicFramePr>
        <p:xfrm>
          <a:off x="4383985" y="5570402"/>
          <a:ext cx="3675499" cy="590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4" name="Equation" r:id="rId11" imgW="2298700" imgH="368300" progId="Equation.3">
                  <p:embed/>
                </p:oleObj>
              </mc:Choice>
              <mc:Fallback>
                <p:oleObj name="Equation" r:id="rId11" imgW="22987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3985" y="5570402"/>
                        <a:ext cx="3675499" cy="59029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2857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306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 descr="stellar_ev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1016" b="1787"/>
          <a:stretch>
            <a:fillRect/>
          </a:stretch>
        </p:blipFill>
        <p:spPr bwMode="auto">
          <a:xfrm>
            <a:off x="157865" y="1258128"/>
            <a:ext cx="5469874" cy="4307785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5751443" y="1781338"/>
            <a:ext cx="3578087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WD: M ~  0.5 – 1 </a:t>
            </a:r>
            <a:r>
              <a:rPr lang="en-US" sz="2400" dirty="0" err="1" smtClean="0">
                <a:solidFill>
                  <a:srgbClr val="FFFFFF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FFFFFF"/>
                </a:solidFill>
              </a:rPr>
              <a:t>Sun</a:t>
            </a:r>
            <a:r>
              <a:rPr lang="en-US" sz="2400" dirty="0" smtClean="0">
                <a:solidFill>
                  <a:srgbClr val="FFFFFF"/>
                </a:solidFill>
              </a:rPr>
              <a:t> 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        R </a:t>
            </a:r>
            <a:r>
              <a:rPr lang="en-US" sz="2400" dirty="0">
                <a:solidFill>
                  <a:srgbClr val="FFFFFF"/>
                </a:solidFill>
              </a:rPr>
              <a:t>~</a:t>
            </a:r>
            <a:r>
              <a:rPr lang="en-US" sz="2400" dirty="0" smtClean="0">
                <a:solidFill>
                  <a:srgbClr val="FFFFFF"/>
                </a:solidFill>
              </a:rPr>
              <a:t>10 000 km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NS:  M ~ 1.4 – </a:t>
            </a:r>
            <a:r>
              <a:rPr lang="en-US" sz="2400" dirty="0">
                <a:solidFill>
                  <a:srgbClr val="FFFFFF"/>
                </a:solidFill>
              </a:rPr>
              <a:t>2.2 </a:t>
            </a:r>
            <a:r>
              <a:rPr lang="en-US" sz="2400" dirty="0" err="1">
                <a:solidFill>
                  <a:srgbClr val="FFFFFF"/>
                </a:solidFill>
              </a:rPr>
              <a:t>M</a:t>
            </a:r>
            <a:r>
              <a:rPr lang="en-US" sz="2400" baseline="-25000" dirty="0" err="1">
                <a:solidFill>
                  <a:srgbClr val="FFFFFF"/>
                </a:solidFill>
              </a:rPr>
              <a:t>Sun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       R</a:t>
            </a:r>
            <a:r>
              <a:rPr lang="en-US" sz="2400" baseline="-25000" dirty="0">
                <a:solidFill>
                  <a:srgbClr val="FFFFFF"/>
                </a:solidFill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~ 10 km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BH: </a:t>
            </a:r>
            <a:r>
              <a:rPr lang="en-US" sz="2400" dirty="0">
                <a:solidFill>
                  <a:srgbClr val="FFFFFF"/>
                </a:solidFill>
              </a:rPr>
              <a:t>M </a:t>
            </a:r>
            <a:r>
              <a:rPr lang="en-US" sz="2400" dirty="0" smtClean="0">
                <a:solidFill>
                  <a:srgbClr val="FFFFFF"/>
                </a:solidFill>
              </a:rPr>
              <a:t>~ 7 </a:t>
            </a:r>
            <a:r>
              <a:rPr lang="en-US" sz="2400" dirty="0" err="1" smtClean="0">
                <a:solidFill>
                  <a:srgbClr val="FFFFFF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FFFFFF"/>
                </a:solidFill>
              </a:rPr>
              <a:t>Sun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        R</a:t>
            </a:r>
            <a:r>
              <a:rPr lang="en-US" sz="2400" baseline="-25000" dirty="0" smtClean="0">
                <a:solidFill>
                  <a:srgbClr val="FFFFFF"/>
                </a:solidFill>
              </a:rPr>
              <a:t>S </a:t>
            </a:r>
            <a:r>
              <a:rPr lang="en-US" sz="2400" dirty="0" smtClean="0">
                <a:solidFill>
                  <a:srgbClr val="FFFFFF"/>
                </a:solidFill>
              </a:rPr>
              <a:t>= 3 (M/</a:t>
            </a:r>
            <a:r>
              <a:rPr lang="en-US" sz="2400" dirty="0" err="1" smtClean="0">
                <a:solidFill>
                  <a:srgbClr val="FFFFFF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FFFFFF"/>
                </a:solidFill>
              </a:rPr>
              <a:t>Sun</a:t>
            </a:r>
            <a:r>
              <a:rPr lang="en-US" sz="2400" dirty="0" smtClean="0">
                <a:solidFill>
                  <a:srgbClr val="FFFFFF"/>
                </a:solidFill>
              </a:rPr>
              <a:t>) km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0835" y="180900"/>
            <a:ext cx="6109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solidFill>
                  <a:schemeClr val="bg1"/>
                </a:solidFill>
              </a:rPr>
              <a:t>Fate of massive stars</a:t>
            </a:r>
            <a:endParaRPr lang="en-GB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33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39"/>
          <p:cNvGrpSpPr>
            <a:grpSpLocks/>
          </p:cNvGrpSpPr>
          <p:nvPr/>
        </p:nvGrpSpPr>
        <p:grpSpPr bwMode="auto">
          <a:xfrm>
            <a:off x="518167" y="1347979"/>
            <a:ext cx="4075871" cy="3687994"/>
            <a:chOff x="3810000" y="152400"/>
            <a:chExt cx="5089525" cy="3657600"/>
          </a:xfrm>
        </p:grpSpPr>
        <p:pic>
          <p:nvPicPr>
            <p:cNvPr id="32781" name="Picture 36" descr="N18_12Figurec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52400"/>
              <a:ext cx="5089525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Oval 37"/>
            <p:cNvSpPr/>
            <p:nvPr/>
          </p:nvSpPr>
          <p:spPr>
            <a:xfrm>
              <a:off x="6216983" y="3429000"/>
              <a:ext cx="304787" cy="152400"/>
            </a:xfrm>
            <a:prstGeom prst="ellipse">
              <a:avLst/>
            </a:prstGeom>
            <a:noFill/>
            <a:ln w="317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rgbClr val="FFFFFF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0324" y="3352800"/>
              <a:ext cx="1371541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rgbClr val="FFFFFF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1780891" y="51333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Singularity</a:t>
            </a:r>
            <a:endParaRPr lang="en-US" sz="24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242327" y="3359814"/>
            <a:ext cx="2300630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R</a:t>
            </a:r>
            <a:r>
              <a:rPr lang="en-US" sz="2800" baseline="-25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Sch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 = 2GM/c</a:t>
            </a:r>
            <a:r>
              <a:rPr lang="en-US" sz="2800" baseline="30000" dirty="0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2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6261165" y="2663838"/>
            <a:ext cx="628650" cy="1191"/>
          </a:xfrm>
          <a:prstGeom prst="straightConnector1">
            <a:avLst/>
          </a:prstGeom>
          <a:ln w="9525">
            <a:solidFill>
              <a:schemeClr val="bg1"/>
            </a:solidFill>
            <a:headEnd type="oval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5611443" y="2007804"/>
            <a:ext cx="1314450" cy="1314450"/>
          </a:xfrm>
          <a:prstGeom prst="ellipse">
            <a:avLst/>
          </a:prstGeom>
          <a:noFill/>
          <a:ln w="25400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rgbClr val="FFFF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80" name="Rectangle 15"/>
          <p:cNvSpPr>
            <a:spLocks noChangeArrowheads="1"/>
          </p:cNvSpPr>
          <p:nvPr/>
        </p:nvSpPr>
        <p:spPr bwMode="auto">
          <a:xfrm>
            <a:off x="5924111" y="4651807"/>
            <a:ext cx="24544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Earth: R ~1 cm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Sun: R~ 3 km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39757" y="4428614"/>
            <a:ext cx="2209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9043"/>
                </a:solidFill>
              </a:rPr>
              <a:t>Event horizon</a:t>
            </a:r>
            <a:endParaRPr lang="en-US" sz="2800" dirty="0">
              <a:solidFill>
                <a:srgbClr val="FF90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68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5"/>
          <p:cNvSpPr txBox="1">
            <a:spLocks noChangeArrowheads="1"/>
          </p:cNvSpPr>
          <p:nvPr/>
        </p:nvSpPr>
        <p:spPr bwMode="auto">
          <a:xfrm>
            <a:off x="5600700" y="5715000"/>
            <a:ext cx="10287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sz="900" b="1">
                <a:cs typeface="Times New Roman" charset="0"/>
              </a:rPr>
              <a:t>        Black Hole</a:t>
            </a:r>
            <a:endParaRPr lang="en-US" sz="900" b="1">
              <a:cs typeface="Times New Roman" charset="0"/>
            </a:endParaRPr>
          </a:p>
        </p:txBody>
      </p:sp>
      <p:pic>
        <p:nvPicPr>
          <p:cNvPr id="33795" name="Picture 1028" descr="Snapshot 2009-01-21 16-24-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814" y="2078850"/>
            <a:ext cx="3311129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 Box 1029"/>
          <p:cNvSpPr txBox="1">
            <a:spLocks noChangeArrowheads="1"/>
          </p:cNvSpPr>
          <p:nvPr/>
        </p:nvSpPr>
        <p:spPr bwMode="auto">
          <a:xfrm>
            <a:off x="6084168" y="5535234"/>
            <a:ext cx="13144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500" dirty="0">
                <a:solidFill>
                  <a:schemeClr val="bg1"/>
                </a:solidFill>
              </a:rPr>
              <a:t>J. A. Wheeler</a:t>
            </a:r>
          </a:p>
        </p:txBody>
      </p:sp>
      <p:sp>
        <p:nvSpPr>
          <p:cNvPr id="10" name="Text Box 1030"/>
          <p:cNvSpPr txBox="1">
            <a:spLocks noChangeArrowheads="1"/>
          </p:cNvSpPr>
          <p:nvPr/>
        </p:nvSpPr>
        <p:spPr bwMode="auto">
          <a:xfrm>
            <a:off x="1428750" y="971551"/>
            <a:ext cx="6437616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3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No-hair theorem</a:t>
            </a:r>
            <a:endParaRPr lang="en-US" sz="2700" dirty="0">
              <a:solidFill>
                <a:schemeClr val="bg1"/>
              </a:solidFill>
              <a:effectLst>
                <a:outerShdw blurRad="38100" dist="38100" dir="2700000" algn="tl">
                  <a:srgbClr val="80808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3876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9050"/>
            <a:ext cx="6985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53" name="Picture 9" descr="Platform-12-98-preview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3715" y="409558"/>
            <a:ext cx="2653904" cy="1818084"/>
          </a:xfrm>
        </p:spPr>
      </p:pic>
      <p:sp>
        <p:nvSpPr>
          <p:cNvPr id="210954" name="Text Box 10"/>
          <p:cNvSpPr txBox="1">
            <a:spLocks noChangeArrowheads="1"/>
          </p:cNvSpPr>
          <p:nvPr/>
        </p:nvSpPr>
        <p:spPr bwMode="auto">
          <a:xfrm>
            <a:off x="356667" y="2566739"/>
            <a:ext cx="3402378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350" dirty="0">
                <a:solidFill>
                  <a:schemeClr val="bg1"/>
                </a:solidFill>
              </a:rPr>
              <a:t>VLT, Very Large Telescope</a:t>
            </a:r>
          </a:p>
          <a:p>
            <a:pPr>
              <a:defRPr/>
            </a:pPr>
            <a:r>
              <a:rPr lang="en-US" sz="1350" dirty="0" smtClean="0">
                <a:solidFill>
                  <a:schemeClr val="bg1"/>
                </a:solidFill>
              </a:rPr>
              <a:t>European </a:t>
            </a:r>
            <a:r>
              <a:rPr lang="en-US" sz="1350" dirty="0">
                <a:solidFill>
                  <a:schemeClr val="bg1"/>
                </a:solidFill>
              </a:rPr>
              <a:t>Southern Observatory, Chile</a:t>
            </a:r>
          </a:p>
        </p:txBody>
      </p:sp>
      <p:pic>
        <p:nvPicPr>
          <p:cNvPr id="210955" name="Picture 11" descr="NOT_Dome1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4022" y="305456"/>
            <a:ext cx="2493169" cy="1870472"/>
          </a:xfrm>
        </p:spPr>
      </p:pic>
      <p:sp>
        <p:nvSpPr>
          <p:cNvPr id="210956" name="Text Box 12"/>
          <p:cNvSpPr txBox="1">
            <a:spLocks noChangeArrowheads="1"/>
          </p:cNvSpPr>
          <p:nvPr/>
        </p:nvSpPr>
        <p:spPr bwMode="auto">
          <a:xfrm>
            <a:off x="3344022" y="2183610"/>
            <a:ext cx="2378536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350">
                <a:solidFill>
                  <a:schemeClr val="bg1"/>
                </a:solidFill>
              </a:rPr>
              <a:t>NOT, Nordic Optical Telescope</a:t>
            </a:r>
          </a:p>
          <a:p>
            <a:pPr>
              <a:defRPr/>
            </a:pPr>
            <a:r>
              <a:rPr lang="en-US" sz="1350" dirty="0">
                <a:solidFill>
                  <a:schemeClr val="bg1"/>
                </a:solidFill>
              </a:rPr>
              <a:t>La Palma, </a:t>
            </a:r>
            <a:r>
              <a:rPr lang="en-US" sz="1350" dirty="0" err="1">
                <a:solidFill>
                  <a:schemeClr val="bg1"/>
                </a:solidFill>
              </a:rPr>
              <a:t>Canarian</a:t>
            </a:r>
            <a:r>
              <a:rPr lang="en-US" sz="1350" dirty="0">
                <a:solidFill>
                  <a:schemeClr val="bg1"/>
                </a:solidFill>
              </a:rPr>
              <a:t> Islands</a:t>
            </a:r>
          </a:p>
        </p:txBody>
      </p:sp>
      <p:pic>
        <p:nvPicPr>
          <p:cNvPr id="210957" name="Picture 13" descr="XMM_newton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23594" y="1365529"/>
            <a:ext cx="2628900" cy="1941910"/>
          </a:xfrm>
        </p:spPr>
      </p:pic>
      <p:sp>
        <p:nvSpPr>
          <p:cNvPr id="210958" name="Text Box 14"/>
          <p:cNvSpPr txBox="1">
            <a:spLocks noChangeArrowheads="1"/>
          </p:cNvSpPr>
          <p:nvPr/>
        </p:nvSpPr>
        <p:spPr bwMode="auto">
          <a:xfrm>
            <a:off x="6235112" y="3392448"/>
            <a:ext cx="2531462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350" dirty="0">
                <a:solidFill>
                  <a:schemeClr val="bg1"/>
                </a:solidFill>
              </a:rPr>
              <a:t>X-ray observatory XMM-Newton</a:t>
            </a:r>
          </a:p>
        </p:txBody>
      </p:sp>
      <p:pic>
        <p:nvPicPr>
          <p:cNvPr id="210960" name="Picture 16" descr="integral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23594" y="3752371"/>
            <a:ext cx="2628900" cy="1968104"/>
          </a:xfrm>
        </p:spPr>
      </p:pic>
      <p:sp>
        <p:nvSpPr>
          <p:cNvPr id="210961" name="Text Box 17"/>
          <p:cNvSpPr txBox="1">
            <a:spLocks noChangeArrowheads="1"/>
          </p:cNvSpPr>
          <p:nvPr/>
        </p:nvSpPr>
        <p:spPr bwMode="auto">
          <a:xfrm>
            <a:off x="6159051" y="5950805"/>
            <a:ext cx="2993127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350" dirty="0">
                <a:solidFill>
                  <a:schemeClr val="bg1"/>
                </a:solidFill>
              </a:rPr>
              <a:t>INTEGRAL, International Gamma-Ray </a:t>
            </a:r>
          </a:p>
          <a:p>
            <a:pPr>
              <a:defRPr/>
            </a:pPr>
            <a:r>
              <a:rPr lang="en-US" sz="1350" dirty="0">
                <a:solidFill>
                  <a:schemeClr val="bg1"/>
                </a:solidFill>
              </a:rPr>
              <a:t>Astrophysical Laboratory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91995" y="3626722"/>
            <a:ext cx="2967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Optical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UV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 X-ray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gamma-ray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telescopes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715" y="3752371"/>
            <a:ext cx="2782526" cy="1561622"/>
          </a:xfrm>
          <a:prstGeom prst="rect">
            <a:avLst/>
          </a:prstGeom>
        </p:spPr>
      </p:pic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722901" y="5415673"/>
            <a:ext cx="188160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350" smtClean="0">
                <a:solidFill>
                  <a:schemeClr val="bg1"/>
                </a:solidFill>
              </a:rPr>
              <a:t>Hubble </a:t>
            </a:r>
            <a:r>
              <a:rPr lang="en-US" sz="1350" dirty="0" smtClean="0">
                <a:solidFill>
                  <a:schemeClr val="bg1"/>
                </a:solidFill>
              </a:rPr>
              <a:t>Space Telescope</a:t>
            </a:r>
            <a:endParaRPr lang="en-US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0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1358</TotalTime>
  <Words>585</Words>
  <Application>Microsoft Macintosh PowerPoint</Application>
  <PresentationFormat>On-screen Show (4:3)</PresentationFormat>
  <Paragraphs>153</Paragraphs>
  <Slides>24</Slides>
  <Notes>12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Calibri</vt:lpstr>
      <vt:lpstr>Calibri Light</vt:lpstr>
      <vt:lpstr>ＭＳ Ｐゴシック</vt:lpstr>
      <vt:lpstr>Symbol</vt:lpstr>
      <vt:lpstr>Times New Roman</vt:lpstr>
      <vt:lpstr>Verdana</vt:lpstr>
      <vt:lpstr>Wingdings</vt:lpstr>
      <vt:lpstr>Arial</vt:lpstr>
      <vt:lpstr>Default Design</vt:lpstr>
      <vt:lpstr>Office Theme</vt:lpstr>
      <vt:lpstr>Equation</vt:lpstr>
      <vt:lpstr>Accretion power in astrophysics</vt:lpstr>
      <vt:lpstr>Source of Sun energy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Accretion as a source of energy</vt:lpstr>
      <vt:lpstr>The Eddington limit</vt:lpstr>
      <vt:lpstr>The Eddington limit</vt:lpstr>
      <vt:lpstr>The emitted spectrum</vt:lpstr>
      <vt:lpstr>PowerPoint Presentation</vt:lpstr>
      <vt:lpstr>X-ray spectra</vt:lpstr>
      <vt:lpstr>X-ray spectra and geometry</vt:lpstr>
      <vt:lpstr>Outburst, q-diagram</vt:lpstr>
      <vt:lpstr>Proposed geometries</vt:lpstr>
      <vt:lpstr>Broadband spectra of LMXBs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139</cp:revision>
  <dcterms:created xsi:type="dcterms:W3CDTF">2016-05-12T08:53:21Z</dcterms:created>
  <dcterms:modified xsi:type="dcterms:W3CDTF">2017-10-13T13:26:15Z</dcterms:modified>
</cp:coreProperties>
</file>